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72" r:id="rId4"/>
    <p:sldId id="273" r:id="rId5"/>
    <p:sldId id="274" r:id="rId6"/>
    <p:sldId id="277" r:id="rId7"/>
    <p:sldId id="275" r:id="rId8"/>
    <p:sldId id="278" r:id="rId9"/>
    <p:sldId id="279" r:id="rId10"/>
    <p:sldId id="347" r:id="rId11"/>
    <p:sldId id="34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19E"/>
    <a:srgbClr val="3D3D3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D27-61BE-4C42-91C6-52B3ECC41E8B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6FC3-065D-42E1-AE5A-595624F0A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39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D27-61BE-4C42-91C6-52B3ECC41E8B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6FC3-065D-42E1-AE5A-595624F0A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1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D27-61BE-4C42-91C6-52B3ECC41E8B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6FC3-065D-42E1-AE5A-595624F0ACF6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129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D27-61BE-4C42-91C6-52B3ECC41E8B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6FC3-065D-42E1-AE5A-595624F0A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8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D27-61BE-4C42-91C6-52B3ECC41E8B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6FC3-065D-42E1-AE5A-595624F0ACF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891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D27-61BE-4C42-91C6-52B3ECC41E8B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6FC3-065D-42E1-AE5A-595624F0A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577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D27-61BE-4C42-91C6-52B3ECC41E8B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6FC3-065D-42E1-AE5A-595624F0A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95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D27-61BE-4C42-91C6-52B3ECC41E8B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6FC3-065D-42E1-AE5A-595624F0A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D27-61BE-4C42-91C6-52B3ECC41E8B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6FC3-065D-42E1-AE5A-595624F0A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46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D27-61BE-4C42-91C6-52B3ECC41E8B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6FC3-065D-42E1-AE5A-595624F0A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05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D27-61BE-4C42-91C6-52B3ECC41E8B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6FC3-065D-42E1-AE5A-595624F0A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96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D27-61BE-4C42-91C6-52B3ECC41E8B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6FC3-065D-42E1-AE5A-595624F0A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5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D27-61BE-4C42-91C6-52B3ECC41E8B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6FC3-065D-42E1-AE5A-595624F0A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6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D27-61BE-4C42-91C6-52B3ECC41E8B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6FC3-065D-42E1-AE5A-595624F0A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D27-61BE-4C42-91C6-52B3ECC41E8B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6FC3-065D-42E1-AE5A-595624F0A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17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D27-61BE-4C42-91C6-52B3ECC41E8B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6FC3-065D-42E1-AE5A-595624F0A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45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85D27-61BE-4C42-91C6-52B3ECC41E8B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426FC3-065D-42E1-AE5A-595624F0A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68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o.edgehill.ac.uk/apps/pls/apex/f?p=111:1:407248273493841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oombookings@edgehill.ac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894" y="2404534"/>
            <a:ext cx="9083615" cy="1646302"/>
          </a:xfrm>
          <a:ln>
            <a:solidFill>
              <a:srgbClr val="7F7F7F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to download a list of your bookings</a:t>
            </a:r>
            <a:endParaRPr lang="en-GB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E103F-D07E-4B5A-8534-9CD24A821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894" y="4050833"/>
            <a:ext cx="9083613" cy="1383809"/>
          </a:xfrm>
          <a:ln>
            <a:solidFill>
              <a:srgbClr val="7F7F7F"/>
            </a:solidFill>
          </a:ln>
        </p:spPr>
        <p:txBody>
          <a:bodyPr>
            <a:normAutofit fontScale="92500"/>
          </a:bodyPr>
          <a:lstStyle/>
          <a:p>
            <a:pPr algn="l"/>
            <a:r>
              <a:rPr lang="en-US" dirty="0">
                <a:ln w="0"/>
                <a:solidFill>
                  <a:srgbClr val="04619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Celcat Data Warehouse </a:t>
            </a:r>
            <a:r>
              <a:rPr lang="en-US" dirty="0">
                <a:ln w="0"/>
                <a:solidFill>
                  <a:srgbClr val="3D3D3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allows you to download a list of bookings from Celcat (.csv format).</a:t>
            </a:r>
            <a:br>
              <a:rPr lang="en-US" dirty="0">
                <a:ln w="0"/>
                <a:solidFill>
                  <a:srgbClr val="3D3D3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dirty="0">
                <a:ln w="0"/>
                <a:solidFill>
                  <a:srgbClr val="3D3D3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 is a useful way to double check your bookings.</a:t>
            </a:r>
          </a:p>
          <a:p>
            <a:pPr algn="l"/>
            <a:r>
              <a:rPr lang="en-US" dirty="0">
                <a:ln w="0"/>
                <a:solidFill>
                  <a:srgbClr val="3D3D3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note that Celcat Data Warehouse syncs every night at midnight, so any updates made today will not appear until tomorrow.</a:t>
            </a:r>
            <a:endParaRPr lang="en-GB" dirty="0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6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shows spreadsheet of 2021 Academic Registry exams taking place on a Monday. It shows event dates, start times, end times, duration, rooms, staff names and week numbers for each exam.">
            <a:extLst>
              <a:ext uri="{FF2B5EF4-FFF2-40B4-BE49-F238E27FC236}">
                <a16:creationId xmlns:a16="http://schemas.microsoft.com/office/drawing/2014/main" id="{AE5C5265-98EC-4C27-B207-53190DE8E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350119"/>
            <a:ext cx="11328401" cy="61577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3BB420-770B-4BD1-B387-6339D780A731}"/>
              </a:ext>
            </a:extLst>
          </p:cNvPr>
          <p:cNvSpPr txBox="1">
            <a:spLocks/>
          </p:cNvSpPr>
          <p:nvPr/>
        </p:nvSpPr>
        <p:spPr>
          <a:xfrm>
            <a:off x="431800" y="5401695"/>
            <a:ext cx="11328400" cy="110618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can then manipulate the spreadsheet as required.</a:t>
            </a:r>
            <a:endParaRPr lang="en-GB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2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99CB8-72D9-434B-AF6F-F1B322DE58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000" dirty="0"/>
              <a:t>If you have any further questions, please email us (</a:t>
            </a:r>
            <a:r>
              <a:rPr lang="en-GB" sz="4000" dirty="0">
                <a:hlinkClick r:id="rId2"/>
              </a:rPr>
              <a:t>roombookings@edgehill.ac.uk</a:t>
            </a:r>
            <a:r>
              <a:rPr lang="en-GB" sz="4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8762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the Staff Homepage (edgehill.ac.uk/staff/). 'Data' has been typed into the searchbox. The first result that shows up is 'CELCAT Data Warehouse'.">
            <a:extLst>
              <a:ext uri="{FF2B5EF4-FFF2-40B4-BE49-F238E27FC236}">
                <a16:creationId xmlns:a16="http://schemas.microsoft.com/office/drawing/2014/main" id="{6CCBCCA7-7F45-4A10-9AC0-5262E4C4B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14" y="298174"/>
            <a:ext cx="11518525" cy="62392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D0E2BD8-7C5E-494C-AF79-21A515C9099B}"/>
              </a:ext>
            </a:extLst>
          </p:cNvPr>
          <p:cNvSpPr txBox="1">
            <a:spLocks/>
          </p:cNvSpPr>
          <p:nvPr/>
        </p:nvSpPr>
        <p:spPr>
          <a:xfrm>
            <a:off x="316014" y="1581150"/>
            <a:ext cx="5703786" cy="497867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Data Warehouse can be found by searching on the new Staff Homepage.</a:t>
            </a:r>
          </a:p>
          <a:p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6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 of the first page of bookings in the Celcat timetable. It shows bookings 1-15. Overall, there are 41,549 bookings.">
            <a:extLst>
              <a:ext uri="{FF2B5EF4-FFF2-40B4-BE49-F238E27FC236}">
                <a16:creationId xmlns:a16="http://schemas.microsoft.com/office/drawing/2014/main" id="{AB4868C7-BD3F-4E3F-86B8-D6EA8F025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42" y="606447"/>
            <a:ext cx="11461072" cy="620808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0C6CE1-D289-4564-891B-50BC17604510}"/>
              </a:ext>
            </a:extLst>
          </p:cNvPr>
          <p:cNvSpPr txBox="1">
            <a:spLocks/>
          </p:cNvSpPr>
          <p:nvPr/>
        </p:nvSpPr>
        <p:spPr>
          <a:xfrm>
            <a:off x="363742" y="5943600"/>
            <a:ext cx="10198676" cy="87092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There are a huge number of listings</a:t>
            </a:r>
            <a:endParaRPr lang="en-GB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3A1068-6EB4-412B-9697-BD2CA3784376}"/>
              </a:ext>
            </a:extLst>
          </p:cNvPr>
          <p:cNvSpPr txBox="1">
            <a:spLocks/>
          </p:cNvSpPr>
          <p:nvPr/>
        </p:nvSpPr>
        <p:spPr>
          <a:xfrm>
            <a:off x="363741" y="43472"/>
            <a:ext cx="11461072" cy="137721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Single sign-on is enabled, so it should take you straight through to this page, but you might need to verify using MFA.</a:t>
            </a:r>
            <a:endParaRPr lang="en-GB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list of all bookings in the whole of the Celcat timetable will appear. </a:t>
            </a:r>
            <a:endParaRPr lang="en-GB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1F8A2A-AA32-44AF-8CDF-D717A1F6885E}"/>
              </a:ext>
            </a:extLst>
          </p:cNvPr>
          <p:cNvSpPr/>
          <p:nvPr/>
        </p:nvSpPr>
        <p:spPr>
          <a:xfrm>
            <a:off x="10709986" y="5637712"/>
            <a:ext cx="1164017" cy="43841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8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of column titles. The 'Staff Name' column title is circled.">
            <a:extLst>
              <a:ext uri="{FF2B5EF4-FFF2-40B4-BE49-F238E27FC236}">
                <a16:creationId xmlns:a16="http://schemas.microsoft.com/office/drawing/2014/main" id="{47797407-98F7-47D4-86A5-CCEB6B591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6" y="331487"/>
            <a:ext cx="11443855" cy="61987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0C6CE1-D289-4564-891B-50BC17604510}"/>
              </a:ext>
            </a:extLst>
          </p:cNvPr>
          <p:cNvSpPr txBox="1">
            <a:spLocks/>
          </p:cNvSpPr>
          <p:nvPr/>
        </p:nvSpPr>
        <p:spPr>
          <a:xfrm>
            <a:off x="380959" y="5274853"/>
            <a:ext cx="11450739" cy="125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Use the Event Name column to filter by 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module code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filtering by Staff Name, please use the username.</a:t>
            </a:r>
            <a:endParaRPr lang="en-GB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3A1068-6EB4-412B-9697-BD2CA3784376}"/>
              </a:ext>
            </a:extLst>
          </p:cNvPr>
          <p:cNvSpPr txBox="1">
            <a:spLocks/>
          </p:cNvSpPr>
          <p:nvPr/>
        </p:nvSpPr>
        <p:spPr>
          <a:xfrm>
            <a:off x="367186" y="327758"/>
            <a:ext cx="11450740" cy="125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column titles to filter by the various fields.</a:t>
            </a:r>
            <a:endParaRPr lang="en-GB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741A82-4F53-41BF-AFB8-47F50FF113D4}"/>
              </a:ext>
            </a:extLst>
          </p:cNvPr>
          <p:cNvSpPr/>
          <p:nvPr/>
        </p:nvSpPr>
        <p:spPr>
          <a:xfrm>
            <a:off x="9439275" y="2188179"/>
            <a:ext cx="714375" cy="43841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shows 'Action' tab has been selected. The second option in the dropdown is 'Filter'.">
            <a:extLst>
              <a:ext uri="{FF2B5EF4-FFF2-40B4-BE49-F238E27FC236}">
                <a16:creationId xmlns:a16="http://schemas.microsoft.com/office/drawing/2014/main" id="{B8233068-AB4F-4C53-B718-2FF6CA016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5" y="327757"/>
            <a:ext cx="11450741" cy="62024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3A1068-6EB4-412B-9697-BD2CA3784376}"/>
              </a:ext>
            </a:extLst>
          </p:cNvPr>
          <p:cNvSpPr txBox="1">
            <a:spLocks/>
          </p:cNvSpPr>
          <p:nvPr/>
        </p:nvSpPr>
        <p:spPr>
          <a:xfrm>
            <a:off x="367186" y="327758"/>
            <a:ext cx="11450740" cy="116853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More advanced filters can be found by clicking on </a:t>
            </a:r>
            <a:r>
              <a:rPr lang="en-US" sz="3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Actions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 then </a:t>
            </a:r>
            <a:r>
              <a:rPr lang="en-US" sz="3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Filter.</a:t>
            </a:r>
            <a:endParaRPr lang="en-GB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724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shows options when 'Filter' is selected. The 'Operator' menu shows different filter options including 'like', 'not like', 'in' and 'not in'.">
            <a:extLst>
              <a:ext uri="{FF2B5EF4-FFF2-40B4-BE49-F238E27FC236}">
                <a16:creationId xmlns:a16="http://schemas.microsoft.com/office/drawing/2014/main" id="{517866EA-9076-4E09-94B4-D3A354D70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6" y="327758"/>
            <a:ext cx="11450740" cy="620248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3A1068-6EB4-412B-9697-BD2CA3784376}"/>
              </a:ext>
            </a:extLst>
          </p:cNvPr>
          <p:cNvSpPr txBox="1">
            <a:spLocks/>
          </p:cNvSpPr>
          <p:nvPr/>
        </p:nvSpPr>
        <p:spPr>
          <a:xfrm>
            <a:off x="367186" y="327758"/>
            <a:ext cx="11450740" cy="116853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Use the drop-down </a:t>
            </a:r>
            <a:r>
              <a:rPr lang="en-US" sz="3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Operator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menu to choose different filter options.</a:t>
            </a:r>
            <a:endParaRPr lang="en-GB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33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shows filter that have been applied. 'Academic Year' has been filtered to show 2021 events. 'Day of Week' has been filtered to show events on a Monday. 'Event Name' has been filtered to 'contains Academic'.">
            <a:extLst>
              <a:ext uri="{FF2B5EF4-FFF2-40B4-BE49-F238E27FC236}">
                <a16:creationId xmlns:a16="http://schemas.microsoft.com/office/drawing/2014/main" id="{45FF56F0-B005-4AFA-835F-B1CB9DC07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31" y="168731"/>
            <a:ext cx="11447296" cy="62006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3A1068-6EB4-412B-9697-BD2CA3784376}"/>
              </a:ext>
            </a:extLst>
          </p:cNvPr>
          <p:cNvSpPr txBox="1">
            <a:spLocks/>
          </p:cNvSpPr>
          <p:nvPr/>
        </p:nvSpPr>
        <p:spPr>
          <a:xfrm>
            <a:off x="367186" y="327759"/>
            <a:ext cx="11450740" cy="110618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Multiple filters can be applied to narrow down the list further.</a:t>
            </a:r>
            <a:endParaRPr lang="en-GB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82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shows dropdown menu when 'Actions' tab is selected. The ninth option is 'Download'.">
            <a:extLst>
              <a:ext uri="{FF2B5EF4-FFF2-40B4-BE49-F238E27FC236}">
                <a16:creationId xmlns:a16="http://schemas.microsoft.com/office/drawing/2014/main" id="{E6242EEF-1D83-4472-B509-930530B1D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7" y="327759"/>
            <a:ext cx="11457628" cy="620621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3A1068-6EB4-412B-9697-BD2CA3784376}"/>
              </a:ext>
            </a:extLst>
          </p:cNvPr>
          <p:cNvSpPr txBox="1">
            <a:spLocks/>
          </p:cNvSpPr>
          <p:nvPr/>
        </p:nvSpPr>
        <p:spPr>
          <a:xfrm>
            <a:off x="367186" y="327759"/>
            <a:ext cx="11450740" cy="110618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When you have filtered the list sufficiently, go to </a:t>
            </a:r>
            <a:r>
              <a:rPr lang="en-US" sz="3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Actions 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 then </a:t>
            </a:r>
            <a:r>
              <a:rPr lang="en-US" sz="3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Download.</a:t>
            </a:r>
            <a:endParaRPr lang="en-GB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708295-1A3F-4564-8ECA-B7892B27FF37}"/>
              </a:ext>
            </a:extLst>
          </p:cNvPr>
          <p:cNvSpPr/>
          <p:nvPr/>
        </p:nvSpPr>
        <p:spPr>
          <a:xfrm>
            <a:off x="2198299" y="4208877"/>
            <a:ext cx="1527739" cy="43841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75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shows options that are given when 'Download' is selected. 'CSV' is circled. ">
            <a:extLst>
              <a:ext uri="{FF2B5EF4-FFF2-40B4-BE49-F238E27FC236}">
                <a16:creationId xmlns:a16="http://schemas.microsoft.com/office/drawing/2014/main" id="{2A70F5BB-AD94-4D4F-BB0F-EF1DD06F6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5" y="327759"/>
            <a:ext cx="11443852" cy="619875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3A1068-6EB4-412B-9697-BD2CA3784376}"/>
              </a:ext>
            </a:extLst>
          </p:cNvPr>
          <p:cNvSpPr txBox="1">
            <a:spLocks/>
          </p:cNvSpPr>
          <p:nvPr/>
        </p:nvSpPr>
        <p:spPr>
          <a:xfrm>
            <a:off x="367186" y="327759"/>
            <a:ext cx="11450740" cy="110618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Choose the option for </a:t>
            </a:r>
            <a:r>
              <a:rPr lang="en-US" sz="3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CSV 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 your download should start automatically.</a:t>
            </a:r>
            <a:endParaRPr lang="en-GB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708295-1A3F-4564-8ECA-B7892B27FF37}"/>
              </a:ext>
            </a:extLst>
          </p:cNvPr>
          <p:cNvSpPr/>
          <p:nvPr/>
        </p:nvSpPr>
        <p:spPr>
          <a:xfrm>
            <a:off x="504039" y="2761513"/>
            <a:ext cx="743735" cy="77226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04619E"/>
      </a:accent1>
      <a:accent2>
        <a:srgbClr val="E5E9EC"/>
      </a:accent2>
      <a:accent3>
        <a:srgbClr val="194059"/>
      </a:accent3>
      <a:accent4>
        <a:srgbClr val="689DF4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247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How to download a list of your bookings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have any further questions, please email us (roombookings@edgehill.ac.uk) </vt:lpstr>
    </vt:vector>
  </TitlesOfParts>
  <Company>Edge Hill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Download a List of Your Bookings</dc:title>
  <dc:creator>Emily Norris</dc:creator>
  <cp:lastModifiedBy>LAURA GLANCY</cp:lastModifiedBy>
  <cp:revision>17</cp:revision>
  <dcterms:created xsi:type="dcterms:W3CDTF">2018-04-25T08:15:41Z</dcterms:created>
  <dcterms:modified xsi:type="dcterms:W3CDTF">2022-07-04T12:47:37Z</dcterms:modified>
</cp:coreProperties>
</file>