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sldIdLst>
    <p:sldId id="267" r:id="rId5"/>
    <p:sldId id="346" r:id="rId6"/>
    <p:sldId id="320" r:id="rId7"/>
    <p:sldId id="338" r:id="rId8"/>
    <p:sldId id="340" r:id="rId9"/>
    <p:sldId id="339" r:id="rId10"/>
    <p:sldId id="337" r:id="rId11"/>
    <p:sldId id="322" r:id="rId12"/>
    <p:sldId id="323" r:id="rId13"/>
    <p:sldId id="334" r:id="rId14"/>
    <p:sldId id="325" r:id="rId15"/>
    <p:sldId id="335" r:id="rId16"/>
    <p:sldId id="341" r:id="rId17"/>
    <p:sldId id="326" r:id="rId18"/>
    <p:sldId id="345" r:id="rId19"/>
    <p:sldId id="342" r:id="rId20"/>
    <p:sldId id="343" r:id="rId21"/>
    <p:sldId id="328" r:id="rId22"/>
    <p:sldId id="344" r:id="rId23"/>
    <p:sldId id="329" r:id="rId24"/>
    <p:sldId id="330" r:id="rId25"/>
    <p:sldId id="332" r:id="rId26"/>
    <p:sldId id="333" r:id="rId27"/>
  </p:sldIdLst>
  <p:sldSz cx="12192000" cy="6858000"/>
  <p:notesSz cx="6858000" cy="9144000"/>
  <p:embeddedFontLst>
    <p:embeddedFont>
      <p:font typeface="Abadi" panose="020B0604020104020204" pitchFamily="34" charset="0"/>
      <p:regular r:id="rId29"/>
    </p:embeddedFont>
    <p:embeddedFont>
      <p:font typeface="Arial Narrow" panose="020B0606020202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D73"/>
    <a:srgbClr val="E8F5DF"/>
    <a:srgbClr val="76C040"/>
    <a:srgbClr val="C5DAF7"/>
    <a:srgbClr val="113E78"/>
    <a:srgbClr val="D6DCEE"/>
    <a:srgbClr val="3B5190"/>
    <a:srgbClr val="990505"/>
    <a:srgbClr val="0698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85D46-3B03-723C-6AAC-9B9717B28453}" v="4" dt="2024-06-12T08:43:25.564"/>
    <p1510:client id="{1A2C83E7-4479-9FBC-54C3-7934B244942C}" v="4" dt="2024-06-12T07:04:52.185"/>
    <p1510:client id="{286AEE81-7EE1-F64E-C56F-2D8D9D6B890A}" v="33" dt="2024-06-11T11:23:04.248"/>
    <p1510:client id="{43E0B216-068E-CCF5-1186-EE4D3E09DB8F}" v="1109" dt="2024-06-12T10:23:03.853"/>
    <p1510:client id="{50FEE789-109F-A563-BA76-432A22FCC0A6}" v="47" dt="2024-06-12T08:02:54.804"/>
    <p1510:client id="{C0C240DF-31DC-B7FB-D1F4-CD5835EC3DB8}" v="756" dt="2024-06-11T16:07:03.077"/>
    <p1510:client id="{DC817304-4387-A209-3C22-B915674ADD25}" v="103" dt="2024-06-12T08:22:19.970"/>
    <p1510:client id="{F9C85744-6BFC-CB0C-A51E-E8332EBF2EE0}" v="3" dt="2024-06-12T11:47:06.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C6D87-DB28-584E-BCF5-845F165ACA7B}"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440F1-0CF2-B847-8888-6334A3436013}" type="slidenum">
              <a:rPr lang="en-US" smtClean="0"/>
              <a:t>‹#›</a:t>
            </a:fld>
            <a:endParaRPr lang="en-US"/>
          </a:p>
        </p:txBody>
      </p:sp>
    </p:spTree>
    <p:extLst>
      <p:ext uri="{BB962C8B-B14F-4D97-AF65-F5344CB8AC3E}">
        <p14:creationId xmlns:p14="http://schemas.microsoft.com/office/powerpoint/2010/main" val="198870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flaticon.com/authors/freepik" TargetMode="External"/><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hyperlink" Target="https://www.flaticon.com/"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time-to-change.org.uk/" TargetMode="External"/><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hyperlink" Target="http://www.jamesplace.org.uk/" TargetMode="External"/><Relationship Id="rId21" Type="http://schemas.openxmlformats.org/officeDocument/2006/relationships/image" Target="../media/image25.svg"/><Relationship Id="rId7" Type="http://schemas.openxmlformats.org/officeDocument/2006/relationships/hyperlink" Target="mailto:jo@samaritans.org.uk" TargetMode="External"/><Relationship Id="rId12" Type="http://schemas.openxmlformats.org/officeDocument/2006/relationships/image" Target="../media/image16.gif"/><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slideMaster" Target="../slideMasters/slideMaster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tags" Target="../tags/tag27.xml"/><Relationship Id="rId6" Type="http://schemas.openxmlformats.org/officeDocument/2006/relationships/hyperlink" Target="http://www.samaritans.org/" TargetMode="External"/><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hyperlink" Target="mailto:info@mind.org.uk" TargetMode="External"/><Relationship Id="rId15" Type="http://schemas.openxmlformats.org/officeDocument/2006/relationships/image" Target="../media/image19.png"/><Relationship Id="rId23" Type="http://schemas.openxmlformats.org/officeDocument/2006/relationships/image" Target="../media/image27.svg"/><Relationship Id="rId10" Type="http://schemas.openxmlformats.org/officeDocument/2006/relationships/hyperlink" Target="mailto:studentwellbeing@edgehill.ac.uk" TargetMode="External"/><Relationship Id="rId19" Type="http://schemas.openxmlformats.org/officeDocument/2006/relationships/image" Target="../media/image23.svg"/><Relationship Id="rId4" Type="http://schemas.openxmlformats.org/officeDocument/2006/relationships/hyperlink" Target="http://www.mind.org.uk/" TargetMode="External"/><Relationship Id="rId9" Type="http://schemas.openxmlformats.org/officeDocument/2006/relationships/hyperlink" Target="http://www.edgehill.ac.uk/studentservices" TargetMode="External"/><Relationship Id="rId14" Type="http://schemas.openxmlformats.org/officeDocument/2006/relationships/image" Target="../media/image18.jpeg"/><Relationship Id="rId2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1EF651-4853-4C5C-95AF-77E266426E44}"/>
              </a:ext>
              <a:ext uri="{C183D7F6-B498-43B3-948B-1728B52AA6E4}">
                <adec:decorative xmlns:adec="http://schemas.microsoft.com/office/drawing/2017/decorative" val="1"/>
              </a:ext>
            </a:extLst>
          </p:cNvPr>
          <p:cNvSpPr/>
          <p:nvPr userDrawn="1"/>
        </p:nvSpPr>
        <p:spPr>
          <a:xfrm>
            <a:off x="0" y="0"/>
            <a:ext cx="12192000" cy="3429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B96452-F7F4-45B1-BAE9-58A2F49CFBA1}"/>
              </a:ext>
            </a:extLst>
          </p:cNvPr>
          <p:cNvSpPr>
            <a:spLocks noGrp="1"/>
          </p:cNvSpPr>
          <p:nvPr>
            <p:ph type="ctrTitle" hasCustomPrompt="1"/>
          </p:nvPr>
        </p:nvSpPr>
        <p:spPr>
          <a:xfrm>
            <a:off x="537028" y="1484902"/>
            <a:ext cx="6691084" cy="825713"/>
          </a:xfrm>
        </p:spPr>
        <p:txBody>
          <a:bodyPr anchor="ctr">
            <a:normAutofit/>
          </a:bodyPr>
          <a:lstStyle>
            <a:lvl1pPr algn="l">
              <a:defRPr sz="4000">
                <a:solidFill>
                  <a:srgbClr val="FFFFFF"/>
                </a:solidFill>
                <a:latin typeface="Abadi" panose="020B0604020104020204" pitchFamily="34" charset="0"/>
              </a:defRPr>
            </a:lvl1pPr>
          </a:lstStyle>
          <a:p>
            <a:r>
              <a:rPr lang="en-US"/>
              <a:t>Foundation Year for Medicine</a:t>
            </a:r>
            <a:endParaRPr lang="en-GB"/>
          </a:p>
        </p:txBody>
      </p:sp>
      <p:pic>
        <p:nvPicPr>
          <p:cNvPr id="8" name="Picture 7" descr="White text on a purple background.  Edge Hill University logo to the left with Medical School text to the right">
            <a:extLst>
              <a:ext uri="{FF2B5EF4-FFF2-40B4-BE49-F238E27FC236}">
                <a16:creationId xmlns:a16="http://schemas.microsoft.com/office/drawing/2014/main" id="{D4C40210-DE7C-47FE-A810-79BCC2CDA9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2538" y="1872039"/>
            <a:ext cx="3839323" cy="1386303"/>
          </a:xfrm>
          <a:prstGeom prst="rect">
            <a:avLst/>
          </a:prstGeom>
        </p:spPr>
      </p:pic>
      <p:cxnSp>
        <p:nvCxnSpPr>
          <p:cNvPr id="5" name="Straight Connector 4">
            <a:extLst>
              <a:ext uri="{FF2B5EF4-FFF2-40B4-BE49-F238E27FC236}">
                <a16:creationId xmlns:a16="http://schemas.microsoft.com/office/drawing/2014/main" id="{6C7FF7FB-1987-4117-B969-C79A45BCA5A5}"/>
              </a:ext>
            </a:extLst>
          </p:cNvPr>
          <p:cNvCxnSpPr>
            <a:cxnSpLocks/>
          </p:cNvCxnSpPr>
          <p:nvPr userDrawn="1"/>
        </p:nvCxnSpPr>
        <p:spPr>
          <a:xfrm>
            <a:off x="537028" y="2347476"/>
            <a:ext cx="66910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AF45A6-6E7A-4D01-944B-EF02D343E591}"/>
              </a:ext>
            </a:extLst>
          </p:cNvPr>
          <p:cNvSpPr txBox="1"/>
          <p:nvPr userDrawn="1"/>
        </p:nvSpPr>
        <p:spPr>
          <a:xfrm>
            <a:off x="537028" y="2456063"/>
            <a:ext cx="6154057" cy="523220"/>
          </a:xfrm>
          <a:prstGeom prst="rect">
            <a:avLst/>
          </a:prstGeom>
          <a:noFill/>
        </p:spPr>
        <p:txBody>
          <a:bodyPr wrap="square" rtlCol="0">
            <a:spAutoFit/>
          </a:bodyPr>
          <a:lstStyle/>
          <a:p>
            <a:r>
              <a:rPr lang="en-US" sz="2800">
                <a:solidFill>
                  <a:schemeClr val="bg1"/>
                </a:solidFill>
                <a:latin typeface="Georgia" panose="02040502050405020303" pitchFamily="18" charset="0"/>
              </a:rPr>
              <a:t>2020-2021</a:t>
            </a:r>
            <a:endParaRPr lang="en-GB" sz="2800">
              <a:solidFill>
                <a:schemeClr val="bg1"/>
              </a:solidFill>
              <a:latin typeface="Georgia" panose="02040502050405020303" pitchFamily="18" charset="0"/>
            </a:endParaRPr>
          </a:p>
        </p:txBody>
      </p:sp>
      <p:pic>
        <p:nvPicPr>
          <p:cNvPr id="30" name="Picture 29" descr="Icon image of a mobile phone with a cross in the centre">
            <a:extLst>
              <a:ext uri="{FF2B5EF4-FFF2-40B4-BE49-F238E27FC236}">
                <a16:creationId xmlns:a16="http://schemas.microsoft.com/office/drawing/2014/main" id="{012CBE1C-5804-444E-8F5B-236800B2FB8F}"/>
              </a:ext>
            </a:extLst>
          </p:cNvPr>
          <p:cNvPicPr>
            <a:picLocks noChangeAspect="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74086" y="3744172"/>
            <a:ext cx="936000" cy="936000"/>
          </a:xfrm>
          <a:prstGeom prst="rect">
            <a:avLst/>
          </a:prstGeom>
        </p:spPr>
      </p:pic>
      <p:pic>
        <p:nvPicPr>
          <p:cNvPr id="32" name="Picture 31" descr="Icon image of a drip bag">
            <a:extLst>
              <a:ext uri="{FF2B5EF4-FFF2-40B4-BE49-F238E27FC236}">
                <a16:creationId xmlns:a16="http://schemas.microsoft.com/office/drawing/2014/main" id="{10E76B5B-E267-4B24-A311-C0CDB4DBF3F7}"/>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1100" y="3744172"/>
            <a:ext cx="936000" cy="936000"/>
          </a:xfrm>
          <a:prstGeom prst="rect">
            <a:avLst/>
          </a:prstGeom>
        </p:spPr>
      </p:pic>
      <p:pic>
        <p:nvPicPr>
          <p:cNvPr id="38" name="Picture 37" descr="Icon image of a bulbous bottle with liquid inside">
            <a:extLst>
              <a:ext uri="{FF2B5EF4-FFF2-40B4-BE49-F238E27FC236}">
                <a16:creationId xmlns:a16="http://schemas.microsoft.com/office/drawing/2014/main" id="{7885CBD7-4A0F-4904-82B3-4EA5CE88CD3A}"/>
              </a:ext>
            </a:extLst>
          </p:cNvPr>
          <p:cNvPicPr>
            <a:picLocks noChangeAspect="1"/>
          </p:cNvPicPr>
          <p:nvPr userDrawn="1"/>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07593" y="3744172"/>
            <a:ext cx="936000" cy="936000"/>
          </a:xfrm>
          <a:prstGeom prst="rect">
            <a:avLst/>
          </a:prstGeom>
        </p:spPr>
      </p:pic>
      <p:pic>
        <p:nvPicPr>
          <p:cNvPr id="46" name="Picture 45" descr="Icon image of a syringe">
            <a:extLst>
              <a:ext uri="{FF2B5EF4-FFF2-40B4-BE49-F238E27FC236}">
                <a16:creationId xmlns:a16="http://schemas.microsoft.com/office/drawing/2014/main" id="{D8D3DF63-EC76-4ACE-80E3-F3E4A9A57FF3}"/>
              </a:ext>
            </a:extLst>
          </p:cNvPr>
          <p:cNvPicPr>
            <a:picLocks noChangeAspect="1"/>
          </p:cNvPicPr>
          <p:nvPr userDrawn="1"/>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74607" y="3744172"/>
            <a:ext cx="936000" cy="936000"/>
          </a:xfrm>
          <a:prstGeom prst="rect">
            <a:avLst/>
          </a:prstGeom>
        </p:spPr>
      </p:pic>
      <p:pic>
        <p:nvPicPr>
          <p:cNvPr id="48" name="Picture 47" descr="Icon image of pills">
            <a:extLst>
              <a:ext uri="{FF2B5EF4-FFF2-40B4-BE49-F238E27FC236}">
                <a16:creationId xmlns:a16="http://schemas.microsoft.com/office/drawing/2014/main" id="{EB6A3537-D84D-47DD-973D-785670C2B1DB}"/>
              </a:ext>
            </a:extLst>
          </p:cNvPr>
          <p:cNvPicPr>
            <a:picLocks noChangeAspect="1"/>
          </p:cNvPicPr>
          <p:nvPr userDrawn="1"/>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41621" y="3744172"/>
            <a:ext cx="936000" cy="936000"/>
          </a:xfrm>
          <a:prstGeom prst="rect">
            <a:avLst/>
          </a:prstGeom>
        </p:spPr>
      </p:pic>
      <p:pic>
        <p:nvPicPr>
          <p:cNvPr id="50" name="Picture 49" descr="Icon image of a stethoscope">
            <a:extLst>
              <a:ext uri="{FF2B5EF4-FFF2-40B4-BE49-F238E27FC236}">
                <a16:creationId xmlns:a16="http://schemas.microsoft.com/office/drawing/2014/main" id="{5644978C-CE78-4973-AF19-B2A747542DAF}"/>
              </a:ext>
            </a:extLst>
          </p:cNvPr>
          <p:cNvPicPr>
            <a:picLocks noChangeAspect="1"/>
          </p:cNvPicPr>
          <p:nvPr userDrawn="1"/>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707070" y="3744172"/>
            <a:ext cx="936000" cy="936000"/>
          </a:xfrm>
          <a:prstGeom prst="rect">
            <a:avLst/>
          </a:prstGeom>
        </p:spPr>
      </p:pic>
      <p:pic>
        <p:nvPicPr>
          <p:cNvPr id="52" name="Picture 51" descr="Icon image of a heart with a heart trace through the middle">
            <a:extLst>
              <a:ext uri="{FF2B5EF4-FFF2-40B4-BE49-F238E27FC236}">
                <a16:creationId xmlns:a16="http://schemas.microsoft.com/office/drawing/2014/main" id="{03D9BFF0-9CB5-4924-9AC8-2CC6C5A47CC0}"/>
              </a:ext>
            </a:extLst>
          </p:cNvPr>
          <p:cNvPicPr>
            <a:picLocks noChangeAspect="1"/>
          </p:cNvPicPr>
          <p:nvPr userDrawn="1"/>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40579" y="3744172"/>
            <a:ext cx="936000" cy="936000"/>
          </a:xfrm>
          <a:prstGeom prst="rect">
            <a:avLst/>
          </a:prstGeom>
        </p:spPr>
      </p:pic>
      <p:pic>
        <p:nvPicPr>
          <p:cNvPr id="58" name="Picture 57" descr="Icon image of lungs">
            <a:extLst>
              <a:ext uri="{FF2B5EF4-FFF2-40B4-BE49-F238E27FC236}">
                <a16:creationId xmlns:a16="http://schemas.microsoft.com/office/drawing/2014/main" id="{055A57B7-9F2B-4078-8521-71E4FD63F39C}"/>
              </a:ext>
            </a:extLst>
          </p:cNvPr>
          <p:cNvPicPr>
            <a:picLocks noChangeAspect="1"/>
          </p:cNvPicPr>
          <p:nvPr userDrawn="1"/>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75128" y="3744172"/>
            <a:ext cx="936000" cy="936000"/>
          </a:xfrm>
          <a:prstGeom prst="rect">
            <a:avLst/>
          </a:prstGeom>
        </p:spPr>
      </p:pic>
      <p:pic>
        <p:nvPicPr>
          <p:cNvPr id="59" name="Picture 58" descr="Icon image of hands holding a heart">
            <a:extLst>
              <a:ext uri="{FF2B5EF4-FFF2-40B4-BE49-F238E27FC236}">
                <a16:creationId xmlns:a16="http://schemas.microsoft.com/office/drawing/2014/main" id="{06F25A34-F544-4626-BF3F-7E2623E3A235}"/>
              </a:ext>
            </a:extLst>
          </p:cNvPr>
          <p:cNvPicPr>
            <a:picLocks noChangeAspect="1"/>
          </p:cNvPicPr>
          <p:nvPr userDrawn="1"/>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t="-10" r="-5419"/>
          <a:stretch/>
        </p:blipFill>
        <p:spPr>
          <a:xfrm>
            <a:off x="3108112" y="3744078"/>
            <a:ext cx="986714" cy="936094"/>
          </a:xfrm>
          <a:prstGeom prst="rect">
            <a:avLst/>
          </a:prstGeom>
        </p:spPr>
      </p:pic>
      <p:pic>
        <p:nvPicPr>
          <p:cNvPr id="54" name="Picture 53" descr="Icon image of a heart">
            <a:extLst>
              <a:ext uri="{FF2B5EF4-FFF2-40B4-BE49-F238E27FC236}">
                <a16:creationId xmlns:a16="http://schemas.microsoft.com/office/drawing/2014/main" id="{1032B2DD-3330-4396-B6BF-744A28945650}"/>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9859" r="7758" b="37074"/>
          <a:stretch/>
        </p:blipFill>
        <p:spPr>
          <a:xfrm>
            <a:off x="3200400" y="3744172"/>
            <a:ext cx="771099" cy="588992"/>
          </a:xfrm>
          <a:prstGeom prst="ellipse">
            <a:avLst/>
          </a:prstGeom>
        </p:spPr>
      </p:pic>
      <p:sp>
        <p:nvSpPr>
          <p:cNvPr id="3" name="Rectangle 2">
            <a:extLst>
              <a:ext uri="{FF2B5EF4-FFF2-40B4-BE49-F238E27FC236}">
                <a16:creationId xmlns:a16="http://schemas.microsoft.com/office/drawing/2014/main" id="{803D89D1-5FB5-4681-9E5A-F52CBF4E82DF}"/>
              </a:ext>
            </a:extLst>
          </p:cNvPr>
          <p:cNvSpPr/>
          <p:nvPr userDrawn="1"/>
        </p:nvSpPr>
        <p:spPr>
          <a:xfrm>
            <a:off x="-6109" y="3297886"/>
            <a:ext cx="12192000" cy="1706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996352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F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A6559-454B-4D73-BEB5-F82F53AD7533}"/>
              </a:ext>
            </a:extLst>
          </p:cNvPr>
          <p:cNvSpPr>
            <a:spLocks noGrp="1"/>
          </p:cNvSpPr>
          <p:nvPr>
            <p:ph sz="half" idx="1"/>
          </p:nvPr>
        </p:nvSpPr>
        <p:spPr>
          <a:xfrm>
            <a:off x="838200" y="1792941"/>
            <a:ext cx="5181600" cy="4384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6B1E39-EB17-476D-8238-37730BCD1D26}"/>
              </a:ext>
            </a:extLst>
          </p:cNvPr>
          <p:cNvSpPr>
            <a:spLocks noGrp="1"/>
          </p:cNvSpPr>
          <p:nvPr>
            <p:ph sz="half" idx="2"/>
          </p:nvPr>
        </p:nvSpPr>
        <p:spPr>
          <a:xfrm>
            <a:off x="6172200" y="1792941"/>
            <a:ext cx="5181600" cy="4384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3224BBFD-0A17-4FA6-BB39-CB9692C39B8E}"/>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8" name="Rectangle 7">
            <a:extLst>
              <a:ext uri="{FF2B5EF4-FFF2-40B4-BE49-F238E27FC236}">
                <a16:creationId xmlns:a16="http://schemas.microsoft.com/office/drawing/2014/main" id="{4BF4C1CC-1A01-4CCA-A39C-14ADB7383F80}"/>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White text on a purple background.  Edge Hill University logo to the left with Medical School text to the right">
            <a:extLst>
              <a:ext uri="{FF2B5EF4-FFF2-40B4-BE49-F238E27FC236}">
                <a16:creationId xmlns:a16="http://schemas.microsoft.com/office/drawing/2014/main" id="{6101E487-2E26-4049-AFF3-E9ACCBE7E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10" name="Title 1">
            <a:extLst>
              <a:ext uri="{FF2B5EF4-FFF2-40B4-BE49-F238E27FC236}">
                <a16:creationId xmlns:a16="http://schemas.microsoft.com/office/drawing/2014/main" id="{84A29FAE-DE3F-45B4-87AC-77E394034ECE}"/>
              </a:ext>
            </a:extLst>
          </p:cNvPr>
          <p:cNvSpPr>
            <a:spLocks noGrp="1"/>
          </p:cNvSpPr>
          <p:nvPr>
            <p:ph type="title"/>
          </p:nvPr>
        </p:nvSpPr>
        <p:spPr>
          <a:xfrm>
            <a:off x="164432" y="136526"/>
            <a:ext cx="8156029"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82D2D0C5-FC37-4DF0-80F5-28EA22519630}"/>
              </a:ext>
            </a:extLst>
          </p:cNvPr>
          <p:cNvSpPr/>
          <p:nvPr userDrawn="1"/>
        </p:nvSpPr>
        <p:spPr>
          <a:xfrm>
            <a:off x="0" y="1191334"/>
            <a:ext cx="12198109" cy="111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7441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Medic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A6559-454B-4D73-BEB5-F82F53AD7533}"/>
              </a:ext>
            </a:extLst>
          </p:cNvPr>
          <p:cNvSpPr>
            <a:spLocks noGrp="1"/>
          </p:cNvSpPr>
          <p:nvPr>
            <p:ph sz="half" idx="1"/>
          </p:nvPr>
        </p:nvSpPr>
        <p:spPr>
          <a:xfrm>
            <a:off x="838200" y="1792941"/>
            <a:ext cx="5181600" cy="4384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6B1E39-EB17-476D-8238-37730BCD1D26}"/>
              </a:ext>
            </a:extLst>
          </p:cNvPr>
          <p:cNvSpPr>
            <a:spLocks noGrp="1"/>
          </p:cNvSpPr>
          <p:nvPr>
            <p:ph sz="half" idx="2"/>
          </p:nvPr>
        </p:nvSpPr>
        <p:spPr>
          <a:xfrm>
            <a:off x="6172200" y="1792941"/>
            <a:ext cx="5181600" cy="4384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3224BBFD-0A17-4FA6-BB39-CB9692C39B8E}"/>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8" name="Rectangle 7">
            <a:extLst>
              <a:ext uri="{FF2B5EF4-FFF2-40B4-BE49-F238E27FC236}">
                <a16:creationId xmlns:a16="http://schemas.microsoft.com/office/drawing/2014/main" id="{4BF4C1CC-1A01-4CCA-A39C-14ADB7383F80}"/>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White text on a purple background.  Edge Hill University logo to the left with Medical School text to the right">
            <a:extLst>
              <a:ext uri="{FF2B5EF4-FFF2-40B4-BE49-F238E27FC236}">
                <a16:creationId xmlns:a16="http://schemas.microsoft.com/office/drawing/2014/main" id="{6101E487-2E26-4049-AFF3-E9ACCBE7E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10" name="Title 1">
            <a:extLst>
              <a:ext uri="{FF2B5EF4-FFF2-40B4-BE49-F238E27FC236}">
                <a16:creationId xmlns:a16="http://schemas.microsoft.com/office/drawing/2014/main" id="{84A29FAE-DE3F-45B4-87AC-77E394034ECE}"/>
              </a:ext>
            </a:extLst>
          </p:cNvPr>
          <p:cNvSpPr>
            <a:spLocks noGrp="1"/>
          </p:cNvSpPr>
          <p:nvPr>
            <p:ph type="title"/>
          </p:nvPr>
        </p:nvSpPr>
        <p:spPr>
          <a:xfrm>
            <a:off x="164432" y="136526"/>
            <a:ext cx="8156029"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12" name="Rectangle 11">
            <a:extLst>
              <a:ext uri="{FF2B5EF4-FFF2-40B4-BE49-F238E27FC236}">
                <a16:creationId xmlns:a16="http://schemas.microsoft.com/office/drawing/2014/main" id="{FEF9F494-ED35-47A7-9258-7040DDCEE220}"/>
              </a:ext>
            </a:extLst>
          </p:cNvPr>
          <p:cNvSpPr/>
          <p:nvPr userDrawn="1"/>
        </p:nvSpPr>
        <p:spPr>
          <a:xfrm>
            <a:off x="-6110" y="1191944"/>
            <a:ext cx="12198109" cy="111246"/>
          </a:xfrm>
          <a:prstGeom prst="rect">
            <a:avLst/>
          </a:prstGeom>
          <a:solidFill>
            <a:srgbClr val="069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1634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A6559-454B-4D73-BEB5-F82F53AD7533}"/>
              </a:ext>
            </a:extLst>
          </p:cNvPr>
          <p:cNvSpPr>
            <a:spLocks noGrp="1"/>
          </p:cNvSpPr>
          <p:nvPr>
            <p:ph sz="half" idx="1"/>
          </p:nvPr>
        </p:nvSpPr>
        <p:spPr>
          <a:xfrm>
            <a:off x="838200" y="1792941"/>
            <a:ext cx="5181600" cy="4384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6B1E39-EB17-476D-8238-37730BCD1D26}"/>
              </a:ext>
            </a:extLst>
          </p:cNvPr>
          <p:cNvSpPr>
            <a:spLocks noGrp="1"/>
          </p:cNvSpPr>
          <p:nvPr>
            <p:ph sz="half" idx="2"/>
          </p:nvPr>
        </p:nvSpPr>
        <p:spPr>
          <a:xfrm>
            <a:off x="6172200" y="1792941"/>
            <a:ext cx="5181600" cy="4384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3224BBFD-0A17-4FA6-BB39-CB9692C39B8E}"/>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8" name="Rectangle 7">
            <a:extLst>
              <a:ext uri="{FF2B5EF4-FFF2-40B4-BE49-F238E27FC236}">
                <a16:creationId xmlns:a16="http://schemas.microsoft.com/office/drawing/2014/main" id="{4BF4C1CC-1A01-4CCA-A39C-14ADB7383F80}"/>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White text on a purple background.  Edge Hill University logo to the left with Medical School text to the right">
            <a:extLst>
              <a:ext uri="{FF2B5EF4-FFF2-40B4-BE49-F238E27FC236}">
                <a16:creationId xmlns:a16="http://schemas.microsoft.com/office/drawing/2014/main" id="{6101E487-2E26-4049-AFF3-E9ACCBE7E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10" name="Title 1">
            <a:extLst>
              <a:ext uri="{FF2B5EF4-FFF2-40B4-BE49-F238E27FC236}">
                <a16:creationId xmlns:a16="http://schemas.microsoft.com/office/drawing/2014/main" id="{84A29FAE-DE3F-45B4-87AC-77E394034ECE}"/>
              </a:ext>
            </a:extLst>
          </p:cNvPr>
          <p:cNvSpPr>
            <a:spLocks noGrp="1"/>
          </p:cNvSpPr>
          <p:nvPr>
            <p:ph type="title"/>
          </p:nvPr>
        </p:nvSpPr>
        <p:spPr>
          <a:xfrm>
            <a:off x="164432" y="136526"/>
            <a:ext cx="8156029"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11" name="Rectangle 10">
            <a:extLst>
              <a:ext uri="{FF2B5EF4-FFF2-40B4-BE49-F238E27FC236}">
                <a16:creationId xmlns:a16="http://schemas.microsoft.com/office/drawing/2014/main" id="{82D2D0C5-FC37-4DF0-80F5-28EA22519630}"/>
              </a:ext>
            </a:extLst>
          </p:cNvPr>
          <p:cNvSpPr/>
          <p:nvPr userDrawn="1"/>
        </p:nvSpPr>
        <p:spPr>
          <a:xfrm>
            <a:off x="0" y="1191334"/>
            <a:ext cx="12198109" cy="111246"/>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4658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F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C19038-7FD0-4FAC-9D16-F52B0E7E96EE}"/>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6" name="Rectangle 5">
            <a:extLst>
              <a:ext uri="{FF2B5EF4-FFF2-40B4-BE49-F238E27FC236}">
                <a16:creationId xmlns:a16="http://schemas.microsoft.com/office/drawing/2014/main" id="{B8979786-D5FF-4EB5-8E99-BA76404426FE}"/>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White text on a purple background.  Edge Hill University logo to the left with Medical School text to the right">
            <a:extLst>
              <a:ext uri="{FF2B5EF4-FFF2-40B4-BE49-F238E27FC236}">
                <a16:creationId xmlns:a16="http://schemas.microsoft.com/office/drawing/2014/main" id="{D5CACD9D-88D3-405A-AAD5-5CCA696F9B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9" name="Title 8">
            <a:extLst>
              <a:ext uri="{FF2B5EF4-FFF2-40B4-BE49-F238E27FC236}">
                <a16:creationId xmlns:a16="http://schemas.microsoft.com/office/drawing/2014/main" id="{6528883B-FAA6-4125-911E-FA11778EAC66}"/>
              </a:ext>
            </a:extLst>
          </p:cNvPr>
          <p:cNvSpPr>
            <a:spLocks noGrp="1"/>
          </p:cNvSpPr>
          <p:nvPr>
            <p:ph type="title"/>
          </p:nvPr>
        </p:nvSpPr>
        <p:spPr>
          <a:xfrm>
            <a:off x="164431" y="136526"/>
            <a:ext cx="8172072"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01C9FFA-BFA0-4355-B2E1-6F27E634FA5C}"/>
              </a:ext>
            </a:extLst>
          </p:cNvPr>
          <p:cNvSpPr/>
          <p:nvPr userDrawn="1"/>
        </p:nvSpPr>
        <p:spPr>
          <a:xfrm>
            <a:off x="0" y="1191127"/>
            <a:ext cx="12198109" cy="111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4154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Medicin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C19038-7FD0-4FAC-9D16-F52B0E7E96EE}"/>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6" name="Rectangle 5">
            <a:extLst>
              <a:ext uri="{FF2B5EF4-FFF2-40B4-BE49-F238E27FC236}">
                <a16:creationId xmlns:a16="http://schemas.microsoft.com/office/drawing/2014/main" id="{B8979786-D5FF-4EB5-8E99-BA76404426FE}"/>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6528883B-FAA6-4125-911E-FA11778EAC66}"/>
              </a:ext>
            </a:extLst>
          </p:cNvPr>
          <p:cNvSpPr>
            <a:spLocks noGrp="1"/>
          </p:cNvSpPr>
          <p:nvPr>
            <p:ph type="title"/>
          </p:nvPr>
        </p:nvSpPr>
        <p:spPr>
          <a:xfrm>
            <a:off x="164431" y="136526"/>
            <a:ext cx="8172072"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01C9FFA-BFA0-4355-B2E1-6F27E634FA5C}"/>
              </a:ext>
            </a:extLst>
          </p:cNvPr>
          <p:cNvSpPr/>
          <p:nvPr userDrawn="1"/>
        </p:nvSpPr>
        <p:spPr>
          <a:xfrm>
            <a:off x="0" y="1191127"/>
            <a:ext cx="12198109" cy="111246"/>
          </a:xfrm>
          <a:prstGeom prst="rect">
            <a:avLst/>
          </a:prstGeom>
          <a:solidFill>
            <a:srgbClr val="069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4853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C19038-7FD0-4FAC-9D16-F52B0E7E96EE}"/>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6" name="Rectangle 5">
            <a:extLst>
              <a:ext uri="{FF2B5EF4-FFF2-40B4-BE49-F238E27FC236}">
                <a16:creationId xmlns:a16="http://schemas.microsoft.com/office/drawing/2014/main" id="{B8979786-D5FF-4EB5-8E99-BA76404426FE}"/>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White text on a purple background.  Edge Hill University logo to the left with Medical School text to the right">
            <a:extLst>
              <a:ext uri="{FF2B5EF4-FFF2-40B4-BE49-F238E27FC236}">
                <a16:creationId xmlns:a16="http://schemas.microsoft.com/office/drawing/2014/main" id="{D5CACD9D-88D3-405A-AAD5-5CCA696F9B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9" name="Title 8">
            <a:extLst>
              <a:ext uri="{FF2B5EF4-FFF2-40B4-BE49-F238E27FC236}">
                <a16:creationId xmlns:a16="http://schemas.microsoft.com/office/drawing/2014/main" id="{6528883B-FAA6-4125-911E-FA11778EAC66}"/>
              </a:ext>
            </a:extLst>
          </p:cNvPr>
          <p:cNvSpPr>
            <a:spLocks noGrp="1"/>
          </p:cNvSpPr>
          <p:nvPr>
            <p:ph type="title"/>
          </p:nvPr>
        </p:nvSpPr>
        <p:spPr>
          <a:xfrm>
            <a:off x="164431" y="136526"/>
            <a:ext cx="8172072"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01C9FFA-BFA0-4355-B2E1-6F27E634FA5C}"/>
              </a:ext>
            </a:extLst>
          </p:cNvPr>
          <p:cNvSpPr/>
          <p:nvPr userDrawn="1"/>
        </p:nvSpPr>
        <p:spPr>
          <a:xfrm>
            <a:off x="0" y="1193828"/>
            <a:ext cx="12198109" cy="111246"/>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63988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r Left FY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5" name="Rectangle 4">
            <a:extLst>
              <a:ext uri="{FF2B5EF4-FFF2-40B4-BE49-F238E27FC236}">
                <a16:creationId xmlns:a16="http://schemas.microsoft.com/office/drawing/2014/main" id="{60FFF2E7-F9E2-4159-B2E0-0CB4EFD8505E}"/>
              </a:ext>
              <a:ext uri="{C183D7F6-B498-43B3-948B-1728B52AA6E4}">
                <adec:decorative xmlns:adec="http://schemas.microsoft.com/office/drawing/2017/decorative" val="1"/>
              </a:ext>
            </a:extLst>
          </p:cNvPr>
          <p:cNvSpPr/>
          <p:nvPr userDrawn="1"/>
        </p:nvSpPr>
        <p:spPr>
          <a:xfrm>
            <a:off x="0" y="0"/>
            <a:ext cx="2887579" cy="6858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hite text on a purple background.  Edge Hill University logo to the left with Medical School text to the right">
            <a:extLst>
              <a:ext uri="{FF2B5EF4-FFF2-40B4-BE49-F238E27FC236}">
                <a16:creationId xmlns:a16="http://schemas.microsoft.com/office/drawing/2014/main" id="{9D27078E-17E6-49E8-AE18-2283C5302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431" y="5815262"/>
            <a:ext cx="2509725" cy="906212"/>
          </a:xfrm>
          <a:prstGeom prst="rect">
            <a:avLst/>
          </a:prstGeom>
        </p:spPr>
      </p:pic>
      <p:sp>
        <p:nvSpPr>
          <p:cNvPr id="9" name="Picture Placeholder 8">
            <a:extLst>
              <a:ext uri="{FF2B5EF4-FFF2-40B4-BE49-F238E27FC236}">
                <a16:creationId xmlns:a16="http://schemas.microsoft.com/office/drawing/2014/main" id="{7F567113-FDB8-49C1-B482-F318F8E6D3EE}"/>
              </a:ext>
            </a:extLst>
          </p:cNvPr>
          <p:cNvSpPr>
            <a:spLocks noGrp="1"/>
          </p:cNvSpPr>
          <p:nvPr>
            <p:ph type="pic" sz="quarter" idx="13"/>
          </p:nvPr>
        </p:nvSpPr>
        <p:spPr>
          <a:xfrm>
            <a:off x="3068638" y="1250950"/>
            <a:ext cx="8285162" cy="4957763"/>
          </a:xfrm>
        </p:spPr>
        <p:txBody>
          <a:bodyPr/>
          <a:lstStyle/>
          <a:p>
            <a:endParaRPr lang="en-GB"/>
          </a:p>
        </p:txBody>
      </p:sp>
      <p:sp>
        <p:nvSpPr>
          <p:cNvPr id="10" name="Title 9">
            <a:extLst>
              <a:ext uri="{FF2B5EF4-FFF2-40B4-BE49-F238E27FC236}">
                <a16:creationId xmlns:a16="http://schemas.microsoft.com/office/drawing/2014/main" id="{6B00D296-FC82-40FA-B759-A88CA52EC1CE}"/>
              </a:ext>
            </a:extLst>
          </p:cNvPr>
          <p:cNvSpPr>
            <a:spLocks noGrp="1"/>
          </p:cNvSpPr>
          <p:nvPr>
            <p:ph type="title"/>
          </p:nvPr>
        </p:nvSpPr>
        <p:spPr>
          <a:xfrm>
            <a:off x="3068636" y="365126"/>
            <a:ext cx="8285163" cy="738188"/>
          </a:xfrm>
        </p:spPr>
        <p:txBody>
          <a:bodyPr/>
          <a:lstStyle>
            <a:lvl1pPr>
              <a:defRPr>
                <a:solidFill>
                  <a:srgbClr val="6B1D73"/>
                </a:solidFill>
                <a:latin typeface="Abadi" panose="020B0604020104020204" pitchFamily="34"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58504335-759D-4A4B-AA63-0517FF4FC5E7}"/>
              </a:ext>
            </a:extLst>
          </p:cNvPr>
          <p:cNvSpPr/>
          <p:nvPr userDrawn="1"/>
        </p:nvSpPr>
        <p:spPr>
          <a:xfrm rot="16200000">
            <a:off x="-597044" y="3373377"/>
            <a:ext cx="6858000" cy="111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52961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 Left FY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5" name="Rectangle 4">
            <a:extLst>
              <a:ext uri="{FF2B5EF4-FFF2-40B4-BE49-F238E27FC236}">
                <a16:creationId xmlns:a16="http://schemas.microsoft.com/office/drawing/2014/main" id="{60FFF2E7-F9E2-4159-B2E0-0CB4EFD8505E}"/>
              </a:ext>
              <a:ext uri="{C183D7F6-B498-43B3-948B-1728B52AA6E4}">
                <adec:decorative xmlns:adec="http://schemas.microsoft.com/office/drawing/2017/decorative" val="1"/>
              </a:ext>
            </a:extLst>
          </p:cNvPr>
          <p:cNvSpPr/>
          <p:nvPr userDrawn="1"/>
        </p:nvSpPr>
        <p:spPr>
          <a:xfrm>
            <a:off x="0" y="0"/>
            <a:ext cx="2887579" cy="6858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hite text on a purple background.  Edge Hill University logo to the left with Medical School text to the right">
            <a:extLst>
              <a:ext uri="{FF2B5EF4-FFF2-40B4-BE49-F238E27FC236}">
                <a16:creationId xmlns:a16="http://schemas.microsoft.com/office/drawing/2014/main" id="{9D27078E-17E6-49E8-AE18-2283C5302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431" y="5815262"/>
            <a:ext cx="2509725" cy="906212"/>
          </a:xfrm>
          <a:prstGeom prst="rect">
            <a:avLst/>
          </a:prstGeom>
        </p:spPr>
      </p:pic>
      <p:sp>
        <p:nvSpPr>
          <p:cNvPr id="10" name="Title 9">
            <a:extLst>
              <a:ext uri="{FF2B5EF4-FFF2-40B4-BE49-F238E27FC236}">
                <a16:creationId xmlns:a16="http://schemas.microsoft.com/office/drawing/2014/main" id="{6B00D296-FC82-40FA-B759-A88CA52EC1CE}"/>
              </a:ext>
            </a:extLst>
          </p:cNvPr>
          <p:cNvSpPr>
            <a:spLocks noGrp="1"/>
          </p:cNvSpPr>
          <p:nvPr>
            <p:ph type="title"/>
          </p:nvPr>
        </p:nvSpPr>
        <p:spPr>
          <a:xfrm>
            <a:off x="3068636" y="365126"/>
            <a:ext cx="8285163" cy="738188"/>
          </a:xfrm>
        </p:spPr>
        <p:txBody>
          <a:bodyPr/>
          <a:lstStyle>
            <a:lvl1pPr>
              <a:defRPr>
                <a:solidFill>
                  <a:srgbClr val="6B1D73"/>
                </a:solidFill>
                <a:latin typeface="Abadi" panose="020B0604020104020204" pitchFamily="34"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58504335-759D-4A4B-AA63-0517FF4FC5E7}"/>
              </a:ext>
            </a:extLst>
          </p:cNvPr>
          <p:cNvSpPr/>
          <p:nvPr userDrawn="1"/>
        </p:nvSpPr>
        <p:spPr>
          <a:xfrm rot="16200000">
            <a:off x="-597044" y="3373377"/>
            <a:ext cx="6858000" cy="111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F68F800-8F80-47F1-AA58-CADBEE239B0E}"/>
              </a:ext>
            </a:extLst>
          </p:cNvPr>
          <p:cNvSpPr>
            <a:spLocks noGrp="1"/>
          </p:cNvSpPr>
          <p:nvPr>
            <p:ph sz="quarter" idx="14"/>
          </p:nvPr>
        </p:nvSpPr>
        <p:spPr>
          <a:xfrm>
            <a:off x="3068638" y="1260764"/>
            <a:ext cx="8285162" cy="4947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7926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 Left Medicine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5" name="Rectangle 4">
            <a:extLst>
              <a:ext uri="{FF2B5EF4-FFF2-40B4-BE49-F238E27FC236}">
                <a16:creationId xmlns:a16="http://schemas.microsoft.com/office/drawing/2014/main" id="{60FFF2E7-F9E2-4159-B2E0-0CB4EFD8505E}"/>
              </a:ext>
              <a:ext uri="{C183D7F6-B498-43B3-948B-1728B52AA6E4}">
                <adec:decorative xmlns:adec="http://schemas.microsoft.com/office/drawing/2017/decorative" val="1"/>
              </a:ext>
            </a:extLst>
          </p:cNvPr>
          <p:cNvSpPr/>
          <p:nvPr userDrawn="1"/>
        </p:nvSpPr>
        <p:spPr>
          <a:xfrm>
            <a:off x="0" y="0"/>
            <a:ext cx="2887579" cy="6858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hite text on a purple background.  Edge Hill University logo to the left with Medical School text to the right">
            <a:extLst>
              <a:ext uri="{FF2B5EF4-FFF2-40B4-BE49-F238E27FC236}">
                <a16:creationId xmlns:a16="http://schemas.microsoft.com/office/drawing/2014/main" id="{9D27078E-17E6-49E8-AE18-2283C5302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431" y="5815262"/>
            <a:ext cx="2509725" cy="906212"/>
          </a:xfrm>
          <a:prstGeom prst="rect">
            <a:avLst/>
          </a:prstGeom>
        </p:spPr>
      </p:pic>
      <p:sp>
        <p:nvSpPr>
          <p:cNvPr id="9" name="Picture Placeholder 8">
            <a:extLst>
              <a:ext uri="{FF2B5EF4-FFF2-40B4-BE49-F238E27FC236}">
                <a16:creationId xmlns:a16="http://schemas.microsoft.com/office/drawing/2014/main" id="{7F567113-FDB8-49C1-B482-F318F8E6D3EE}"/>
              </a:ext>
            </a:extLst>
          </p:cNvPr>
          <p:cNvSpPr>
            <a:spLocks noGrp="1"/>
          </p:cNvSpPr>
          <p:nvPr>
            <p:ph type="pic" sz="quarter" idx="13"/>
          </p:nvPr>
        </p:nvSpPr>
        <p:spPr>
          <a:xfrm>
            <a:off x="3068638" y="1250950"/>
            <a:ext cx="8285162" cy="4957763"/>
          </a:xfrm>
        </p:spPr>
        <p:txBody>
          <a:bodyPr/>
          <a:lstStyle/>
          <a:p>
            <a:endParaRPr lang="en-GB"/>
          </a:p>
        </p:txBody>
      </p:sp>
      <p:sp>
        <p:nvSpPr>
          <p:cNvPr id="10" name="Title 9">
            <a:extLst>
              <a:ext uri="{FF2B5EF4-FFF2-40B4-BE49-F238E27FC236}">
                <a16:creationId xmlns:a16="http://schemas.microsoft.com/office/drawing/2014/main" id="{6B00D296-FC82-40FA-B759-A88CA52EC1CE}"/>
              </a:ext>
            </a:extLst>
          </p:cNvPr>
          <p:cNvSpPr>
            <a:spLocks noGrp="1"/>
          </p:cNvSpPr>
          <p:nvPr>
            <p:ph type="title"/>
          </p:nvPr>
        </p:nvSpPr>
        <p:spPr>
          <a:xfrm>
            <a:off x="3068636" y="365126"/>
            <a:ext cx="8285163" cy="738188"/>
          </a:xfrm>
        </p:spPr>
        <p:txBody>
          <a:bodyPr/>
          <a:lstStyle>
            <a:lvl1pPr>
              <a:defRPr>
                <a:solidFill>
                  <a:srgbClr val="6B1D73"/>
                </a:solidFill>
                <a:latin typeface="Abadi" panose="020B0604020104020204" pitchFamily="34"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58504335-759D-4A4B-AA63-0517FF4FC5E7}"/>
              </a:ext>
            </a:extLst>
          </p:cNvPr>
          <p:cNvSpPr/>
          <p:nvPr userDrawn="1"/>
        </p:nvSpPr>
        <p:spPr>
          <a:xfrm rot="16200000">
            <a:off x="-597044" y="3373377"/>
            <a:ext cx="6858000" cy="111246"/>
          </a:xfrm>
          <a:prstGeom prst="rect">
            <a:avLst/>
          </a:prstGeom>
          <a:solidFill>
            <a:srgbClr val="069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564847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 Left Medicine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5" name="Rectangle 4">
            <a:extLst>
              <a:ext uri="{FF2B5EF4-FFF2-40B4-BE49-F238E27FC236}">
                <a16:creationId xmlns:a16="http://schemas.microsoft.com/office/drawing/2014/main" id="{60FFF2E7-F9E2-4159-B2E0-0CB4EFD8505E}"/>
              </a:ext>
              <a:ext uri="{C183D7F6-B498-43B3-948B-1728B52AA6E4}">
                <adec:decorative xmlns:adec="http://schemas.microsoft.com/office/drawing/2017/decorative" val="1"/>
              </a:ext>
            </a:extLst>
          </p:cNvPr>
          <p:cNvSpPr/>
          <p:nvPr userDrawn="1"/>
        </p:nvSpPr>
        <p:spPr>
          <a:xfrm>
            <a:off x="0" y="0"/>
            <a:ext cx="2887579" cy="6858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hite text on a purple background.  Edge Hill University logo to the left with Medical School text to the right">
            <a:extLst>
              <a:ext uri="{FF2B5EF4-FFF2-40B4-BE49-F238E27FC236}">
                <a16:creationId xmlns:a16="http://schemas.microsoft.com/office/drawing/2014/main" id="{9D27078E-17E6-49E8-AE18-2283C5302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431" y="5815262"/>
            <a:ext cx="2509725" cy="906212"/>
          </a:xfrm>
          <a:prstGeom prst="rect">
            <a:avLst/>
          </a:prstGeom>
        </p:spPr>
      </p:pic>
      <p:sp>
        <p:nvSpPr>
          <p:cNvPr id="10" name="Title 9">
            <a:extLst>
              <a:ext uri="{FF2B5EF4-FFF2-40B4-BE49-F238E27FC236}">
                <a16:creationId xmlns:a16="http://schemas.microsoft.com/office/drawing/2014/main" id="{6B00D296-FC82-40FA-B759-A88CA52EC1CE}"/>
              </a:ext>
            </a:extLst>
          </p:cNvPr>
          <p:cNvSpPr>
            <a:spLocks noGrp="1"/>
          </p:cNvSpPr>
          <p:nvPr>
            <p:ph type="title"/>
          </p:nvPr>
        </p:nvSpPr>
        <p:spPr>
          <a:xfrm>
            <a:off x="3068636" y="365126"/>
            <a:ext cx="8285163" cy="738188"/>
          </a:xfrm>
        </p:spPr>
        <p:txBody>
          <a:bodyPr/>
          <a:lstStyle>
            <a:lvl1pPr>
              <a:defRPr>
                <a:solidFill>
                  <a:srgbClr val="6B1D73"/>
                </a:solidFill>
                <a:latin typeface="Abadi" panose="020B0604020104020204" pitchFamily="34"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58504335-759D-4A4B-AA63-0517FF4FC5E7}"/>
              </a:ext>
            </a:extLst>
          </p:cNvPr>
          <p:cNvSpPr/>
          <p:nvPr userDrawn="1"/>
        </p:nvSpPr>
        <p:spPr>
          <a:xfrm rot="16200000">
            <a:off x="-597044" y="3373377"/>
            <a:ext cx="6858000" cy="111246"/>
          </a:xfrm>
          <a:prstGeom prst="rect">
            <a:avLst/>
          </a:prstGeom>
          <a:solidFill>
            <a:srgbClr val="069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D9E7D5E-B303-4C13-A65E-6D924FCFD027}"/>
              </a:ext>
            </a:extLst>
          </p:cNvPr>
          <p:cNvSpPr>
            <a:spLocks noGrp="1"/>
          </p:cNvSpPr>
          <p:nvPr>
            <p:ph sz="quarter" idx="14"/>
          </p:nvPr>
        </p:nvSpPr>
        <p:spPr>
          <a:xfrm>
            <a:off x="3068638" y="1250952"/>
            <a:ext cx="8285162" cy="4957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1857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edic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1EF651-4853-4C5C-95AF-77E266426E44}"/>
              </a:ext>
              <a:ext uri="{C183D7F6-B498-43B3-948B-1728B52AA6E4}">
                <adec:decorative xmlns:adec="http://schemas.microsoft.com/office/drawing/2017/decorative" val="1"/>
              </a:ext>
            </a:extLst>
          </p:cNvPr>
          <p:cNvSpPr/>
          <p:nvPr userDrawn="1"/>
        </p:nvSpPr>
        <p:spPr>
          <a:xfrm>
            <a:off x="0" y="0"/>
            <a:ext cx="12191999" cy="3429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B96452-F7F4-45B1-BAE9-58A2F49CFBA1}"/>
              </a:ext>
            </a:extLst>
          </p:cNvPr>
          <p:cNvSpPr>
            <a:spLocks noGrp="1"/>
          </p:cNvSpPr>
          <p:nvPr>
            <p:ph type="ctrTitle" hasCustomPrompt="1"/>
          </p:nvPr>
        </p:nvSpPr>
        <p:spPr>
          <a:xfrm>
            <a:off x="537028" y="1484902"/>
            <a:ext cx="6691084" cy="825713"/>
          </a:xfrm>
        </p:spPr>
        <p:txBody>
          <a:bodyPr anchor="ctr">
            <a:normAutofit/>
          </a:bodyPr>
          <a:lstStyle>
            <a:lvl1pPr algn="l">
              <a:defRPr sz="4000">
                <a:solidFill>
                  <a:srgbClr val="FFFFFF"/>
                </a:solidFill>
                <a:latin typeface="Abadi" panose="020B0604020104020204" pitchFamily="34" charset="0"/>
              </a:defRPr>
            </a:lvl1pPr>
          </a:lstStyle>
          <a:p>
            <a:r>
              <a:rPr lang="en-US"/>
              <a:t>Medicine (MBChB)</a:t>
            </a:r>
            <a:endParaRPr lang="en-GB"/>
          </a:p>
        </p:txBody>
      </p:sp>
      <p:pic>
        <p:nvPicPr>
          <p:cNvPr id="8" name="Picture 7" descr="White text on a purple background.  Edge Hill University logo to the left with Medical School text to the right">
            <a:extLst>
              <a:ext uri="{FF2B5EF4-FFF2-40B4-BE49-F238E27FC236}">
                <a16:creationId xmlns:a16="http://schemas.microsoft.com/office/drawing/2014/main" id="{D4C40210-DE7C-47FE-A810-79BCC2CDA9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2538" y="1872039"/>
            <a:ext cx="3839323" cy="1386303"/>
          </a:xfrm>
          <a:prstGeom prst="rect">
            <a:avLst/>
          </a:prstGeom>
        </p:spPr>
      </p:pic>
      <p:cxnSp>
        <p:nvCxnSpPr>
          <p:cNvPr id="5" name="Straight Connector 4">
            <a:extLst>
              <a:ext uri="{FF2B5EF4-FFF2-40B4-BE49-F238E27FC236}">
                <a16:creationId xmlns:a16="http://schemas.microsoft.com/office/drawing/2014/main" id="{6C7FF7FB-1987-4117-B969-C79A45BCA5A5}"/>
              </a:ext>
            </a:extLst>
          </p:cNvPr>
          <p:cNvCxnSpPr>
            <a:cxnSpLocks/>
          </p:cNvCxnSpPr>
          <p:nvPr userDrawn="1"/>
        </p:nvCxnSpPr>
        <p:spPr>
          <a:xfrm>
            <a:off x="537028" y="2347476"/>
            <a:ext cx="66910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AF45A6-6E7A-4D01-944B-EF02D343E591}"/>
              </a:ext>
            </a:extLst>
          </p:cNvPr>
          <p:cNvSpPr txBox="1"/>
          <p:nvPr userDrawn="1"/>
        </p:nvSpPr>
        <p:spPr>
          <a:xfrm>
            <a:off x="537028" y="2456063"/>
            <a:ext cx="6154057" cy="523220"/>
          </a:xfrm>
          <a:prstGeom prst="rect">
            <a:avLst/>
          </a:prstGeom>
          <a:noFill/>
        </p:spPr>
        <p:txBody>
          <a:bodyPr wrap="square" rtlCol="0">
            <a:spAutoFit/>
          </a:bodyPr>
          <a:lstStyle/>
          <a:p>
            <a:r>
              <a:rPr lang="en-US" sz="2800">
                <a:solidFill>
                  <a:schemeClr val="bg1"/>
                </a:solidFill>
                <a:latin typeface="Georgia" panose="02040502050405020303" pitchFamily="18" charset="0"/>
              </a:rPr>
              <a:t>2020-2021</a:t>
            </a:r>
            <a:endParaRPr lang="en-GB" sz="2800">
              <a:solidFill>
                <a:schemeClr val="bg1"/>
              </a:solidFill>
              <a:latin typeface="Georgia" panose="02040502050405020303" pitchFamily="18" charset="0"/>
            </a:endParaRPr>
          </a:p>
        </p:txBody>
      </p:sp>
      <p:pic>
        <p:nvPicPr>
          <p:cNvPr id="30" name="Picture 29" descr="Icon image of a mobile phone with a cross in the centre">
            <a:extLst>
              <a:ext uri="{FF2B5EF4-FFF2-40B4-BE49-F238E27FC236}">
                <a16:creationId xmlns:a16="http://schemas.microsoft.com/office/drawing/2014/main" id="{012CBE1C-5804-444E-8F5B-236800B2FB8F}"/>
              </a:ext>
            </a:extLst>
          </p:cNvPr>
          <p:cNvPicPr>
            <a:picLocks noChangeAspect="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74086" y="3744172"/>
            <a:ext cx="936000" cy="936000"/>
          </a:xfrm>
          <a:prstGeom prst="rect">
            <a:avLst/>
          </a:prstGeom>
        </p:spPr>
      </p:pic>
      <p:pic>
        <p:nvPicPr>
          <p:cNvPr id="32" name="Picture 31" descr="Icon image of a drip bag">
            <a:extLst>
              <a:ext uri="{FF2B5EF4-FFF2-40B4-BE49-F238E27FC236}">
                <a16:creationId xmlns:a16="http://schemas.microsoft.com/office/drawing/2014/main" id="{10E76B5B-E267-4B24-A311-C0CDB4DBF3F7}"/>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1100" y="3744172"/>
            <a:ext cx="936000" cy="936000"/>
          </a:xfrm>
          <a:prstGeom prst="rect">
            <a:avLst/>
          </a:prstGeom>
        </p:spPr>
      </p:pic>
      <p:pic>
        <p:nvPicPr>
          <p:cNvPr id="38" name="Picture 37" descr="Icon image of a bulbous bottle with liquid inside">
            <a:extLst>
              <a:ext uri="{FF2B5EF4-FFF2-40B4-BE49-F238E27FC236}">
                <a16:creationId xmlns:a16="http://schemas.microsoft.com/office/drawing/2014/main" id="{7885CBD7-4A0F-4904-82B3-4EA5CE88CD3A}"/>
              </a:ext>
            </a:extLst>
          </p:cNvPr>
          <p:cNvPicPr>
            <a:picLocks noChangeAspect="1"/>
          </p:cNvPicPr>
          <p:nvPr userDrawn="1"/>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07593" y="3744172"/>
            <a:ext cx="936000" cy="936000"/>
          </a:xfrm>
          <a:prstGeom prst="rect">
            <a:avLst/>
          </a:prstGeom>
        </p:spPr>
      </p:pic>
      <p:pic>
        <p:nvPicPr>
          <p:cNvPr id="46" name="Picture 45" descr="Icon image of a syringe">
            <a:extLst>
              <a:ext uri="{FF2B5EF4-FFF2-40B4-BE49-F238E27FC236}">
                <a16:creationId xmlns:a16="http://schemas.microsoft.com/office/drawing/2014/main" id="{D8D3DF63-EC76-4ACE-80E3-F3E4A9A57FF3}"/>
              </a:ext>
            </a:extLst>
          </p:cNvPr>
          <p:cNvPicPr>
            <a:picLocks noChangeAspect="1"/>
          </p:cNvPicPr>
          <p:nvPr userDrawn="1"/>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74607" y="3744172"/>
            <a:ext cx="936000" cy="936000"/>
          </a:xfrm>
          <a:prstGeom prst="rect">
            <a:avLst/>
          </a:prstGeom>
        </p:spPr>
      </p:pic>
      <p:pic>
        <p:nvPicPr>
          <p:cNvPr id="48" name="Picture 47" descr="Icon image of pills">
            <a:extLst>
              <a:ext uri="{FF2B5EF4-FFF2-40B4-BE49-F238E27FC236}">
                <a16:creationId xmlns:a16="http://schemas.microsoft.com/office/drawing/2014/main" id="{EB6A3537-D84D-47DD-973D-785670C2B1DB}"/>
              </a:ext>
            </a:extLst>
          </p:cNvPr>
          <p:cNvPicPr>
            <a:picLocks noChangeAspect="1"/>
          </p:cNvPicPr>
          <p:nvPr userDrawn="1"/>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841621" y="3744172"/>
            <a:ext cx="936000" cy="936000"/>
          </a:xfrm>
          <a:prstGeom prst="rect">
            <a:avLst/>
          </a:prstGeom>
        </p:spPr>
      </p:pic>
      <p:pic>
        <p:nvPicPr>
          <p:cNvPr id="50" name="Picture 49" descr="Icon image of a stethoscope">
            <a:extLst>
              <a:ext uri="{FF2B5EF4-FFF2-40B4-BE49-F238E27FC236}">
                <a16:creationId xmlns:a16="http://schemas.microsoft.com/office/drawing/2014/main" id="{5644978C-CE78-4973-AF19-B2A747542DAF}"/>
              </a:ext>
            </a:extLst>
          </p:cNvPr>
          <p:cNvPicPr>
            <a:picLocks noChangeAspect="1"/>
          </p:cNvPicPr>
          <p:nvPr userDrawn="1"/>
        </p:nvPicPr>
        <p:blipFill>
          <a:blip r:embed="rId9">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10707070" y="3744172"/>
            <a:ext cx="936000" cy="936000"/>
          </a:xfrm>
          <a:prstGeom prst="rect">
            <a:avLst/>
          </a:prstGeom>
        </p:spPr>
      </p:pic>
      <p:pic>
        <p:nvPicPr>
          <p:cNvPr id="52" name="Picture 51" descr="Icon image of a heart with a heart trace through the middle">
            <a:extLst>
              <a:ext uri="{FF2B5EF4-FFF2-40B4-BE49-F238E27FC236}">
                <a16:creationId xmlns:a16="http://schemas.microsoft.com/office/drawing/2014/main" id="{03D9BFF0-9CB5-4924-9AC8-2CC6C5A47CC0}"/>
              </a:ext>
            </a:extLst>
          </p:cNvPr>
          <p:cNvPicPr>
            <a:picLocks noChangeAspect="1"/>
          </p:cNvPicPr>
          <p:nvPr userDrawn="1"/>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40579" y="3744172"/>
            <a:ext cx="936000" cy="936000"/>
          </a:xfrm>
          <a:prstGeom prst="rect">
            <a:avLst/>
          </a:prstGeom>
        </p:spPr>
      </p:pic>
      <p:pic>
        <p:nvPicPr>
          <p:cNvPr id="58" name="Picture 57" descr="Icon image of lungs">
            <a:extLst>
              <a:ext uri="{FF2B5EF4-FFF2-40B4-BE49-F238E27FC236}">
                <a16:creationId xmlns:a16="http://schemas.microsoft.com/office/drawing/2014/main" id="{055A57B7-9F2B-4078-8521-71E4FD63F39C}"/>
              </a:ext>
            </a:extLst>
          </p:cNvPr>
          <p:cNvPicPr>
            <a:picLocks noChangeAspect="1"/>
          </p:cNvPicPr>
          <p:nvPr userDrawn="1"/>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75128" y="3744172"/>
            <a:ext cx="936000" cy="936000"/>
          </a:xfrm>
          <a:prstGeom prst="rect">
            <a:avLst/>
          </a:prstGeom>
        </p:spPr>
      </p:pic>
      <p:pic>
        <p:nvPicPr>
          <p:cNvPr id="59" name="Picture 58" descr="Icon image of hands holding a heart">
            <a:extLst>
              <a:ext uri="{FF2B5EF4-FFF2-40B4-BE49-F238E27FC236}">
                <a16:creationId xmlns:a16="http://schemas.microsoft.com/office/drawing/2014/main" id="{06F25A34-F544-4626-BF3F-7E2623E3A235}"/>
              </a:ext>
            </a:extLst>
          </p:cNvPr>
          <p:cNvPicPr>
            <a:picLocks noChangeAspect="1"/>
          </p:cNvPicPr>
          <p:nvPr userDrawn="1"/>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t="-10" r="-5419"/>
          <a:stretch/>
        </p:blipFill>
        <p:spPr>
          <a:xfrm>
            <a:off x="3108112" y="3744078"/>
            <a:ext cx="986714" cy="936094"/>
          </a:xfrm>
          <a:prstGeom prst="rect">
            <a:avLst/>
          </a:prstGeom>
        </p:spPr>
      </p:pic>
      <p:sp>
        <p:nvSpPr>
          <p:cNvPr id="3" name="Rectangle 2">
            <a:extLst>
              <a:ext uri="{FF2B5EF4-FFF2-40B4-BE49-F238E27FC236}">
                <a16:creationId xmlns:a16="http://schemas.microsoft.com/office/drawing/2014/main" id="{803D89D1-5FB5-4681-9E5A-F52CBF4E82DF}"/>
              </a:ext>
            </a:extLst>
          </p:cNvPr>
          <p:cNvSpPr/>
          <p:nvPr userDrawn="1"/>
        </p:nvSpPr>
        <p:spPr>
          <a:xfrm>
            <a:off x="-6110" y="3297886"/>
            <a:ext cx="12198109" cy="1657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63300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 Left PA Im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5" name="Rectangle 4">
            <a:extLst>
              <a:ext uri="{FF2B5EF4-FFF2-40B4-BE49-F238E27FC236}">
                <a16:creationId xmlns:a16="http://schemas.microsoft.com/office/drawing/2014/main" id="{60FFF2E7-F9E2-4159-B2E0-0CB4EFD8505E}"/>
              </a:ext>
              <a:ext uri="{C183D7F6-B498-43B3-948B-1728B52AA6E4}">
                <adec:decorative xmlns:adec="http://schemas.microsoft.com/office/drawing/2017/decorative" val="1"/>
              </a:ext>
            </a:extLst>
          </p:cNvPr>
          <p:cNvSpPr/>
          <p:nvPr userDrawn="1"/>
        </p:nvSpPr>
        <p:spPr>
          <a:xfrm>
            <a:off x="0" y="0"/>
            <a:ext cx="2887579" cy="6858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hite text on a purple background.  Edge Hill University logo to the left with Medical School text to the right">
            <a:extLst>
              <a:ext uri="{FF2B5EF4-FFF2-40B4-BE49-F238E27FC236}">
                <a16:creationId xmlns:a16="http://schemas.microsoft.com/office/drawing/2014/main" id="{9D27078E-17E6-49E8-AE18-2283C5302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431" y="5815262"/>
            <a:ext cx="2509725" cy="906212"/>
          </a:xfrm>
          <a:prstGeom prst="rect">
            <a:avLst/>
          </a:prstGeom>
        </p:spPr>
      </p:pic>
      <p:sp>
        <p:nvSpPr>
          <p:cNvPr id="9" name="Picture Placeholder 8">
            <a:extLst>
              <a:ext uri="{FF2B5EF4-FFF2-40B4-BE49-F238E27FC236}">
                <a16:creationId xmlns:a16="http://schemas.microsoft.com/office/drawing/2014/main" id="{7F567113-FDB8-49C1-B482-F318F8E6D3EE}"/>
              </a:ext>
            </a:extLst>
          </p:cNvPr>
          <p:cNvSpPr>
            <a:spLocks noGrp="1"/>
          </p:cNvSpPr>
          <p:nvPr>
            <p:ph type="pic" sz="quarter" idx="13"/>
          </p:nvPr>
        </p:nvSpPr>
        <p:spPr>
          <a:xfrm>
            <a:off x="3068638" y="1250950"/>
            <a:ext cx="8285162" cy="4957763"/>
          </a:xfrm>
        </p:spPr>
        <p:txBody>
          <a:bodyPr/>
          <a:lstStyle/>
          <a:p>
            <a:endParaRPr lang="en-GB"/>
          </a:p>
        </p:txBody>
      </p:sp>
      <p:sp>
        <p:nvSpPr>
          <p:cNvPr id="10" name="Title 9">
            <a:extLst>
              <a:ext uri="{FF2B5EF4-FFF2-40B4-BE49-F238E27FC236}">
                <a16:creationId xmlns:a16="http://schemas.microsoft.com/office/drawing/2014/main" id="{6B00D296-FC82-40FA-B759-A88CA52EC1CE}"/>
              </a:ext>
            </a:extLst>
          </p:cNvPr>
          <p:cNvSpPr>
            <a:spLocks noGrp="1"/>
          </p:cNvSpPr>
          <p:nvPr>
            <p:ph type="title"/>
          </p:nvPr>
        </p:nvSpPr>
        <p:spPr>
          <a:xfrm>
            <a:off x="3068636" y="365126"/>
            <a:ext cx="8285163" cy="738188"/>
          </a:xfrm>
        </p:spPr>
        <p:txBody>
          <a:bodyPr/>
          <a:lstStyle>
            <a:lvl1pPr>
              <a:defRPr>
                <a:solidFill>
                  <a:srgbClr val="6B1D73"/>
                </a:solidFill>
                <a:latin typeface="Abadi" panose="020B0604020104020204" pitchFamily="34"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58504335-759D-4A4B-AA63-0517FF4FC5E7}"/>
              </a:ext>
            </a:extLst>
          </p:cNvPr>
          <p:cNvSpPr/>
          <p:nvPr userDrawn="1"/>
        </p:nvSpPr>
        <p:spPr>
          <a:xfrm rot="16200000">
            <a:off x="-597044" y="3373377"/>
            <a:ext cx="6858000" cy="111246"/>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76102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 Left PA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5" name="Rectangle 4">
            <a:extLst>
              <a:ext uri="{FF2B5EF4-FFF2-40B4-BE49-F238E27FC236}">
                <a16:creationId xmlns:a16="http://schemas.microsoft.com/office/drawing/2014/main" id="{60FFF2E7-F9E2-4159-B2E0-0CB4EFD8505E}"/>
              </a:ext>
              <a:ext uri="{C183D7F6-B498-43B3-948B-1728B52AA6E4}">
                <adec:decorative xmlns:adec="http://schemas.microsoft.com/office/drawing/2017/decorative" val="1"/>
              </a:ext>
            </a:extLst>
          </p:cNvPr>
          <p:cNvSpPr/>
          <p:nvPr userDrawn="1"/>
        </p:nvSpPr>
        <p:spPr>
          <a:xfrm>
            <a:off x="0" y="0"/>
            <a:ext cx="2887579" cy="6858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hite text on a purple background.  Edge Hill University logo to the left with Medical School text to the right">
            <a:extLst>
              <a:ext uri="{FF2B5EF4-FFF2-40B4-BE49-F238E27FC236}">
                <a16:creationId xmlns:a16="http://schemas.microsoft.com/office/drawing/2014/main" id="{9D27078E-17E6-49E8-AE18-2283C5302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431" y="5815262"/>
            <a:ext cx="2509725" cy="906212"/>
          </a:xfrm>
          <a:prstGeom prst="rect">
            <a:avLst/>
          </a:prstGeom>
        </p:spPr>
      </p:pic>
      <p:sp>
        <p:nvSpPr>
          <p:cNvPr id="10" name="Title 9">
            <a:extLst>
              <a:ext uri="{FF2B5EF4-FFF2-40B4-BE49-F238E27FC236}">
                <a16:creationId xmlns:a16="http://schemas.microsoft.com/office/drawing/2014/main" id="{6B00D296-FC82-40FA-B759-A88CA52EC1CE}"/>
              </a:ext>
            </a:extLst>
          </p:cNvPr>
          <p:cNvSpPr>
            <a:spLocks noGrp="1"/>
          </p:cNvSpPr>
          <p:nvPr>
            <p:ph type="title"/>
          </p:nvPr>
        </p:nvSpPr>
        <p:spPr>
          <a:xfrm>
            <a:off x="3068636" y="365126"/>
            <a:ext cx="8285163" cy="738188"/>
          </a:xfrm>
        </p:spPr>
        <p:txBody>
          <a:bodyPr/>
          <a:lstStyle>
            <a:lvl1pPr>
              <a:defRPr>
                <a:solidFill>
                  <a:srgbClr val="6B1D73"/>
                </a:solidFill>
                <a:latin typeface="Abadi" panose="020B0604020104020204" pitchFamily="34" charset="0"/>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58504335-759D-4A4B-AA63-0517FF4FC5E7}"/>
              </a:ext>
            </a:extLst>
          </p:cNvPr>
          <p:cNvSpPr/>
          <p:nvPr userDrawn="1"/>
        </p:nvSpPr>
        <p:spPr>
          <a:xfrm rot="16200000">
            <a:off x="-597044" y="3373377"/>
            <a:ext cx="6858000" cy="111246"/>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3FC0E5D-0231-4573-AE50-5C916C96F84B}"/>
              </a:ext>
            </a:extLst>
          </p:cNvPr>
          <p:cNvSpPr>
            <a:spLocks noGrp="1"/>
          </p:cNvSpPr>
          <p:nvPr>
            <p:ph sz="quarter" idx="14"/>
          </p:nvPr>
        </p:nvSpPr>
        <p:spPr>
          <a:xfrm>
            <a:off x="3068638" y="1250952"/>
            <a:ext cx="8285162" cy="4957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95600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redi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AAF590-9EF7-47B8-9A44-4855EF49F6A1}"/>
              </a:ext>
            </a:extLst>
          </p:cNvPr>
          <p:cNvSpPr/>
          <p:nvPr userDrawn="1"/>
        </p:nvSpPr>
        <p:spPr>
          <a:xfrm>
            <a:off x="3705225" y="5049541"/>
            <a:ext cx="4749466" cy="400110"/>
          </a:xfrm>
          <a:prstGeom prst="rect">
            <a:avLst/>
          </a:prstGeom>
        </p:spPr>
        <p:txBody>
          <a:bodyPr wrap="square">
            <a:spAutoFit/>
          </a:bodyPr>
          <a:lstStyle/>
          <a:p>
            <a:r>
              <a:rPr lang="en-GB" sz="2000">
                <a:latin typeface="Abadi" panose="020B0604020104020204" pitchFamily="34" charset="0"/>
              </a:rPr>
              <a:t>Icons made by </a:t>
            </a:r>
            <a:r>
              <a:rPr lang="en-GB" sz="2000" b="0" err="1">
                <a:solidFill>
                  <a:srgbClr val="6B1D73"/>
                </a:solidFill>
                <a:latin typeface="Abadi" panose="020B0604020104020204" pitchFamily="34" charset="0"/>
                <a:hlinkClick r:id="rId3">
                  <a:extLst>
                    <a:ext uri="{A12FA001-AC4F-418D-AE19-62706E023703}">
                      <ahyp:hlinkClr xmlns:ahyp="http://schemas.microsoft.com/office/drawing/2018/hyperlinkcolor" val="tx"/>
                    </a:ext>
                  </a:extLst>
                </a:hlinkClick>
              </a:rPr>
              <a:t>Freepik</a:t>
            </a:r>
            <a:r>
              <a:rPr lang="en-GB" sz="2000" b="0">
                <a:latin typeface="Abadi" panose="020B0604020104020204" pitchFamily="34" charset="0"/>
              </a:rPr>
              <a:t> from </a:t>
            </a:r>
            <a:r>
              <a:rPr lang="en-GB" sz="2000" b="0">
                <a:solidFill>
                  <a:srgbClr val="6B1D73"/>
                </a:solidFill>
                <a:latin typeface="Abadi" panose="020B0604020104020204" pitchFamily="34" charset="0"/>
                <a:hlinkClick r:id="rId4">
                  <a:extLst>
                    <a:ext uri="{A12FA001-AC4F-418D-AE19-62706E023703}">
                      <ahyp:hlinkClr xmlns:ahyp="http://schemas.microsoft.com/office/drawing/2018/hyperlinkcolor" val="tx"/>
                    </a:ext>
                  </a:extLst>
                </a:hlinkClick>
              </a:rPr>
              <a:t>Flaticon.com</a:t>
            </a:r>
            <a:endParaRPr lang="en-GB" sz="2000" b="0">
              <a:solidFill>
                <a:srgbClr val="6B1D73"/>
              </a:solidFill>
              <a:latin typeface="Abadi" panose="020B0604020104020204" pitchFamily="34" charset="0"/>
            </a:endParaRPr>
          </a:p>
        </p:txBody>
      </p:sp>
      <p:sp>
        <p:nvSpPr>
          <p:cNvPr id="6" name="Rectangle 5">
            <a:extLst>
              <a:ext uri="{FF2B5EF4-FFF2-40B4-BE49-F238E27FC236}">
                <a16:creationId xmlns:a16="http://schemas.microsoft.com/office/drawing/2014/main" id="{63CBC793-1F67-446E-8045-3E707FA722BA}"/>
              </a:ext>
            </a:extLst>
          </p:cNvPr>
          <p:cNvSpPr/>
          <p:nvPr userDrawn="1"/>
        </p:nvSpPr>
        <p:spPr>
          <a:xfrm>
            <a:off x="3705225" y="3870446"/>
            <a:ext cx="4749466" cy="1015663"/>
          </a:xfrm>
          <a:prstGeom prst="rect">
            <a:avLst/>
          </a:prstGeom>
        </p:spPr>
        <p:txBody>
          <a:bodyPr wrap="square">
            <a:spAutoFit/>
          </a:bodyPr>
          <a:lstStyle/>
          <a:p>
            <a:pPr algn="ctr"/>
            <a:r>
              <a:rPr lang="en-GB" sz="2000">
                <a:latin typeface="Abadi" panose="020B0604020104020204" pitchFamily="34" charset="0"/>
              </a:rPr>
              <a:t>All images are copyright their owners</a:t>
            </a:r>
          </a:p>
          <a:p>
            <a:pPr algn="ctr"/>
            <a:r>
              <a:rPr lang="en-GB" sz="2000" b="0">
                <a:solidFill>
                  <a:srgbClr val="6B1D73"/>
                </a:solidFill>
                <a:latin typeface="Abadi" panose="020B0604020104020204" pitchFamily="34" charset="0"/>
              </a:rPr>
              <a:t>Images will be removed if requested </a:t>
            </a:r>
            <a:br>
              <a:rPr lang="en-GB" sz="2000" b="0">
                <a:solidFill>
                  <a:srgbClr val="6B1D73"/>
                </a:solidFill>
                <a:latin typeface="Abadi" panose="020B0604020104020204" pitchFamily="34" charset="0"/>
              </a:rPr>
            </a:br>
            <a:r>
              <a:rPr lang="en-GB" sz="2000" b="0">
                <a:solidFill>
                  <a:srgbClr val="6B1D73"/>
                </a:solidFill>
                <a:latin typeface="Abadi" panose="020B0604020104020204" pitchFamily="34" charset="0"/>
              </a:rPr>
              <a:t>by the creator</a:t>
            </a:r>
          </a:p>
        </p:txBody>
      </p:sp>
      <p:pic>
        <p:nvPicPr>
          <p:cNvPr id="8" name="Picture 7">
            <a:extLst>
              <a:ext uri="{FF2B5EF4-FFF2-40B4-BE49-F238E27FC236}">
                <a16:creationId xmlns:a16="http://schemas.microsoft.com/office/drawing/2014/main" id="{948FA802-4C3A-406C-8B45-8401071E94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08885" y="777488"/>
            <a:ext cx="2651512" cy="2651512"/>
          </a:xfrm>
          <a:prstGeom prst="rect">
            <a:avLst/>
          </a:prstGeom>
        </p:spPr>
      </p:pic>
      <p:sp>
        <p:nvSpPr>
          <p:cNvPr id="9" name="Rectangle 8">
            <a:extLst>
              <a:ext uri="{FF2B5EF4-FFF2-40B4-BE49-F238E27FC236}">
                <a16:creationId xmlns:a16="http://schemas.microsoft.com/office/drawing/2014/main" id="{65CA7A5F-3405-4243-BAF0-F42A277FE6D7}"/>
              </a:ext>
            </a:extLst>
          </p:cNvPr>
          <p:cNvSpPr/>
          <p:nvPr userDrawn="1"/>
        </p:nvSpPr>
        <p:spPr>
          <a:xfrm>
            <a:off x="2442536" y="5663261"/>
            <a:ext cx="7306928" cy="461665"/>
          </a:xfrm>
          <a:prstGeom prst="rect">
            <a:avLst/>
          </a:prstGeom>
        </p:spPr>
        <p:txBody>
          <a:bodyPr wrap="square">
            <a:spAutoFit/>
          </a:bodyPr>
          <a:lstStyle/>
          <a:p>
            <a:pPr algn="ctr"/>
            <a:r>
              <a:rPr lang="en-GB" sz="2400">
                <a:latin typeface="Abadi" panose="020B0604020104020204" pitchFamily="34" charset="0"/>
              </a:rPr>
              <a:t>Content © Edge Hill University Medical School</a:t>
            </a:r>
            <a:endParaRPr lang="en-GB" sz="2400" b="0">
              <a:solidFill>
                <a:srgbClr val="6B1D73"/>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4193708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AECAC7-FA7B-4121-B559-D4FFB1D5B6CF}"/>
              </a:ext>
            </a:extLst>
          </p:cNvPr>
          <p:cNvSpPr>
            <a:spLocks noGrp="1"/>
          </p:cNvSpPr>
          <p:nvPr>
            <p:ph type="sldNum" sz="quarter" idx="12"/>
          </p:nvPr>
        </p:nvSpPr>
        <p:spPr/>
        <p:txBody>
          <a:bodyPr/>
          <a:lstStyle/>
          <a:p>
            <a:fld id="{D6E5A782-F0B2-459E-B56F-E565012D2335}" type="slidenum">
              <a:rPr lang="en-GB" smtClean="0"/>
              <a:t>‹#›</a:t>
            </a:fld>
            <a:endParaRPr lang="en-GB"/>
          </a:p>
        </p:txBody>
      </p:sp>
    </p:spTree>
    <p:custDataLst>
      <p:tags r:id="rId1"/>
    </p:custDataLst>
    <p:extLst>
      <p:ext uri="{BB962C8B-B14F-4D97-AF65-F5344CB8AC3E}">
        <p14:creationId xmlns:p14="http://schemas.microsoft.com/office/powerpoint/2010/main" val="184471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t's Talk About Mental Health">
    <p:spTree>
      <p:nvGrpSpPr>
        <p:cNvPr id="1" name=""/>
        <p:cNvGrpSpPr/>
        <p:nvPr/>
      </p:nvGrpSpPr>
      <p:grpSpPr>
        <a:xfrm>
          <a:off x="0" y="0"/>
          <a:ext cx="0" cy="0"/>
          <a:chOff x="0" y="0"/>
          <a:chExt cx="0" cy="0"/>
        </a:xfrm>
      </p:grpSpPr>
      <p:sp>
        <p:nvSpPr>
          <p:cNvPr id="8" name="Let’s Talk About Mental Health" hidden="1">
            <a:extLst>
              <a:ext uri="{FF2B5EF4-FFF2-40B4-BE49-F238E27FC236}">
                <a16:creationId xmlns:a16="http://schemas.microsoft.com/office/drawing/2014/main" id="{0B1D094E-CBBE-460A-B9BF-BF1D064A8A8B}"/>
              </a:ext>
            </a:extLst>
          </p:cNvPr>
          <p:cNvSpPr>
            <a:spLocks noGrp="1"/>
          </p:cNvSpPr>
          <p:nvPr>
            <p:ph type="title" hasCustomPrompt="1"/>
          </p:nvPr>
        </p:nvSpPr>
        <p:spPr>
          <a:xfrm>
            <a:off x="838200" y="-1768475"/>
            <a:ext cx="10515600" cy="1325563"/>
          </a:xfrm>
        </p:spPr>
        <p:txBody>
          <a:bodyPr/>
          <a:lstStyle>
            <a:lvl1pPr>
              <a:defRPr/>
            </a:lvl1pPr>
          </a:lstStyle>
          <a:p>
            <a:r>
              <a:rPr lang="en-US"/>
              <a:t>Let’s Talk About Mental Health</a:t>
            </a:r>
            <a:endParaRPr lang="en-GB"/>
          </a:p>
        </p:txBody>
      </p:sp>
      <p:pic>
        <p:nvPicPr>
          <p:cNvPr id="9" name="Picture 8" descr="Image of speech bubbles stating lets talk about mental health">
            <a:extLst>
              <a:ext uri="{FF2B5EF4-FFF2-40B4-BE49-F238E27FC236}">
                <a16:creationId xmlns:a16="http://schemas.microsoft.com/office/drawing/2014/main" id="{6CC28416-384D-4AA4-9742-124FA3C3EAF1}"/>
              </a:ext>
            </a:extLst>
          </p:cNvPr>
          <p:cNvPicPr>
            <a:picLocks noChangeAspect="1" noChangeArrowheads="1"/>
          </p:cNvPicPr>
          <p:nvPr userDrawn="1"/>
        </p:nvPicPr>
        <p:blipFill rotWithShape="1">
          <a:blip r:embed="rId3">
            <a:alphaModFix/>
            <a:extLst>
              <a:ext uri="{28A0092B-C50C-407E-A947-70E740481C1C}">
                <a14:useLocalDpi xmlns:a14="http://schemas.microsoft.com/office/drawing/2010/main" val="0"/>
              </a:ext>
            </a:extLst>
          </a:blip>
          <a:srcRect/>
          <a:stretch/>
        </p:blipFill>
        <p:spPr bwMode="auto">
          <a:xfrm>
            <a:off x="2729145"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Line arrow: Slight curve go to next page">
            <a:extLst>
              <a:ext uri="{FF2B5EF4-FFF2-40B4-BE49-F238E27FC236}">
                <a16:creationId xmlns:a16="http://schemas.microsoft.com/office/drawing/2014/main" id="{F13C55AD-D987-456A-891F-B92B371C709A}"/>
              </a:ext>
              <a:ext uri="{C183D7F6-B498-43B3-948B-1728B52AA6E4}">
                <adec:decorative xmlns:adec="http://schemas.microsoft.com/office/drawing/2017/decorative" val="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2239" b="10258"/>
          <a:stretch/>
        </p:blipFill>
        <p:spPr>
          <a:xfrm>
            <a:off x="10120544" y="5562600"/>
            <a:ext cx="1671405" cy="1295400"/>
          </a:xfrm>
          <a:prstGeom prst="rect">
            <a:avLst/>
          </a:prstGeom>
        </p:spPr>
      </p:pic>
    </p:spTree>
    <p:custDataLst>
      <p:tags r:id="rId1"/>
    </p:custDataLst>
    <p:extLst>
      <p:ext uri="{BB962C8B-B14F-4D97-AF65-F5344CB8AC3E}">
        <p14:creationId xmlns:p14="http://schemas.microsoft.com/office/powerpoint/2010/main" val="26424941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ntal Health Contacts">
    <p:spTree>
      <p:nvGrpSpPr>
        <p:cNvPr id="1" name=""/>
        <p:cNvGrpSpPr/>
        <p:nvPr/>
      </p:nvGrpSpPr>
      <p:grpSpPr>
        <a:xfrm>
          <a:off x="0" y="0"/>
          <a:ext cx="0" cy="0"/>
          <a:chOff x="0" y="0"/>
          <a:chExt cx="0" cy="0"/>
        </a:xfrm>
      </p:grpSpPr>
      <p:sp>
        <p:nvSpPr>
          <p:cNvPr id="6" name="Mental Health Contacts" hidden="1">
            <a:extLst>
              <a:ext uri="{FF2B5EF4-FFF2-40B4-BE49-F238E27FC236}">
                <a16:creationId xmlns:a16="http://schemas.microsoft.com/office/drawing/2014/main" id="{AED32E24-8CC3-4755-89E6-6F67FBCA6E1B}"/>
              </a:ext>
            </a:extLst>
          </p:cNvPr>
          <p:cNvSpPr>
            <a:spLocks noGrp="1"/>
          </p:cNvSpPr>
          <p:nvPr>
            <p:ph type="title" hasCustomPrompt="1"/>
          </p:nvPr>
        </p:nvSpPr>
        <p:spPr>
          <a:xfrm>
            <a:off x="666750" y="-1654175"/>
            <a:ext cx="10515600" cy="1325563"/>
          </a:xfrm>
        </p:spPr>
        <p:txBody>
          <a:bodyPr/>
          <a:lstStyle>
            <a:lvl1pPr>
              <a:defRPr/>
            </a:lvl1pPr>
          </a:lstStyle>
          <a:p>
            <a:r>
              <a:rPr lang="en-US"/>
              <a:t>Mental Health Contacts</a:t>
            </a:r>
            <a:endParaRPr lang="en-GB"/>
          </a:p>
        </p:txBody>
      </p:sp>
      <p:graphicFrame>
        <p:nvGraphicFramePr>
          <p:cNvPr id="7" name="Table 6">
            <a:extLst>
              <a:ext uri="{FF2B5EF4-FFF2-40B4-BE49-F238E27FC236}">
                <a16:creationId xmlns:a16="http://schemas.microsoft.com/office/drawing/2014/main" id="{1D015A65-581C-4A5C-8336-BC79110827AB}"/>
              </a:ext>
            </a:extLst>
          </p:cNvPr>
          <p:cNvGraphicFramePr>
            <a:graphicFrameLocks noGrp="1"/>
          </p:cNvGraphicFramePr>
          <p:nvPr userDrawn="1">
            <p:extLst>
              <p:ext uri="{D42A27DB-BD31-4B8C-83A1-F6EECF244321}">
                <p14:modId xmlns:p14="http://schemas.microsoft.com/office/powerpoint/2010/main" val="2068548502"/>
              </p:ext>
            </p:extLst>
          </p:nvPr>
        </p:nvGraphicFramePr>
        <p:xfrm>
          <a:off x="0" y="0"/>
          <a:ext cx="12192000" cy="6858000"/>
        </p:xfrm>
        <a:graphic>
          <a:graphicData uri="http://schemas.openxmlformats.org/drawingml/2006/table">
            <a:tbl>
              <a:tblPr firstCol="1" bandRow="1">
                <a:tableStyleId>{5C22544A-7EE6-4342-B048-85BDC9FD1C3A}</a:tableStyleId>
              </a:tblPr>
              <a:tblGrid>
                <a:gridCol w="3486150">
                  <a:extLst>
                    <a:ext uri="{9D8B030D-6E8A-4147-A177-3AD203B41FA5}">
                      <a16:colId xmlns:a16="http://schemas.microsoft.com/office/drawing/2014/main" val="4189882599"/>
                    </a:ext>
                  </a:extLst>
                </a:gridCol>
                <a:gridCol w="4171950">
                  <a:extLst>
                    <a:ext uri="{9D8B030D-6E8A-4147-A177-3AD203B41FA5}">
                      <a16:colId xmlns:a16="http://schemas.microsoft.com/office/drawing/2014/main" val="1955175015"/>
                    </a:ext>
                  </a:extLst>
                </a:gridCol>
                <a:gridCol w="4533900">
                  <a:extLst>
                    <a:ext uri="{9D8B030D-6E8A-4147-A177-3AD203B41FA5}">
                      <a16:colId xmlns:a16="http://schemas.microsoft.com/office/drawing/2014/main" val="2894156213"/>
                    </a:ext>
                  </a:extLst>
                </a:gridCol>
              </a:tblGrid>
              <a:tr h="1286766">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James’ Place provides suicidal crisis support for men</a:t>
                      </a:r>
                      <a:endParaRPr lang="en-GB">
                        <a:latin typeface="Arial Narrow" panose="020B0606020202030204" pitchFamily="34" charset="0"/>
                      </a:endParaRPr>
                    </a:p>
                  </a:txBody>
                  <a:tcPr marL="144000" marR="144000" marT="108000" marB="108000" anchor="ctr">
                    <a:solidFill>
                      <a:srgbClr val="D6DCEE"/>
                    </a:solidFill>
                  </a:tcPr>
                </a:tc>
                <a:tc>
                  <a:txBody>
                    <a:bodyPr/>
                    <a:lstStyle/>
                    <a:p>
                      <a:pPr marL="541338" indent="0" algn="l"/>
                      <a:r>
                        <a:rPr lang="en-US">
                          <a:hlinkClick r:id="rId3"/>
                        </a:rPr>
                        <a:t>www.jamesplace.org.uk</a:t>
                      </a:r>
                      <a:endParaRPr lang="en-US"/>
                    </a:p>
                    <a:p>
                      <a:pPr marL="541338" indent="0" algn="l"/>
                      <a:r>
                        <a:rPr lang="en-GB"/>
                        <a:t>Text JP to 85258</a:t>
                      </a:r>
                    </a:p>
                  </a:txBody>
                  <a:tcPr marL="144000" marR="144000" marT="108000" marB="108000" anchor="ctr">
                    <a:solidFill>
                      <a:srgbClr val="D6DCEE"/>
                    </a:solidFill>
                  </a:tcPr>
                </a:tc>
                <a:extLst>
                  <a:ext uri="{0D108BD9-81ED-4DB2-BD59-A6C34878D82A}">
                    <a16:rowId xmlns:a16="http://schemas.microsoft.com/office/drawing/2014/main" val="2618935268"/>
                  </a:ext>
                </a:extLst>
              </a:tr>
              <a:tr h="1428156">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Here to make sure no one has to face</a:t>
                      </a:r>
                      <a:br>
                        <a:rPr lang="en-US">
                          <a:latin typeface="Arial Narrow" panose="020B0606020202030204" pitchFamily="34" charset="0"/>
                        </a:rPr>
                      </a:br>
                      <a:r>
                        <a:rPr lang="en-US">
                          <a:latin typeface="Arial Narrow" panose="020B0606020202030204" pitchFamily="34" charset="0"/>
                        </a:rPr>
                        <a:t>a mental health problem alone</a:t>
                      </a:r>
                      <a:endParaRPr lang="en-GB">
                        <a:latin typeface="Arial Narrow" panose="020B0606020202030204" pitchFamily="34" charset="0"/>
                      </a:endParaRPr>
                    </a:p>
                  </a:txBody>
                  <a:tcPr marL="144000" marR="144000" marT="108000" marB="108000" anchor="ctr">
                    <a:solidFill>
                      <a:srgbClr val="C5DAF7"/>
                    </a:solidFill>
                  </a:tcPr>
                </a:tc>
                <a:tc>
                  <a:txBody>
                    <a:bodyPr/>
                    <a:lstStyle/>
                    <a:p>
                      <a:pPr marL="541338" indent="0" algn="l"/>
                      <a:r>
                        <a:rPr lang="en-US">
                          <a:hlinkClick r:id="rId4"/>
                        </a:rPr>
                        <a:t>www.mind.org.uk</a:t>
                      </a:r>
                      <a:endParaRPr lang="en-US"/>
                    </a:p>
                    <a:p>
                      <a:pPr marL="541338" indent="0" algn="l"/>
                      <a:r>
                        <a:rPr lang="en-GB"/>
                        <a:t>86463</a:t>
                      </a:r>
                    </a:p>
                    <a:p>
                      <a:pPr marL="541338" indent="0" algn="l"/>
                      <a:r>
                        <a:rPr lang="en-GB"/>
                        <a:t>0300 123 3393</a:t>
                      </a:r>
                    </a:p>
                    <a:p>
                      <a:pPr marL="541338" indent="0" algn="l"/>
                      <a:r>
                        <a:rPr lang="en-GB">
                          <a:hlinkClick r:id="rId5"/>
                        </a:rPr>
                        <a:t>info@mind.org.uk</a:t>
                      </a:r>
                      <a:endParaRPr lang="en-GB"/>
                    </a:p>
                  </a:txBody>
                  <a:tcPr marL="144000" marR="144000" marT="108000" marB="108000" anchor="ctr">
                    <a:solidFill>
                      <a:srgbClr val="C5DAF7"/>
                    </a:solidFill>
                  </a:tcPr>
                </a:tc>
                <a:extLst>
                  <a:ext uri="{0D108BD9-81ED-4DB2-BD59-A6C34878D82A}">
                    <a16:rowId xmlns:a16="http://schemas.microsoft.com/office/drawing/2014/main" val="503971984"/>
                  </a:ext>
                </a:extLst>
              </a:tr>
              <a:tr h="1286766">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We support anyone who needs help. Whatever you're going through</a:t>
                      </a:r>
                      <a:endParaRPr lang="en-GB">
                        <a:latin typeface="Arial Narrow" panose="020B0606020202030204" pitchFamily="34" charset="0"/>
                      </a:endParaRPr>
                    </a:p>
                  </a:txBody>
                  <a:tcPr marL="144000" marR="144000" marT="108000" marB="108000" anchor="ctr">
                    <a:solidFill>
                      <a:srgbClr val="E8F5DF"/>
                    </a:solidFill>
                  </a:tcPr>
                </a:tc>
                <a:tc>
                  <a:txBody>
                    <a:bodyPr/>
                    <a:lstStyle/>
                    <a:p>
                      <a:pPr marL="541338" indent="0" algn="l"/>
                      <a:r>
                        <a:rPr lang="en-GB">
                          <a:hlinkClick r:id="rId6"/>
                        </a:rPr>
                        <a:t>www.samaritans.org</a:t>
                      </a:r>
                      <a:r>
                        <a:rPr lang="en-GB"/>
                        <a:t> </a:t>
                      </a:r>
                      <a:endParaRPr lang="en-US"/>
                    </a:p>
                    <a:p>
                      <a:pPr marL="541338" indent="0" algn="l"/>
                      <a:r>
                        <a:rPr lang="en-GB"/>
                        <a:t>116 123</a:t>
                      </a:r>
                    </a:p>
                    <a:p>
                      <a:pPr marL="541338" indent="0" algn="l"/>
                      <a:r>
                        <a:rPr lang="en-GB">
                          <a:hlinkClick r:id="rId7"/>
                        </a:rPr>
                        <a:t>jo@samaritans.org.uk</a:t>
                      </a:r>
                      <a:endParaRPr lang="en-GB"/>
                    </a:p>
                  </a:txBody>
                  <a:tcPr marL="144000" marR="144000" marT="108000" marB="108000" anchor="ctr">
                    <a:solidFill>
                      <a:srgbClr val="E8F5DF"/>
                    </a:solidFill>
                  </a:tcPr>
                </a:tc>
                <a:extLst>
                  <a:ext uri="{0D108BD9-81ED-4DB2-BD59-A6C34878D82A}">
                    <a16:rowId xmlns:a16="http://schemas.microsoft.com/office/drawing/2014/main" val="916993151"/>
                  </a:ext>
                </a:extLst>
              </a:tr>
              <a:tr h="1428156">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We are a growing movement of people changing how we all think and </a:t>
                      </a:r>
                      <a:br>
                        <a:rPr lang="en-US">
                          <a:latin typeface="Arial Narrow" panose="020B0606020202030204" pitchFamily="34" charset="0"/>
                        </a:rPr>
                      </a:br>
                      <a:r>
                        <a:rPr lang="en-US">
                          <a:latin typeface="Arial Narrow" panose="020B0606020202030204" pitchFamily="34" charset="0"/>
                        </a:rPr>
                        <a:t>act about mental health problems</a:t>
                      </a:r>
                      <a:endParaRPr lang="en-GB">
                        <a:latin typeface="Arial Narrow" panose="020B0606020202030204" pitchFamily="34" charset="0"/>
                      </a:endParaRPr>
                    </a:p>
                  </a:txBody>
                  <a:tcPr marL="144000" marR="144000" marT="108000" marB="108000" anchor="ctr">
                    <a:solidFill>
                      <a:srgbClr val="FFE7F0"/>
                    </a:solidFill>
                  </a:tcPr>
                </a:tc>
                <a:tc>
                  <a:txBody>
                    <a:bodyPr/>
                    <a:lstStyle/>
                    <a:p>
                      <a:pPr marL="541338" marR="0" lvl="0" indent="0" algn="l" defTabSz="914400" rtl="0" eaLnBrk="1" fontAlgn="auto" latinLnBrk="0" hangingPunct="1">
                        <a:lnSpc>
                          <a:spcPct val="100000"/>
                        </a:lnSpc>
                        <a:spcBef>
                          <a:spcPts val="0"/>
                        </a:spcBef>
                        <a:spcAft>
                          <a:spcPts val="0"/>
                        </a:spcAft>
                        <a:buClrTx/>
                        <a:buSzTx/>
                        <a:buFontTx/>
                        <a:buNone/>
                        <a:tabLst/>
                        <a:defRPr/>
                      </a:pPr>
                      <a:r>
                        <a:rPr lang="en-US">
                          <a:hlinkClick r:id="rId8"/>
                        </a:rPr>
                        <a:t>www.time-to-change.org.uk</a:t>
                      </a:r>
                      <a:r>
                        <a:rPr lang="en-US"/>
                        <a:t> </a:t>
                      </a:r>
                    </a:p>
                  </a:txBody>
                  <a:tcPr marL="144000" marR="144000" marT="108000" marB="108000" anchor="ctr">
                    <a:solidFill>
                      <a:srgbClr val="FFE7F0"/>
                    </a:solidFill>
                  </a:tcPr>
                </a:tc>
                <a:extLst>
                  <a:ext uri="{0D108BD9-81ED-4DB2-BD59-A6C34878D82A}">
                    <a16:rowId xmlns:a16="http://schemas.microsoft.com/office/drawing/2014/main" val="3372972173"/>
                  </a:ext>
                </a:extLst>
              </a:tr>
              <a:tr h="1428156">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dk1"/>
                          </a:solidFill>
                          <a:effectLst/>
                          <a:latin typeface="Arial Narrow" panose="020B0606020202030204" pitchFamily="34" charset="0"/>
                          <a:ea typeface="+mn-ea"/>
                          <a:cs typeface="+mn-cs"/>
                        </a:rPr>
                        <a:t>The Wellbeing Team offer many different types of support or advice on any issue that may be impacting your state of health and happiness.</a:t>
                      </a:r>
                      <a:endParaRPr lang="en-GB">
                        <a:latin typeface="Arial Narrow" panose="020B0606020202030204" pitchFamily="34" charset="0"/>
                      </a:endParaRPr>
                    </a:p>
                  </a:txBody>
                  <a:tcPr marL="144000" marR="144000" marT="108000" marB="108000" anchor="ctr">
                    <a:solidFill>
                      <a:schemeClr val="bg2"/>
                    </a:solidFill>
                  </a:tcPr>
                </a:tc>
                <a:tc>
                  <a:txBody>
                    <a:bodyPr/>
                    <a:lstStyle/>
                    <a:p>
                      <a:pPr marL="541338" indent="0"/>
                      <a:r>
                        <a:rPr lang="en-US">
                          <a:hlinkClick r:id="rId9"/>
                        </a:rPr>
                        <a:t>www.edgehill.ac.uk/studentservices</a:t>
                      </a:r>
                      <a:endParaRPr lang="en-US"/>
                    </a:p>
                    <a:p>
                      <a:pPr marL="541338" indent="0"/>
                      <a:r>
                        <a:rPr lang="en-US">
                          <a:hlinkClick r:id="rId10"/>
                        </a:rPr>
                        <a:t>studentwellbeing@edgehill.ac.uk</a:t>
                      </a:r>
                      <a:endParaRPr lang="en-US"/>
                    </a:p>
                    <a:p>
                      <a:pPr marL="541338" indent="0"/>
                      <a:r>
                        <a:rPr lang="en-US"/>
                        <a:t>01695 650 988</a:t>
                      </a:r>
                    </a:p>
                    <a:p>
                      <a:pPr marL="541338" indent="0"/>
                      <a:r>
                        <a:rPr lang="en-US"/>
                        <a:t>Catalyst Helpdesk</a:t>
                      </a:r>
                      <a:endParaRPr lang="en-GB"/>
                    </a:p>
                  </a:txBody>
                  <a:tcPr marL="144000" marR="144000" marT="108000" marB="108000" anchor="ctr">
                    <a:solidFill>
                      <a:schemeClr val="bg2"/>
                    </a:solidFill>
                  </a:tcPr>
                </a:tc>
                <a:extLst>
                  <a:ext uri="{0D108BD9-81ED-4DB2-BD59-A6C34878D82A}">
                    <a16:rowId xmlns:a16="http://schemas.microsoft.com/office/drawing/2014/main" val="1149333907"/>
                  </a:ext>
                </a:extLst>
              </a:tr>
            </a:tbl>
          </a:graphicData>
        </a:graphic>
      </p:graphicFrame>
      <p:pic>
        <p:nvPicPr>
          <p:cNvPr id="8" name="Picture 7" descr="James' Place logo">
            <a:extLst>
              <a:ext uri="{FF2B5EF4-FFF2-40B4-BE49-F238E27FC236}">
                <a16:creationId xmlns:a16="http://schemas.microsoft.com/office/drawing/2014/main" id="{0B65D8F4-7019-4183-A399-ED4F6AE461CF}"/>
              </a:ext>
            </a:extLst>
          </p:cNvPr>
          <p:cNvPicPr>
            <a:picLocks noChangeAspect="1"/>
          </p:cNvPicPr>
          <p:nvPr userDrawn="1"/>
        </p:nvPicPr>
        <p:blipFill>
          <a:blip r:embed="rId11"/>
          <a:stretch>
            <a:fillRect/>
          </a:stretch>
        </p:blipFill>
        <p:spPr>
          <a:xfrm>
            <a:off x="378408" y="308465"/>
            <a:ext cx="2711759" cy="915149"/>
          </a:xfrm>
          <a:prstGeom prst="rect">
            <a:avLst/>
          </a:prstGeom>
        </p:spPr>
      </p:pic>
      <p:pic>
        <p:nvPicPr>
          <p:cNvPr id="9" name="Picture 2" descr="Mind Charity Logo">
            <a:extLst>
              <a:ext uri="{FF2B5EF4-FFF2-40B4-BE49-F238E27FC236}">
                <a16:creationId xmlns:a16="http://schemas.microsoft.com/office/drawing/2014/main" id="{3FCB1FB6-D5A8-4A69-9202-813FF2E2FFEE}"/>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40275" y="1491626"/>
            <a:ext cx="2649892" cy="11659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amaritans logo">
            <a:extLst>
              <a:ext uri="{FF2B5EF4-FFF2-40B4-BE49-F238E27FC236}">
                <a16:creationId xmlns:a16="http://schemas.microsoft.com/office/drawing/2014/main" id="{7265702A-B6DB-46BE-A0E1-2D8B0E6C2DFF}"/>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8993" b="18895"/>
          <a:stretch/>
        </p:blipFill>
        <p:spPr bwMode="auto">
          <a:xfrm>
            <a:off x="440275" y="2925591"/>
            <a:ext cx="2649892" cy="1097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ime to change logo">
            <a:extLst>
              <a:ext uri="{FF2B5EF4-FFF2-40B4-BE49-F238E27FC236}">
                <a16:creationId xmlns:a16="http://schemas.microsoft.com/office/drawing/2014/main" id="{DFF094E1-ABAA-42AC-8CB2-19EBFB85C6BE}"/>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4762" t="24762" r="4762" b="19910"/>
          <a:stretch/>
        </p:blipFill>
        <p:spPr bwMode="auto">
          <a:xfrm>
            <a:off x="219237" y="4290877"/>
            <a:ext cx="2870930" cy="1097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dge hill university logo">
            <a:extLst>
              <a:ext uri="{FF2B5EF4-FFF2-40B4-BE49-F238E27FC236}">
                <a16:creationId xmlns:a16="http://schemas.microsoft.com/office/drawing/2014/main" id="{D7FEED9D-EFA4-47ED-81ED-A46FC7835AD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1652" y="5656163"/>
            <a:ext cx="1826099" cy="103214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FBC35C9F-E031-4387-A329-FEC0D9788FFB}"/>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28343" y="2051950"/>
            <a:ext cx="241707" cy="241707"/>
          </a:xfrm>
          <a:prstGeom prst="rect">
            <a:avLst/>
          </a:prstGeom>
        </p:spPr>
      </p:pic>
      <p:pic>
        <p:nvPicPr>
          <p:cNvPr id="14" name="Graphic 13">
            <a:extLst>
              <a:ext uri="{FF2B5EF4-FFF2-40B4-BE49-F238E27FC236}">
                <a16:creationId xmlns:a16="http://schemas.microsoft.com/office/drawing/2014/main" id="{05553124-24CA-4CFA-AFE9-630324E9AC66}"/>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24515" y="2325564"/>
            <a:ext cx="245535" cy="245535"/>
          </a:xfrm>
          <a:prstGeom prst="rect">
            <a:avLst/>
          </a:prstGeom>
        </p:spPr>
      </p:pic>
      <p:pic>
        <p:nvPicPr>
          <p:cNvPr id="15" name="Graphic 14">
            <a:extLst>
              <a:ext uri="{FF2B5EF4-FFF2-40B4-BE49-F238E27FC236}">
                <a16:creationId xmlns:a16="http://schemas.microsoft.com/office/drawing/2014/main" id="{51930305-ED82-48F7-8E28-177BD19A72DA}"/>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800" y="1484006"/>
            <a:ext cx="245250" cy="245250"/>
          </a:xfrm>
          <a:prstGeom prst="rect">
            <a:avLst/>
          </a:prstGeom>
        </p:spPr>
      </p:pic>
      <p:pic>
        <p:nvPicPr>
          <p:cNvPr id="16" name="Graphic 15">
            <a:extLst>
              <a:ext uri="{FF2B5EF4-FFF2-40B4-BE49-F238E27FC236}">
                <a16:creationId xmlns:a16="http://schemas.microsoft.com/office/drawing/2014/main" id="{6A50986C-4634-4A16-A45A-1671CA3BB1D8}"/>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28343" y="1758100"/>
            <a:ext cx="241707" cy="241707"/>
          </a:xfrm>
          <a:prstGeom prst="rect">
            <a:avLst/>
          </a:prstGeom>
        </p:spPr>
      </p:pic>
      <p:pic>
        <p:nvPicPr>
          <p:cNvPr id="17" name="Graphic 16">
            <a:extLst>
              <a:ext uri="{FF2B5EF4-FFF2-40B4-BE49-F238E27FC236}">
                <a16:creationId xmlns:a16="http://schemas.microsoft.com/office/drawing/2014/main" id="{A0BB8ED6-B346-4F6C-9AEB-A0D9293C55D2}"/>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28343" y="3249928"/>
            <a:ext cx="241707" cy="241707"/>
          </a:xfrm>
          <a:prstGeom prst="rect">
            <a:avLst/>
          </a:prstGeom>
        </p:spPr>
      </p:pic>
      <p:pic>
        <p:nvPicPr>
          <p:cNvPr id="18" name="Graphic 17">
            <a:extLst>
              <a:ext uri="{FF2B5EF4-FFF2-40B4-BE49-F238E27FC236}">
                <a16:creationId xmlns:a16="http://schemas.microsoft.com/office/drawing/2014/main" id="{9C44DCA9-C15E-4F08-AAC8-1A35ECAB5035}"/>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24515" y="3523542"/>
            <a:ext cx="245535" cy="245535"/>
          </a:xfrm>
          <a:prstGeom prst="rect">
            <a:avLst/>
          </a:prstGeom>
        </p:spPr>
      </p:pic>
      <p:pic>
        <p:nvPicPr>
          <p:cNvPr id="19" name="Graphic 18">
            <a:extLst>
              <a:ext uri="{FF2B5EF4-FFF2-40B4-BE49-F238E27FC236}">
                <a16:creationId xmlns:a16="http://schemas.microsoft.com/office/drawing/2014/main" id="{4599B2A0-49AA-4875-8ACD-D3D9405D2DEF}"/>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800" y="2975221"/>
            <a:ext cx="245250" cy="245250"/>
          </a:xfrm>
          <a:prstGeom prst="rect">
            <a:avLst/>
          </a:prstGeom>
        </p:spPr>
      </p:pic>
      <p:pic>
        <p:nvPicPr>
          <p:cNvPr id="20" name="Graphic 19">
            <a:extLst>
              <a:ext uri="{FF2B5EF4-FFF2-40B4-BE49-F238E27FC236}">
                <a16:creationId xmlns:a16="http://schemas.microsoft.com/office/drawing/2014/main" id="{905D2D20-C586-4521-99C4-D0E1F7B6A8E8}"/>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800" y="4621755"/>
            <a:ext cx="245250" cy="245250"/>
          </a:xfrm>
          <a:prstGeom prst="rect">
            <a:avLst/>
          </a:prstGeom>
        </p:spPr>
      </p:pic>
      <p:pic>
        <p:nvPicPr>
          <p:cNvPr id="21" name="Graphic 20">
            <a:extLst>
              <a:ext uri="{FF2B5EF4-FFF2-40B4-BE49-F238E27FC236}">
                <a16:creationId xmlns:a16="http://schemas.microsoft.com/office/drawing/2014/main" id="{47779A42-FAB4-436D-AFB9-AB1795FA6B4A}"/>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800" y="394989"/>
            <a:ext cx="245250" cy="245250"/>
          </a:xfrm>
          <a:prstGeom prst="rect">
            <a:avLst/>
          </a:prstGeom>
        </p:spPr>
      </p:pic>
      <p:pic>
        <p:nvPicPr>
          <p:cNvPr id="22" name="Graphic 21">
            <a:extLst>
              <a:ext uri="{FF2B5EF4-FFF2-40B4-BE49-F238E27FC236}">
                <a16:creationId xmlns:a16="http://schemas.microsoft.com/office/drawing/2014/main" id="{08C25860-9A3C-44C4-940F-FF887ADEA68B}"/>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28343" y="661463"/>
            <a:ext cx="241707" cy="241707"/>
          </a:xfrm>
          <a:prstGeom prst="rect">
            <a:avLst/>
          </a:prstGeom>
        </p:spPr>
      </p:pic>
      <p:pic>
        <p:nvPicPr>
          <p:cNvPr id="23" name="Graphic 22">
            <a:extLst>
              <a:ext uri="{FF2B5EF4-FFF2-40B4-BE49-F238E27FC236}">
                <a16:creationId xmlns:a16="http://schemas.microsoft.com/office/drawing/2014/main" id="{78DE49F3-2F7D-4131-BC2C-B9CD9117F336}"/>
              </a:ext>
              <a:ext uri="{C183D7F6-B498-43B3-948B-1728B52AA6E4}">
                <adec:decorative xmlns:adec="http://schemas.microsoft.com/office/drawing/2017/decorative" val="1"/>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71598" y="6408680"/>
            <a:ext cx="351367" cy="351367"/>
          </a:xfrm>
          <a:prstGeom prst="rect">
            <a:avLst/>
          </a:prstGeom>
        </p:spPr>
      </p:pic>
      <p:pic>
        <p:nvPicPr>
          <p:cNvPr id="24" name="Graphic 23">
            <a:extLst>
              <a:ext uri="{FF2B5EF4-FFF2-40B4-BE49-F238E27FC236}">
                <a16:creationId xmlns:a16="http://schemas.microsoft.com/office/drawing/2014/main" id="{1C95ACB8-A9DF-40EE-A109-C655B4603AC5}"/>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28343" y="5883077"/>
            <a:ext cx="241707" cy="241707"/>
          </a:xfrm>
          <a:prstGeom prst="rect">
            <a:avLst/>
          </a:prstGeom>
        </p:spPr>
      </p:pic>
      <p:pic>
        <p:nvPicPr>
          <p:cNvPr id="25" name="Graphic 24">
            <a:extLst>
              <a:ext uri="{FF2B5EF4-FFF2-40B4-BE49-F238E27FC236}">
                <a16:creationId xmlns:a16="http://schemas.microsoft.com/office/drawing/2014/main" id="{0BED2325-8870-4E6B-90B7-386D4DB4A952}"/>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24515" y="6156691"/>
            <a:ext cx="245535" cy="245535"/>
          </a:xfrm>
          <a:prstGeom prst="rect">
            <a:avLst/>
          </a:prstGeom>
        </p:spPr>
      </p:pic>
      <p:pic>
        <p:nvPicPr>
          <p:cNvPr id="26" name="Graphic 25">
            <a:extLst>
              <a:ext uri="{FF2B5EF4-FFF2-40B4-BE49-F238E27FC236}">
                <a16:creationId xmlns:a16="http://schemas.microsoft.com/office/drawing/2014/main" id="{6318BE9B-1917-4802-8843-E0203C5A3F7C}"/>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24800" y="5608370"/>
            <a:ext cx="245250" cy="245250"/>
          </a:xfrm>
          <a:prstGeom prst="rect">
            <a:avLst/>
          </a:prstGeom>
        </p:spPr>
      </p:pic>
    </p:spTree>
    <p:custDataLst>
      <p:tags r:id="rId1"/>
    </p:custDataLst>
    <p:extLst>
      <p:ext uri="{BB962C8B-B14F-4D97-AF65-F5344CB8AC3E}">
        <p14:creationId xmlns:p14="http://schemas.microsoft.com/office/powerpoint/2010/main" val="326683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1EF651-4853-4C5C-95AF-77E266426E44}"/>
              </a:ext>
              <a:ext uri="{C183D7F6-B498-43B3-948B-1728B52AA6E4}">
                <adec:decorative xmlns:adec="http://schemas.microsoft.com/office/drawing/2017/decorative" val="1"/>
              </a:ext>
            </a:extLst>
          </p:cNvPr>
          <p:cNvSpPr/>
          <p:nvPr userDrawn="1"/>
        </p:nvSpPr>
        <p:spPr>
          <a:xfrm>
            <a:off x="0" y="0"/>
            <a:ext cx="12192000" cy="3429000"/>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B96452-F7F4-45B1-BAE9-58A2F49CFBA1}"/>
              </a:ext>
            </a:extLst>
          </p:cNvPr>
          <p:cNvSpPr>
            <a:spLocks noGrp="1"/>
          </p:cNvSpPr>
          <p:nvPr>
            <p:ph type="ctrTitle" hasCustomPrompt="1"/>
          </p:nvPr>
        </p:nvSpPr>
        <p:spPr>
          <a:xfrm>
            <a:off x="537028" y="1484902"/>
            <a:ext cx="6691084" cy="825713"/>
          </a:xfrm>
        </p:spPr>
        <p:txBody>
          <a:bodyPr anchor="ctr">
            <a:normAutofit/>
          </a:bodyPr>
          <a:lstStyle>
            <a:lvl1pPr algn="l">
              <a:defRPr sz="4000">
                <a:solidFill>
                  <a:srgbClr val="FFFFFF"/>
                </a:solidFill>
                <a:latin typeface="Abadi" panose="020B0604020104020204" pitchFamily="34" charset="0"/>
              </a:defRPr>
            </a:lvl1pPr>
          </a:lstStyle>
          <a:p>
            <a:r>
              <a:rPr lang="en-US"/>
              <a:t>Physician Associate</a:t>
            </a:r>
            <a:endParaRPr lang="en-GB"/>
          </a:p>
        </p:txBody>
      </p:sp>
      <p:pic>
        <p:nvPicPr>
          <p:cNvPr id="8" name="Picture 7" descr="White text on a purple background.  Edge Hill University logo to the left with Medical School text to the right">
            <a:extLst>
              <a:ext uri="{FF2B5EF4-FFF2-40B4-BE49-F238E27FC236}">
                <a16:creationId xmlns:a16="http://schemas.microsoft.com/office/drawing/2014/main" id="{D4C40210-DE7C-47FE-A810-79BCC2CDA9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2538" y="1872039"/>
            <a:ext cx="3839323" cy="1386303"/>
          </a:xfrm>
          <a:prstGeom prst="rect">
            <a:avLst/>
          </a:prstGeom>
        </p:spPr>
      </p:pic>
      <p:cxnSp>
        <p:nvCxnSpPr>
          <p:cNvPr id="5" name="Straight Connector 4">
            <a:extLst>
              <a:ext uri="{FF2B5EF4-FFF2-40B4-BE49-F238E27FC236}">
                <a16:creationId xmlns:a16="http://schemas.microsoft.com/office/drawing/2014/main" id="{6C7FF7FB-1987-4117-B969-C79A45BCA5A5}"/>
              </a:ext>
            </a:extLst>
          </p:cNvPr>
          <p:cNvCxnSpPr>
            <a:cxnSpLocks/>
          </p:cNvCxnSpPr>
          <p:nvPr userDrawn="1"/>
        </p:nvCxnSpPr>
        <p:spPr>
          <a:xfrm>
            <a:off x="537028" y="2347476"/>
            <a:ext cx="66910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AF45A6-6E7A-4D01-944B-EF02D343E591}"/>
              </a:ext>
            </a:extLst>
          </p:cNvPr>
          <p:cNvSpPr txBox="1"/>
          <p:nvPr userDrawn="1"/>
        </p:nvSpPr>
        <p:spPr>
          <a:xfrm>
            <a:off x="537028" y="2456063"/>
            <a:ext cx="6154057" cy="523220"/>
          </a:xfrm>
          <a:prstGeom prst="rect">
            <a:avLst/>
          </a:prstGeom>
          <a:noFill/>
        </p:spPr>
        <p:txBody>
          <a:bodyPr wrap="square" rtlCol="0">
            <a:spAutoFit/>
          </a:bodyPr>
          <a:lstStyle/>
          <a:p>
            <a:r>
              <a:rPr lang="en-US" sz="2800">
                <a:solidFill>
                  <a:schemeClr val="bg1"/>
                </a:solidFill>
                <a:latin typeface="Georgia" panose="02040502050405020303" pitchFamily="18" charset="0"/>
              </a:rPr>
              <a:t>2020-2021</a:t>
            </a:r>
            <a:endParaRPr lang="en-GB" sz="2800">
              <a:solidFill>
                <a:schemeClr val="bg1"/>
              </a:solidFill>
              <a:latin typeface="Georgia" panose="02040502050405020303" pitchFamily="18" charset="0"/>
            </a:endParaRPr>
          </a:p>
        </p:txBody>
      </p:sp>
      <p:pic>
        <p:nvPicPr>
          <p:cNvPr id="30" name="Picture 29" descr="Icon image of a mobile phone with a cross in the centre">
            <a:extLst>
              <a:ext uri="{FF2B5EF4-FFF2-40B4-BE49-F238E27FC236}">
                <a16:creationId xmlns:a16="http://schemas.microsoft.com/office/drawing/2014/main" id="{012CBE1C-5804-444E-8F5B-236800B2FB8F}"/>
              </a:ext>
            </a:extLst>
          </p:cNvPr>
          <p:cNvPicPr>
            <a:picLocks noChangeAspect="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74086" y="3744172"/>
            <a:ext cx="936000" cy="936000"/>
          </a:xfrm>
          <a:prstGeom prst="rect">
            <a:avLst/>
          </a:prstGeom>
        </p:spPr>
      </p:pic>
      <p:pic>
        <p:nvPicPr>
          <p:cNvPr id="32" name="Picture 31" descr="Icon image of a drip bag">
            <a:extLst>
              <a:ext uri="{FF2B5EF4-FFF2-40B4-BE49-F238E27FC236}">
                <a16:creationId xmlns:a16="http://schemas.microsoft.com/office/drawing/2014/main" id="{10E76B5B-E267-4B24-A311-C0CDB4DBF3F7}"/>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41100" y="3744172"/>
            <a:ext cx="936000" cy="936000"/>
          </a:xfrm>
          <a:prstGeom prst="rect">
            <a:avLst/>
          </a:prstGeom>
        </p:spPr>
      </p:pic>
      <p:pic>
        <p:nvPicPr>
          <p:cNvPr id="38" name="Picture 37" descr="Icon image of a bulbous bottle with liquid inside">
            <a:extLst>
              <a:ext uri="{FF2B5EF4-FFF2-40B4-BE49-F238E27FC236}">
                <a16:creationId xmlns:a16="http://schemas.microsoft.com/office/drawing/2014/main" id="{7885CBD7-4A0F-4904-82B3-4EA5CE88CD3A}"/>
              </a:ext>
            </a:extLst>
          </p:cNvPr>
          <p:cNvPicPr>
            <a:picLocks noChangeAspect="1"/>
          </p:cNvPicPr>
          <p:nvPr userDrawn="1"/>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907593" y="3744172"/>
            <a:ext cx="936000" cy="936000"/>
          </a:xfrm>
          <a:prstGeom prst="rect">
            <a:avLst/>
          </a:prstGeom>
        </p:spPr>
      </p:pic>
      <p:pic>
        <p:nvPicPr>
          <p:cNvPr id="46" name="Picture 45" descr="Icon image of a syringe">
            <a:extLst>
              <a:ext uri="{FF2B5EF4-FFF2-40B4-BE49-F238E27FC236}">
                <a16:creationId xmlns:a16="http://schemas.microsoft.com/office/drawing/2014/main" id="{D8D3DF63-EC76-4ACE-80E3-F3E4A9A57FF3}"/>
              </a:ext>
            </a:extLst>
          </p:cNvPr>
          <p:cNvPicPr>
            <a:picLocks noChangeAspect="1"/>
          </p:cNvPicPr>
          <p:nvPr userDrawn="1"/>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74607" y="3744172"/>
            <a:ext cx="936000" cy="936000"/>
          </a:xfrm>
          <a:prstGeom prst="rect">
            <a:avLst/>
          </a:prstGeom>
        </p:spPr>
      </p:pic>
      <p:pic>
        <p:nvPicPr>
          <p:cNvPr id="48" name="Picture 47" descr="Icon image of pills">
            <a:extLst>
              <a:ext uri="{FF2B5EF4-FFF2-40B4-BE49-F238E27FC236}">
                <a16:creationId xmlns:a16="http://schemas.microsoft.com/office/drawing/2014/main" id="{EB6A3537-D84D-47DD-973D-785670C2B1D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41621" y="3744172"/>
            <a:ext cx="936000" cy="936000"/>
          </a:xfrm>
          <a:prstGeom prst="rect">
            <a:avLst/>
          </a:prstGeom>
        </p:spPr>
      </p:pic>
      <p:pic>
        <p:nvPicPr>
          <p:cNvPr id="50" name="Picture 49" descr="Icon image of a stethoscope">
            <a:extLst>
              <a:ext uri="{FF2B5EF4-FFF2-40B4-BE49-F238E27FC236}">
                <a16:creationId xmlns:a16="http://schemas.microsoft.com/office/drawing/2014/main" id="{5644978C-CE78-4973-AF19-B2A747542DAF}"/>
              </a:ext>
            </a:extLst>
          </p:cNvPr>
          <p:cNvPicPr>
            <a:picLocks noChangeAspect="1"/>
          </p:cNvPicPr>
          <p:nvPr userDrawn="1"/>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707070" y="3744172"/>
            <a:ext cx="936000" cy="936000"/>
          </a:xfrm>
          <a:prstGeom prst="rect">
            <a:avLst/>
          </a:prstGeom>
        </p:spPr>
      </p:pic>
      <p:pic>
        <p:nvPicPr>
          <p:cNvPr id="52" name="Picture 51" descr="Icon image of a heart with a heart trace through the middle">
            <a:extLst>
              <a:ext uri="{FF2B5EF4-FFF2-40B4-BE49-F238E27FC236}">
                <a16:creationId xmlns:a16="http://schemas.microsoft.com/office/drawing/2014/main" id="{03D9BFF0-9CB5-4924-9AC8-2CC6C5A47CC0}"/>
              </a:ext>
            </a:extLst>
          </p:cNvPr>
          <p:cNvPicPr>
            <a:picLocks noChangeAspect="1"/>
          </p:cNvPicPr>
          <p:nvPr userDrawn="1"/>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40579" y="3744172"/>
            <a:ext cx="936000" cy="936000"/>
          </a:xfrm>
          <a:prstGeom prst="rect">
            <a:avLst/>
          </a:prstGeom>
        </p:spPr>
      </p:pic>
      <p:pic>
        <p:nvPicPr>
          <p:cNvPr id="58" name="Picture 57" descr="Icon image of lungs">
            <a:extLst>
              <a:ext uri="{FF2B5EF4-FFF2-40B4-BE49-F238E27FC236}">
                <a16:creationId xmlns:a16="http://schemas.microsoft.com/office/drawing/2014/main" id="{055A57B7-9F2B-4078-8521-71E4FD63F39C}"/>
              </a:ext>
            </a:extLst>
          </p:cNvPr>
          <p:cNvPicPr>
            <a:picLocks noChangeAspect="1"/>
          </p:cNvPicPr>
          <p:nvPr userDrawn="1"/>
        </p:nvPicPr>
        <p:blipFill>
          <a:blip r:embed="rId11">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75128" y="3744172"/>
            <a:ext cx="936000" cy="936000"/>
          </a:xfrm>
          <a:prstGeom prst="rect">
            <a:avLst/>
          </a:prstGeom>
        </p:spPr>
      </p:pic>
      <p:pic>
        <p:nvPicPr>
          <p:cNvPr id="59" name="Picture 58" descr="Icon image of hands holding a heart">
            <a:extLst>
              <a:ext uri="{FF2B5EF4-FFF2-40B4-BE49-F238E27FC236}">
                <a16:creationId xmlns:a16="http://schemas.microsoft.com/office/drawing/2014/main" id="{06F25A34-F544-4626-BF3F-7E2623E3A235}"/>
              </a:ext>
            </a:extLst>
          </p:cNvPr>
          <p:cNvPicPr>
            <a:picLocks noChangeAspect="1"/>
          </p:cNvPicPr>
          <p:nvPr userDrawn="1"/>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t="-10" r="-5419"/>
          <a:stretch/>
        </p:blipFill>
        <p:spPr>
          <a:xfrm>
            <a:off x="3108112" y="3744078"/>
            <a:ext cx="986714" cy="936094"/>
          </a:xfrm>
          <a:prstGeom prst="rect">
            <a:avLst/>
          </a:prstGeom>
        </p:spPr>
      </p:pic>
      <p:sp>
        <p:nvSpPr>
          <p:cNvPr id="3" name="Rectangle 2">
            <a:extLst>
              <a:ext uri="{FF2B5EF4-FFF2-40B4-BE49-F238E27FC236}">
                <a16:creationId xmlns:a16="http://schemas.microsoft.com/office/drawing/2014/main" id="{803D89D1-5FB5-4681-9E5A-F52CBF4E82DF}"/>
              </a:ext>
            </a:extLst>
          </p:cNvPr>
          <p:cNvSpPr/>
          <p:nvPr userDrawn="1"/>
        </p:nvSpPr>
        <p:spPr>
          <a:xfrm>
            <a:off x="-6109" y="3297886"/>
            <a:ext cx="12192000" cy="170658"/>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729643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2 F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0C602A-8532-4A83-98D2-6052B9CCB2EF}"/>
              </a:ext>
            </a:extLst>
          </p:cNvPr>
          <p:cNvSpPr>
            <a:spLocks noGrp="1"/>
          </p:cNvSpPr>
          <p:nvPr>
            <p:ph type="subTitle" idx="1"/>
          </p:nvPr>
        </p:nvSpPr>
        <p:spPr>
          <a:xfrm>
            <a:off x="1524000" y="4227887"/>
            <a:ext cx="9144000" cy="1314072"/>
          </a:xfrm>
        </p:spPr>
        <p:txBody>
          <a:bodyPr>
            <a:normAutofit/>
          </a:bodyPr>
          <a:lstStyle>
            <a:lvl1pPr marL="0" indent="0" algn="ctr">
              <a:buNone/>
              <a:defRPr sz="28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FE407833-3340-4AB3-A60E-61ED33B2CBA6}"/>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10" name="Rectangle 9">
            <a:extLst>
              <a:ext uri="{FF2B5EF4-FFF2-40B4-BE49-F238E27FC236}">
                <a16:creationId xmlns:a16="http://schemas.microsoft.com/office/drawing/2014/main" id="{59477217-0371-45BB-94B8-8CB68C9966DB}"/>
              </a:ext>
              <a:ext uri="{C183D7F6-B498-43B3-948B-1728B52AA6E4}">
                <adec:decorative xmlns:adec="http://schemas.microsoft.com/office/drawing/2017/decorative" val="1"/>
              </a:ext>
            </a:extLst>
          </p:cNvPr>
          <p:cNvSpPr/>
          <p:nvPr userDrawn="1"/>
        </p:nvSpPr>
        <p:spPr>
          <a:xfrm>
            <a:off x="0" y="0"/>
            <a:ext cx="12192000" cy="1751222"/>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White text on a purple background.  Edge Hill University logo to the left with Medical School text to the right">
            <a:extLst>
              <a:ext uri="{FF2B5EF4-FFF2-40B4-BE49-F238E27FC236}">
                <a16:creationId xmlns:a16="http://schemas.microsoft.com/office/drawing/2014/main" id="{FD371CFF-2EFE-4835-98C9-7DEC0DA11B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317103"/>
            <a:ext cx="3291261" cy="1188409"/>
          </a:xfrm>
          <a:prstGeom prst="rect">
            <a:avLst/>
          </a:prstGeom>
        </p:spPr>
      </p:pic>
      <p:cxnSp>
        <p:nvCxnSpPr>
          <p:cNvPr id="13" name="Straight Connector 12">
            <a:extLst>
              <a:ext uri="{FF2B5EF4-FFF2-40B4-BE49-F238E27FC236}">
                <a16:creationId xmlns:a16="http://schemas.microsoft.com/office/drawing/2014/main" id="{BE1EA570-FF4F-4703-BBDF-C3E914420802}"/>
              </a:ext>
            </a:extLst>
          </p:cNvPr>
          <p:cNvCxnSpPr>
            <a:cxnSpLocks/>
          </p:cNvCxnSpPr>
          <p:nvPr userDrawn="1"/>
        </p:nvCxnSpPr>
        <p:spPr>
          <a:xfrm>
            <a:off x="2750458" y="3862134"/>
            <a:ext cx="66910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B96452-F7F4-45B1-BAE9-58A2F49CFBA1}"/>
              </a:ext>
            </a:extLst>
          </p:cNvPr>
          <p:cNvSpPr>
            <a:spLocks noGrp="1"/>
          </p:cNvSpPr>
          <p:nvPr>
            <p:ph type="ctrTitle"/>
          </p:nvPr>
        </p:nvSpPr>
        <p:spPr>
          <a:xfrm>
            <a:off x="2007959" y="2149640"/>
            <a:ext cx="8176082" cy="1314076"/>
          </a:xfrm>
        </p:spPr>
        <p:txBody>
          <a:bodyPr anchor="ctr">
            <a:normAutofit/>
          </a:bodyPr>
          <a:lstStyle>
            <a:lvl1pPr algn="ctr">
              <a:defRPr sz="4800">
                <a:solidFill>
                  <a:srgbClr val="6B1D73"/>
                </a:solidFill>
                <a:latin typeface="Abadi" panose="020B0604020104020204" pitchFamily="34" charset="0"/>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E847C2D0-8BB1-413D-A3C7-CD6892776BC9}"/>
              </a:ext>
            </a:extLst>
          </p:cNvPr>
          <p:cNvSpPr/>
          <p:nvPr userDrawn="1"/>
        </p:nvSpPr>
        <p:spPr>
          <a:xfrm>
            <a:off x="-6110" y="1746163"/>
            <a:ext cx="12198109" cy="111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Icon image of hands holding a heart">
            <a:extLst>
              <a:ext uri="{FF2B5EF4-FFF2-40B4-BE49-F238E27FC236}">
                <a16:creationId xmlns:a16="http://schemas.microsoft.com/office/drawing/2014/main" id="{343DBC09-1620-4EC0-84CB-7AF8CA194231}"/>
              </a:ext>
            </a:extLst>
          </p:cNvPr>
          <p:cNvPicPr>
            <a:picLocks noChangeAspect="1"/>
          </p:cNvPicPr>
          <p:nvPr userDrawn="1"/>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10" r="-5419"/>
          <a:stretch/>
        </p:blipFill>
        <p:spPr>
          <a:xfrm>
            <a:off x="290139" y="405035"/>
            <a:ext cx="986714" cy="936094"/>
          </a:xfrm>
          <a:prstGeom prst="rect">
            <a:avLst/>
          </a:prstGeom>
        </p:spPr>
      </p:pic>
      <p:pic>
        <p:nvPicPr>
          <p:cNvPr id="15" name="Picture 14" descr="Icon image of a heart">
            <a:extLst>
              <a:ext uri="{FF2B5EF4-FFF2-40B4-BE49-F238E27FC236}">
                <a16:creationId xmlns:a16="http://schemas.microsoft.com/office/drawing/2014/main" id="{FE2C3E96-6960-4394-BBA6-C824099273B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859" r="7758" b="37074"/>
          <a:stretch/>
        </p:blipFill>
        <p:spPr>
          <a:xfrm>
            <a:off x="382427" y="405129"/>
            <a:ext cx="771099" cy="588992"/>
          </a:xfrm>
          <a:prstGeom prst="ellipse">
            <a:avLst/>
          </a:prstGeom>
        </p:spPr>
      </p:pic>
    </p:spTree>
    <p:custDataLst>
      <p:tags r:id="rId1"/>
    </p:custDataLst>
    <p:extLst>
      <p:ext uri="{BB962C8B-B14F-4D97-AF65-F5344CB8AC3E}">
        <p14:creationId xmlns:p14="http://schemas.microsoft.com/office/powerpoint/2010/main" val="175758796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2 Medicin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0C602A-8532-4A83-98D2-6052B9CCB2EF}"/>
              </a:ext>
            </a:extLst>
          </p:cNvPr>
          <p:cNvSpPr>
            <a:spLocks noGrp="1"/>
          </p:cNvSpPr>
          <p:nvPr>
            <p:ph type="subTitle" idx="1"/>
          </p:nvPr>
        </p:nvSpPr>
        <p:spPr>
          <a:xfrm>
            <a:off x="1524000" y="4227887"/>
            <a:ext cx="9144000" cy="1314072"/>
          </a:xfrm>
        </p:spPr>
        <p:txBody>
          <a:bodyPr>
            <a:normAutofit/>
          </a:bodyPr>
          <a:lstStyle>
            <a:lvl1pPr marL="0" indent="0" algn="ctr">
              <a:buNone/>
              <a:defRPr sz="28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FE407833-3340-4AB3-A60E-61ED33B2CBA6}"/>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10" name="Rectangle 9">
            <a:extLst>
              <a:ext uri="{FF2B5EF4-FFF2-40B4-BE49-F238E27FC236}">
                <a16:creationId xmlns:a16="http://schemas.microsoft.com/office/drawing/2014/main" id="{59477217-0371-45BB-94B8-8CB68C9966DB}"/>
              </a:ext>
              <a:ext uri="{C183D7F6-B498-43B3-948B-1728B52AA6E4}">
                <adec:decorative xmlns:adec="http://schemas.microsoft.com/office/drawing/2017/decorative" val="1"/>
              </a:ext>
            </a:extLst>
          </p:cNvPr>
          <p:cNvSpPr/>
          <p:nvPr userDrawn="1"/>
        </p:nvSpPr>
        <p:spPr>
          <a:xfrm>
            <a:off x="0" y="0"/>
            <a:ext cx="12192000" cy="1751222"/>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BE1EA570-FF4F-4703-BBDF-C3E914420802}"/>
              </a:ext>
            </a:extLst>
          </p:cNvPr>
          <p:cNvCxnSpPr>
            <a:cxnSpLocks/>
          </p:cNvCxnSpPr>
          <p:nvPr userDrawn="1"/>
        </p:nvCxnSpPr>
        <p:spPr>
          <a:xfrm>
            <a:off x="2750458" y="3862134"/>
            <a:ext cx="66910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B96452-F7F4-45B1-BAE9-58A2F49CFBA1}"/>
              </a:ext>
            </a:extLst>
          </p:cNvPr>
          <p:cNvSpPr>
            <a:spLocks noGrp="1"/>
          </p:cNvSpPr>
          <p:nvPr>
            <p:ph type="ctrTitle"/>
          </p:nvPr>
        </p:nvSpPr>
        <p:spPr>
          <a:xfrm>
            <a:off x="2007959" y="2149640"/>
            <a:ext cx="8176082" cy="1314076"/>
          </a:xfrm>
        </p:spPr>
        <p:txBody>
          <a:bodyPr anchor="ctr">
            <a:normAutofit/>
          </a:bodyPr>
          <a:lstStyle>
            <a:lvl1pPr algn="ctr">
              <a:defRPr sz="4800">
                <a:solidFill>
                  <a:srgbClr val="6B1D73"/>
                </a:solidFill>
                <a:latin typeface="Abadi" panose="020B0604020104020204" pitchFamily="34" charset="0"/>
              </a:defRPr>
            </a:lvl1pPr>
          </a:lstStyle>
          <a:p>
            <a:r>
              <a:rPr lang="en-US"/>
              <a:t>Click to edit Master title style</a:t>
            </a:r>
            <a:endParaRPr lang="en-GB"/>
          </a:p>
        </p:txBody>
      </p:sp>
      <p:pic>
        <p:nvPicPr>
          <p:cNvPr id="23" name="Picture 22" descr="Icon image of a stethoscope">
            <a:extLst>
              <a:ext uri="{FF2B5EF4-FFF2-40B4-BE49-F238E27FC236}">
                <a16:creationId xmlns:a16="http://schemas.microsoft.com/office/drawing/2014/main" id="{21750716-320B-4538-951C-5168E74F7388}"/>
              </a:ext>
            </a:extLst>
          </p:cNvPr>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466" y="426198"/>
            <a:ext cx="936000" cy="936000"/>
          </a:xfrm>
          <a:prstGeom prst="rect">
            <a:avLst/>
          </a:prstGeom>
        </p:spPr>
      </p:pic>
      <p:sp>
        <p:nvSpPr>
          <p:cNvPr id="9" name="Rectangle 8">
            <a:extLst>
              <a:ext uri="{FF2B5EF4-FFF2-40B4-BE49-F238E27FC236}">
                <a16:creationId xmlns:a16="http://schemas.microsoft.com/office/drawing/2014/main" id="{F4088522-B803-45B0-9329-E031DD6A5C79}"/>
              </a:ext>
            </a:extLst>
          </p:cNvPr>
          <p:cNvSpPr/>
          <p:nvPr userDrawn="1"/>
        </p:nvSpPr>
        <p:spPr>
          <a:xfrm>
            <a:off x="-6110" y="1746163"/>
            <a:ext cx="12198109" cy="11124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781645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477217-0371-45BB-94B8-8CB68C9966DB}"/>
              </a:ext>
              <a:ext uri="{C183D7F6-B498-43B3-948B-1728B52AA6E4}">
                <adec:decorative xmlns:adec="http://schemas.microsoft.com/office/drawing/2017/decorative" val="1"/>
              </a:ext>
            </a:extLst>
          </p:cNvPr>
          <p:cNvSpPr/>
          <p:nvPr userDrawn="1"/>
        </p:nvSpPr>
        <p:spPr>
          <a:xfrm>
            <a:off x="0" y="0"/>
            <a:ext cx="12192000" cy="1751222"/>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con image of pills">
            <a:extLst>
              <a:ext uri="{FF2B5EF4-FFF2-40B4-BE49-F238E27FC236}">
                <a16:creationId xmlns:a16="http://schemas.microsoft.com/office/drawing/2014/main" id="{C6AF70D8-70A7-43AD-B82A-E64C36E1E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466" y="423201"/>
            <a:ext cx="936000" cy="936000"/>
          </a:xfrm>
          <a:prstGeom prst="rect">
            <a:avLst/>
          </a:prstGeom>
        </p:spPr>
      </p:pic>
      <p:sp>
        <p:nvSpPr>
          <p:cNvPr id="3" name="Subtitle 2">
            <a:extLst>
              <a:ext uri="{FF2B5EF4-FFF2-40B4-BE49-F238E27FC236}">
                <a16:creationId xmlns:a16="http://schemas.microsoft.com/office/drawing/2014/main" id="{B70C602A-8532-4A83-98D2-6052B9CCB2EF}"/>
              </a:ext>
            </a:extLst>
          </p:cNvPr>
          <p:cNvSpPr>
            <a:spLocks noGrp="1"/>
          </p:cNvSpPr>
          <p:nvPr>
            <p:ph type="subTitle" idx="1"/>
          </p:nvPr>
        </p:nvSpPr>
        <p:spPr>
          <a:xfrm>
            <a:off x="1524000" y="4227887"/>
            <a:ext cx="9144000" cy="1314072"/>
          </a:xfrm>
        </p:spPr>
        <p:txBody>
          <a:bodyPr>
            <a:normAutofit/>
          </a:bodyPr>
          <a:lstStyle>
            <a:lvl1pPr marL="0" indent="0" algn="ctr">
              <a:buNone/>
              <a:defRPr sz="280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FE407833-3340-4AB3-A60E-61ED33B2CBA6}"/>
              </a:ext>
            </a:extLst>
          </p:cNvPr>
          <p:cNvSpPr>
            <a:spLocks noGrp="1"/>
          </p:cNvSpPr>
          <p:nvPr>
            <p:ph type="sldNum" sz="quarter" idx="12"/>
          </p:nvPr>
        </p:nvSpPr>
        <p:spPr/>
        <p:txBody>
          <a:bodyPr/>
          <a:lstStyle/>
          <a:p>
            <a:fld id="{D6E5A782-F0B2-459E-B56F-E565012D2335}" type="slidenum">
              <a:rPr lang="en-GB" smtClean="0"/>
              <a:t>‹#›</a:t>
            </a:fld>
            <a:endParaRPr lang="en-GB"/>
          </a:p>
        </p:txBody>
      </p:sp>
      <p:pic>
        <p:nvPicPr>
          <p:cNvPr id="12" name="Picture 11" descr="White text on a purple background.  Edge Hill University logo to the left with Medical School text to the right">
            <a:extLst>
              <a:ext uri="{FF2B5EF4-FFF2-40B4-BE49-F238E27FC236}">
                <a16:creationId xmlns:a16="http://schemas.microsoft.com/office/drawing/2014/main" id="{FD371CFF-2EFE-4835-98C9-7DEC0DA11B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0600" y="317103"/>
            <a:ext cx="3291261" cy="1188409"/>
          </a:xfrm>
          <a:prstGeom prst="rect">
            <a:avLst/>
          </a:prstGeom>
        </p:spPr>
      </p:pic>
      <p:cxnSp>
        <p:nvCxnSpPr>
          <p:cNvPr id="13" name="Straight Connector 12">
            <a:extLst>
              <a:ext uri="{FF2B5EF4-FFF2-40B4-BE49-F238E27FC236}">
                <a16:creationId xmlns:a16="http://schemas.microsoft.com/office/drawing/2014/main" id="{BE1EA570-FF4F-4703-BBDF-C3E914420802}"/>
              </a:ext>
            </a:extLst>
          </p:cNvPr>
          <p:cNvCxnSpPr>
            <a:cxnSpLocks/>
          </p:cNvCxnSpPr>
          <p:nvPr userDrawn="1"/>
        </p:nvCxnSpPr>
        <p:spPr>
          <a:xfrm>
            <a:off x="2750458" y="3862134"/>
            <a:ext cx="66910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B96452-F7F4-45B1-BAE9-58A2F49CFBA1}"/>
              </a:ext>
            </a:extLst>
          </p:cNvPr>
          <p:cNvSpPr>
            <a:spLocks noGrp="1"/>
          </p:cNvSpPr>
          <p:nvPr>
            <p:ph type="ctrTitle"/>
          </p:nvPr>
        </p:nvSpPr>
        <p:spPr>
          <a:xfrm>
            <a:off x="2007959" y="2149640"/>
            <a:ext cx="8176082" cy="1314076"/>
          </a:xfrm>
        </p:spPr>
        <p:txBody>
          <a:bodyPr anchor="ctr">
            <a:normAutofit/>
          </a:bodyPr>
          <a:lstStyle>
            <a:lvl1pPr algn="ctr">
              <a:defRPr sz="4800">
                <a:solidFill>
                  <a:srgbClr val="6B1D73"/>
                </a:solidFill>
                <a:latin typeface="Abadi" panose="020B0604020104020204" pitchFamily="34" charset="0"/>
              </a:defRPr>
            </a:lvl1pPr>
          </a:lstStyle>
          <a:p>
            <a:r>
              <a:rPr lang="en-US"/>
              <a:t>Click to edit Master title style</a:t>
            </a:r>
            <a:endParaRPr lang="en-GB"/>
          </a:p>
        </p:txBody>
      </p:sp>
      <p:sp>
        <p:nvSpPr>
          <p:cNvPr id="14" name="Rectangle 13">
            <a:extLst>
              <a:ext uri="{FF2B5EF4-FFF2-40B4-BE49-F238E27FC236}">
                <a16:creationId xmlns:a16="http://schemas.microsoft.com/office/drawing/2014/main" id="{532E93FB-1AC8-40C1-9CA4-232C1282D161}"/>
              </a:ext>
            </a:extLst>
          </p:cNvPr>
          <p:cNvSpPr/>
          <p:nvPr userDrawn="1"/>
        </p:nvSpPr>
        <p:spPr>
          <a:xfrm>
            <a:off x="-6110" y="1746163"/>
            <a:ext cx="12198109" cy="111246"/>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729754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F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8201E-565A-4633-B462-CE74F02AA29B}"/>
              </a:ext>
            </a:extLst>
          </p:cNvPr>
          <p:cNvSpPr>
            <a:spLocks noGrp="1"/>
          </p:cNvSpPr>
          <p:nvPr>
            <p:ph idx="1"/>
          </p:nvPr>
        </p:nvSpPr>
        <p:spPr>
          <a:xfrm>
            <a:off x="838200" y="1706964"/>
            <a:ext cx="10515600" cy="446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EE9711F-A1B5-4ED3-8D20-4F2C06926B1C}"/>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7" name="Rectangle 6">
            <a:extLst>
              <a:ext uri="{FF2B5EF4-FFF2-40B4-BE49-F238E27FC236}">
                <a16:creationId xmlns:a16="http://schemas.microsoft.com/office/drawing/2014/main" id="{189A4AD6-8062-4C9A-8EC4-DE58C2C3587E}"/>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White text on a purple background.  Edge Hill University logo to the left with Medical School text to the right">
            <a:extLst>
              <a:ext uri="{FF2B5EF4-FFF2-40B4-BE49-F238E27FC236}">
                <a16:creationId xmlns:a16="http://schemas.microsoft.com/office/drawing/2014/main" id="{E791B15C-01A8-4E80-94BE-0A2D5F071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2" name="Title 1">
            <a:extLst>
              <a:ext uri="{FF2B5EF4-FFF2-40B4-BE49-F238E27FC236}">
                <a16:creationId xmlns:a16="http://schemas.microsoft.com/office/drawing/2014/main" id="{94919D21-43DC-4A71-9AA0-099366603731}"/>
              </a:ext>
            </a:extLst>
          </p:cNvPr>
          <p:cNvSpPr>
            <a:spLocks noGrp="1"/>
          </p:cNvSpPr>
          <p:nvPr>
            <p:ph type="title"/>
          </p:nvPr>
        </p:nvSpPr>
        <p:spPr>
          <a:xfrm>
            <a:off x="164432" y="136526"/>
            <a:ext cx="8156029"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8E6E05A9-A198-4BA1-B405-3D708945CBA6}"/>
              </a:ext>
            </a:extLst>
          </p:cNvPr>
          <p:cNvSpPr/>
          <p:nvPr userDrawn="1"/>
        </p:nvSpPr>
        <p:spPr>
          <a:xfrm>
            <a:off x="-6110" y="1184570"/>
            <a:ext cx="12198109" cy="111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9150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Medic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8201E-565A-4633-B462-CE74F02AA29B}"/>
              </a:ext>
            </a:extLst>
          </p:cNvPr>
          <p:cNvSpPr>
            <a:spLocks noGrp="1"/>
          </p:cNvSpPr>
          <p:nvPr>
            <p:ph idx="1"/>
          </p:nvPr>
        </p:nvSpPr>
        <p:spPr>
          <a:xfrm>
            <a:off x="838200" y="1706964"/>
            <a:ext cx="10515600" cy="446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EE9711F-A1B5-4ED3-8D20-4F2C06926B1C}"/>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7" name="Rectangle 6">
            <a:extLst>
              <a:ext uri="{FF2B5EF4-FFF2-40B4-BE49-F238E27FC236}">
                <a16:creationId xmlns:a16="http://schemas.microsoft.com/office/drawing/2014/main" id="{189A4AD6-8062-4C9A-8EC4-DE58C2C3587E}"/>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919D21-43DC-4A71-9AA0-099366603731}"/>
              </a:ext>
            </a:extLst>
          </p:cNvPr>
          <p:cNvSpPr>
            <a:spLocks noGrp="1"/>
          </p:cNvSpPr>
          <p:nvPr>
            <p:ph type="title"/>
          </p:nvPr>
        </p:nvSpPr>
        <p:spPr>
          <a:xfrm>
            <a:off x="164432" y="136526"/>
            <a:ext cx="8156029"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8E6E05A9-A198-4BA1-B405-3D708945CBA6}"/>
              </a:ext>
            </a:extLst>
          </p:cNvPr>
          <p:cNvSpPr/>
          <p:nvPr userDrawn="1"/>
        </p:nvSpPr>
        <p:spPr>
          <a:xfrm>
            <a:off x="-6110" y="1185120"/>
            <a:ext cx="12198109" cy="111246"/>
          </a:xfrm>
          <a:prstGeom prst="rect">
            <a:avLst/>
          </a:prstGeom>
          <a:solidFill>
            <a:srgbClr val="069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123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8201E-565A-4633-B462-CE74F02AA29B}"/>
              </a:ext>
            </a:extLst>
          </p:cNvPr>
          <p:cNvSpPr>
            <a:spLocks noGrp="1"/>
          </p:cNvSpPr>
          <p:nvPr>
            <p:ph idx="1"/>
          </p:nvPr>
        </p:nvSpPr>
        <p:spPr>
          <a:xfrm>
            <a:off x="838200" y="1706964"/>
            <a:ext cx="10515600" cy="446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EE9711F-A1B5-4ED3-8D20-4F2C06926B1C}"/>
              </a:ext>
            </a:extLst>
          </p:cNvPr>
          <p:cNvSpPr>
            <a:spLocks noGrp="1"/>
          </p:cNvSpPr>
          <p:nvPr>
            <p:ph type="sldNum" sz="quarter" idx="12"/>
          </p:nvPr>
        </p:nvSpPr>
        <p:spPr/>
        <p:txBody>
          <a:bodyPr/>
          <a:lstStyle/>
          <a:p>
            <a:fld id="{D6E5A782-F0B2-459E-B56F-E565012D2335}" type="slidenum">
              <a:rPr lang="en-GB" smtClean="0"/>
              <a:t>‹#›</a:t>
            </a:fld>
            <a:endParaRPr lang="en-GB"/>
          </a:p>
        </p:txBody>
      </p:sp>
      <p:sp>
        <p:nvSpPr>
          <p:cNvPr id="7" name="Rectangle 6">
            <a:extLst>
              <a:ext uri="{FF2B5EF4-FFF2-40B4-BE49-F238E27FC236}">
                <a16:creationId xmlns:a16="http://schemas.microsoft.com/office/drawing/2014/main" id="{189A4AD6-8062-4C9A-8EC4-DE58C2C3587E}"/>
              </a:ext>
              <a:ext uri="{C183D7F6-B498-43B3-948B-1728B52AA6E4}">
                <adec:decorative xmlns:adec="http://schemas.microsoft.com/office/drawing/2017/decorative" val="1"/>
              </a:ext>
            </a:extLst>
          </p:cNvPr>
          <p:cNvSpPr/>
          <p:nvPr userDrawn="1"/>
        </p:nvSpPr>
        <p:spPr>
          <a:xfrm>
            <a:off x="0" y="0"/>
            <a:ext cx="12192000" cy="1188407"/>
          </a:xfrm>
          <a:prstGeom prst="rect">
            <a:avLst/>
          </a:prstGeom>
          <a:solidFill>
            <a:srgbClr val="6B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White text on a purple background.  Edge Hill University logo to the left with Medical School text to the right">
            <a:extLst>
              <a:ext uri="{FF2B5EF4-FFF2-40B4-BE49-F238E27FC236}">
                <a16:creationId xmlns:a16="http://schemas.microsoft.com/office/drawing/2014/main" id="{E791B15C-01A8-4E80-94BE-0A2D5F071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0600" y="11481"/>
            <a:ext cx="3291261" cy="1188409"/>
          </a:xfrm>
          <a:prstGeom prst="rect">
            <a:avLst/>
          </a:prstGeom>
        </p:spPr>
      </p:pic>
      <p:sp>
        <p:nvSpPr>
          <p:cNvPr id="2" name="Title 1">
            <a:extLst>
              <a:ext uri="{FF2B5EF4-FFF2-40B4-BE49-F238E27FC236}">
                <a16:creationId xmlns:a16="http://schemas.microsoft.com/office/drawing/2014/main" id="{94919D21-43DC-4A71-9AA0-099366603731}"/>
              </a:ext>
            </a:extLst>
          </p:cNvPr>
          <p:cNvSpPr>
            <a:spLocks noGrp="1"/>
          </p:cNvSpPr>
          <p:nvPr>
            <p:ph type="title"/>
          </p:nvPr>
        </p:nvSpPr>
        <p:spPr>
          <a:xfrm>
            <a:off x="164432" y="136526"/>
            <a:ext cx="8156029" cy="906212"/>
          </a:xfrm>
        </p:spPr>
        <p:txBody>
          <a:bodyPr>
            <a:normAutofit/>
          </a:bodyPr>
          <a:lstStyle>
            <a:lvl1pPr>
              <a:defRPr sz="4000">
                <a:solidFill>
                  <a:schemeClr val="bg1"/>
                </a:solidFill>
                <a:latin typeface="Abadi" panose="020B0604020104020204" pitchFamily="34" charset="0"/>
              </a:defRPr>
            </a:lvl1pPr>
          </a:lstStyle>
          <a:p>
            <a:r>
              <a:rPr lang="en-US"/>
              <a:t>Click to edit Master title style</a:t>
            </a:r>
            <a:endParaRPr lang="en-GB"/>
          </a:p>
        </p:txBody>
      </p:sp>
      <p:sp>
        <p:nvSpPr>
          <p:cNvPr id="9" name="Rectangle 8">
            <a:extLst>
              <a:ext uri="{FF2B5EF4-FFF2-40B4-BE49-F238E27FC236}">
                <a16:creationId xmlns:a16="http://schemas.microsoft.com/office/drawing/2014/main" id="{8E6E05A9-A198-4BA1-B405-3D708945CBA6}"/>
              </a:ext>
            </a:extLst>
          </p:cNvPr>
          <p:cNvSpPr/>
          <p:nvPr userDrawn="1"/>
        </p:nvSpPr>
        <p:spPr>
          <a:xfrm>
            <a:off x="-6110" y="1185120"/>
            <a:ext cx="12198109" cy="111246"/>
          </a:xfrm>
          <a:prstGeom prst="rect">
            <a:avLst/>
          </a:prstGeom>
          <a:solidFill>
            <a:srgbClr val="99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90856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65B66-7A14-4E38-BAAD-03452F70F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A7B558-318A-4E07-B674-C6CBEE8F4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C8280-CED2-4072-B905-EED15FDBA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674A0-DC79-4279-87D2-776DBA0F875F}" type="datetimeFigureOut">
              <a:rPr lang="en-GB" smtClean="0"/>
              <a:t>30/07/2024</a:t>
            </a:fld>
            <a:endParaRPr lang="en-GB"/>
          </a:p>
        </p:txBody>
      </p:sp>
      <p:sp>
        <p:nvSpPr>
          <p:cNvPr id="5" name="Footer Placeholder 4">
            <a:extLst>
              <a:ext uri="{FF2B5EF4-FFF2-40B4-BE49-F238E27FC236}">
                <a16:creationId xmlns:a16="http://schemas.microsoft.com/office/drawing/2014/main" id="{04BE6625-B996-4032-805E-E0CAE28241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64F2680-2F9F-45DF-88F4-1E1E737EB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5A782-F0B2-459E-B56F-E565012D2335}" type="slidenum">
              <a:rPr lang="en-GB" smtClean="0"/>
              <a:t>‹#›</a:t>
            </a:fld>
            <a:endParaRPr lang="en-GB"/>
          </a:p>
        </p:txBody>
      </p:sp>
    </p:spTree>
    <p:custDataLst>
      <p:tags r:id="rId27"/>
    </p:custDataLst>
    <p:extLst>
      <p:ext uri="{BB962C8B-B14F-4D97-AF65-F5344CB8AC3E}">
        <p14:creationId xmlns:p14="http://schemas.microsoft.com/office/powerpoint/2010/main" val="18343607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 id="2147483666" r:id="rId5"/>
    <p:sldLayoutId id="2147483649" r:id="rId6"/>
    <p:sldLayoutId id="2147483650" r:id="rId7"/>
    <p:sldLayoutId id="2147483668" r:id="rId8"/>
    <p:sldLayoutId id="2147483669" r:id="rId9"/>
    <p:sldLayoutId id="2147483652" r:id="rId10"/>
    <p:sldLayoutId id="2147483671" r:id="rId11"/>
    <p:sldLayoutId id="2147483670" r:id="rId12"/>
    <p:sldLayoutId id="2147483654" r:id="rId13"/>
    <p:sldLayoutId id="2147483672" r:id="rId14"/>
    <p:sldLayoutId id="2147483673" r:id="rId15"/>
    <p:sldLayoutId id="2147483655" r:id="rId16"/>
    <p:sldLayoutId id="2147483678" r:id="rId17"/>
    <p:sldLayoutId id="2147483674" r:id="rId18"/>
    <p:sldLayoutId id="2147483679" r:id="rId19"/>
    <p:sldLayoutId id="2147483675" r:id="rId20"/>
    <p:sldLayoutId id="2147483680" r:id="rId21"/>
    <p:sldLayoutId id="2147483661" r:id="rId22"/>
    <p:sldLayoutId id="2147483662" r:id="rId23"/>
    <p:sldLayoutId id="2147483676" r:id="rId24"/>
    <p:sldLayoutId id="21474836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ucat.ac.uk" TargetMode="External"/><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ucas.ac.uk" TargetMode="External"/><Relationship Id="rId2" Type="http://schemas.openxmlformats.org/officeDocument/2006/relationships/hyperlink" Target="https://www.medschools.ac.uk/" TargetMode="External"/><Relationship Id="rId1" Type="http://schemas.openxmlformats.org/officeDocument/2006/relationships/slideLayout" Target="../slideLayouts/slideLayout8.xml"/><Relationship Id="rId4" Type="http://schemas.openxmlformats.org/officeDocument/2006/relationships/hyperlink" Target="https://www.ucat.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CDC070-86DF-4019-B3A1-904E17B206FC}"/>
              </a:ext>
            </a:extLst>
          </p:cNvPr>
          <p:cNvSpPr>
            <a:spLocks noGrp="1"/>
          </p:cNvSpPr>
          <p:nvPr>
            <p:ph type="subTitle" idx="1"/>
          </p:nvPr>
        </p:nvSpPr>
        <p:spPr>
          <a:xfrm>
            <a:off x="1605169" y="4009225"/>
            <a:ext cx="9144000" cy="1924435"/>
          </a:xfrm>
        </p:spPr>
        <p:txBody>
          <a:bodyPr>
            <a:normAutofit/>
          </a:bodyPr>
          <a:lstStyle/>
          <a:p>
            <a:endParaRPr lang="en-GB" sz="4500">
              <a:latin typeface="Arial" panose="020B0604020202020204" pitchFamily="34" charset="0"/>
              <a:cs typeface="Arial" panose="020B0604020202020204" pitchFamily="34" charset="0"/>
            </a:endParaRPr>
          </a:p>
          <a:p>
            <a:endParaRPr lang="en-GB"/>
          </a:p>
        </p:txBody>
      </p:sp>
      <p:sp>
        <p:nvSpPr>
          <p:cNvPr id="5" name="Title 4">
            <a:extLst>
              <a:ext uri="{FF2B5EF4-FFF2-40B4-BE49-F238E27FC236}">
                <a16:creationId xmlns:a16="http://schemas.microsoft.com/office/drawing/2014/main" id="{00B2CA13-C433-1318-9E0C-C9D5D3EC73A3}"/>
              </a:ext>
            </a:extLst>
          </p:cNvPr>
          <p:cNvSpPr>
            <a:spLocks noGrp="1"/>
          </p:cNvSpPr>
          <p:nvPr>
            <p:ph type="ctrTitle"/>
          </p:nvPr>
        </p:nvSpPr>
        <p:spPr>
          <a:xfrm>
            <a:off x="2007959" y="2513534"/>
            <a:ext cx="8176082" cy="1314076"/>
          </a:xfrm>
        </p:spPr>
        <p:txBody>
          <a:bodyPr>
            <a:normAutofit/>
          </a:bodyPr>
          <a:lstStyle/>
          <a:p>
            <a:r>
              <a:rPr lang="en-GB" b="1"/>
              <a:t>Applying to Study Medicine</a:t>
            </a:r>
          </a:p>
        </p:txBody>
      </p:sp>
      <p:pic>
        <p:nvPicPr>
          <p:cNvPr id="2" name="Picture 1" descr="A blue and yellow text&#10;&#10;Description automatically generated">
            <a:extLst>
              <a:ext uri="{FF2B5EF4-FFF2-40B4-BE49-F238E27FC236}">
                <a16:creationId xmlns:a16="http://schemas.microsoft.com/office/drawing/2014/main" id="{940F823F-F447-02BC-4A5F-877F26690DA7}"/>
              </a:ext>
            </a:extLst>
          </p:cNvPr>
          <p:cNvPicPr>
            <a:picLocks noChangeAspect="1"/>
          </p:cNvPicPr>
          <p:nvPr/>
        </p:nvPicPr>
        <p:blipFill>
          <a:blip r:embed="rId3"/>
          <a:stretch>
            <a:fillRect/>
          </a:stretch>
        </p:blipFill>
        <p:spPr>
          <a:xfrm>
            <a:off x="957452" y="5662896"/>
            <a:ext cx="4178622" cy="921418"/>
          </a:xfrm>
          <a:prstGeom prst="rect">
            <a:avLst/>
          </a:prstGeom>
        </p:spPr>
      </p:pic>
      <p:pic>
        <p:nvPicPr>
          <p:cNvPr id="4" name="Picture 3" descr="A close-up of a logo&#10;&#10;Description automatically generated">
            <a:extLst>
              <a:ext uri="{FF2B5EF4-FFF2-40B4-BE49-F238E27FC236}">
                <a16:creationId xmlns:a16="http://schemas.microsoft.com/office/drawing/2014/main" id="{C4FD2525-30E5-1514-678D-AD95ADE86708}"/>
              </a:ext>
            </a:extLst>
          </p:cNvPr>
          <p:cNvPicPr>
            <a:picLocks noChangeAspect="1"/>
          </p:cNvPicPr>
          <p:nvPr/>
        </p:nvPicPr>
        <p:blipFill>
          <a:blip r:embed="rId4"/>
          <a:stretch>
            <a:fillRect/>
          </a:stretch>
        </p:blipFill>
        <p:spPr>
          <a:xfrm>
            <a:off x="7305860" y="4391025"/>
            <a:ext cx="4171082" cy="926028"/>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A6C905C4-B529-2B66-E039-F01A206C4CE5}"/>
              </a:ext>
            </a:extLst>
          </p:cNvPr>
          <p:cNvPicPr>
            <a:picLocks noChangeAspect="1"/>
          </p:cNvPicPr>
          <p:nvPr/>
        </p:nvPicPr>
        <p:blipFill>
          <a:blip r:embed="rId5"/>
          <a:stretch>
            <a:fillRect/>
          </a:stretch>
        </p:blipFill>
        <p:spPr>
          <a:xfrm>
            <a:off x="959922" y="4391833"/>
            <a:ext cx="4176156" cy="917815"/>
          </a:xfrm>
          <a:prstGeom prst="rect">
            <a:avLst/>
          </a:prstGeom>
        </p:spPr>
      </p:pic>
      <p:pic>
        <p:nvPicPr>
          <p:cNvPr id="7" name="Picture 6" descr="The University of Manchester">
            <a:extLst>
              <a:ext uri="{FF2B5EF4-FFF2-40B4-BE49-F238E27FC236}">
                <a16:creationId xmlns:a16="http://schemas.microsoft.com/office/drawing/2014/main" id="{779AE3B1-78DF-7CEE-0E48-7FD18F40802A}"/>
              </a:ext>
            </a:extLst>
          </p:cNvPr>
          <p:cNvPicPr>
            <a:picLocks noChangeAspect="1"/>
          </p:cNvPicPr>
          <p:nvPr/>
        </p:nvPicPr>
        <p:blipFill>
          <a:blip r:embed="rId6"/>
          <a:stretch>
            <a:fillRect/>
          </a:stretch>
        </p:blipFill>
        <p:spPr>
          <a:xfrm>
            <a:off x="7302093" y="5666372"/>
            <a:ext cx="4168895" cy="989597"/>
          </a:xfrm>
          <a:prstGeom prst="rect">
            <a:avLst/>
          </a:prstGeom>
        </p:spPr>
      </p:pic>
    </p:spTree>
    <p:custDataLst>
      <p:tags r:id="rId1"/>
    </p:custDataLst>
    <p:extLst>
      <p:ext uri="{BB962C8B-B14F-4D97-AF65-F5344CB8AC3E}">
        <p14:creationId xmlns:p14="http://schemas.microsoft.com/office/powerpoint/2010/main" val="307466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A7CC5-A8A7-BA76-BCFE-62FBAF946A61}"/>
              </a:ext>
            </a:extLst>
          </p:cNvPr>
          <p:cNvSpPr>
            <a:spLocks noGrp="1"/>
          </p:cNvSpPr>
          <p:nvPr>
            <p:ph idx="1"/>
          </p:nvPr>
        </p:nvSpPr>
        <p:spPr/>
        <p:txBody>
          <a:bodyPr vert="horz" lIns="91440" tIns="45720" rIns="91440" bIns="45720" rtlCol="0" anchor="t">
            <a:normAutofit lnSpcReduction="10000"/>
          </a:bodyPr>
          <a:lstStyle/>
          <a:p>
            <a:pPr marL="0" indent="0">
              <a:buNone/>
            </a:pPr>
            <a:r>
              <a:rPr lang="en-US">
                <a:ea typeface="Calibri"/>
                <a:cs typeface="Calibri"/>
              </a:rPr>
              <a:t>The British Medical Association supports efforts to attract medical students from a broader range of social backgrounds. For too long, various groups of individuals in society have been denied equality of opportunity in attending university or studying medicine.</a:t>
            </a:r>
          </a:p>
          <a:p>
            <a:pPr marL="0" indent="0">
              <a:buNone/>
            </a:pPr>
            <a:endParaRPr lang="en-US">
              <a:ea typeface="Calibri"/>
              <a:cs typeface="Calibri"/>
            </a:endParaRPr>
          </a:p>
          <a:p>
            <a:pPr marL="0" indent="0">
              <a:buNone/>
            </a:pPr>
            <a:r>
              <a:rPr lang="en-US">
                <a:ea typeface="+mn-lt"/>
                <a:cs typeface="+mn-lt"/>
              </a:rPr>
              <a:t>There is a widely held belief, shared by the BMA, that doctors should be as representative as possible of the society they serve in order to provide the best possible care to the UK population.</a:t>
            </a:r>
          </a:p>
          <a:p>
            <a:pPr marL="0" indent="0">
              <a:buNone/>
            </a:pPr>
            <a:endParaRPr lang="en-US">
              <a:ea typeface="Calibri"/>
              <a:cs typeface="Calibri"/>
            </a:endParaRPr>
          </a:p>
          <a:p>
            <a:pPr marL="0" indent="0">
              <a:buNone/>
            </a:pPr>
            <a:r>
              <a:rPr lang="en-US">
                <a:ea typeface="Calibri"/>
                <a:cs typeface="Calibri"/>
              </a:rPr>
              <a:t>British Medical Association (2009) </a:t>
            </a:r>
            <a:r>
              <a:rPr lang="en-US" i="1">
                <a:ea typeface="Calibri"/>
                <a:cs typeface="Calibri"/>
              </a:rPr>
              <a:t>Equality and diversity in UK medical schools</a:t>
            </a:r>
            <a:r>
              <a:rPr lang="en-US">
                <a:ea typeface="Calibri"/>
                <a:cs typeface="Calibri"/>
              </a:rPr>
              <a:t>, 8.</a:t>
            </a:r>
          </a:p>
        </p:txBody>
      </p:sp>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p:txBody>
          <a:bodyPr>
            <a:normAutofit fontScale="90000"/>
          </a:bodyPr>
          <a:lstStyle/>
          <a:p>
            <a:r>
              <a:rPr lang="en-GB">
                <a:latin typeface="Abadi"/>
              </a:rPr>
              <a:t>Preparing your Medical Application: </a:t>
            </a:r>
            <a:br>
              <a:rPr lang="en-GB"/>
            </a:br>
            <a:r>
              <a:rPr lang="en-GB">
                <a:latin typeface="Abadi"/>
              </a:rPr>
              <a:t>Contextual routes into medicine </a:t>
            </a:r>
            <a:endParaRPr lang="en-GB"/>
          </a:p>
        </p:txBody>
      </p:sp>
    </p:spTree>
    <p:extLst>
      <p:ext uri="{BB962C8B-B14F-4D97-AF65-F5344CB8AC3E}">
        <p14:creationId xmlns:p14="http://schemas.microsoft.com/office/powerpoint/2010/main" val="2486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p:txBody>
          <a:bodyPr>
            <a:normAutofit fontScale="90000"/>
          </a:bodyPr>
          <a:lstStyle/>
          <a:p>
            <a:r>
              <a:rPr lang="en-GB">
                <a:latin typeface="Abadi"/>
              </a:rPr>
              <a:t>Preparing your Medical Application: </a:t>
            </a:r>
            <a:br>
              <a:rPr lang="en-GB"/>
            </a:br>
            <a:r>
              <a:rPr lang="en-GB">
                <a:latin typeface="Abadi"/>
              </a:rPr>
              <a:t>Contextual criteria </a:t>
            </a:r>
            <a:endParaRPr lang="en-GB"/>
          </a:p>
        </p:txBody>
      </p:sp>
      <p:pic>
        <p:nvPicPr>
          <p:cNvPr id="17" name="Picture 16" descr="A chart with green squares&#10;&#10;Description automatically generated">
            <a:extLst>
              <a:ext uri="{FF2B5EF4-FFF2-40B4-BE49-F238E27FC236}">
                <a16:creationId xmlns:a16="http://schemas.microsoft.com/office/drawing/2014/main" id="{90E4CDB4-DF83-C476-96BB-64162FC225D6}"/>
              </a:ext>
            </a:extLst>
          </p:cNvPr>
          <p:cNvPicPr>
            <a:picLocks noChangeAspect="1"/>
          </p:cNvPicPr>
          <p:nvPr/>
        </p:nvPicPr>
        <p:blipFill>
          <a:blip r:embed="rId2"/>
          <a:stretch>
            <a:fillRect/>
          </a:stretch>
        </p:blipFill>
        <p:spPr>
          <a:xfrm>
            <a:off x="0" y="2637663"/>
            <a:ext cx="12192000" cy="2770499"/>
          </a:xfrm>
          <a:prstGeom prst="rect">
            <a:avLst/>
          </a:prstGeom>
        </p:spPr>
      </p:pic>
    </p:spTree>
    <p:extLst>
      <p:ext uri="{BB962C8B-B14F-4D97-AF65-F5344CB8AC3E}">
        <p14:creationId xmlns:p14="http://schemas.microsoft.com/office/powerpoint/2010/main" val="281365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D7172-4368-6D5C-AC3A-409679DE15FC}"/>
              </a:ext>
            </a:extLst>
          </p:cNvPr>
          <p:cNvSpPr>
            <a:spLocks noGrp="1"/>
          </p:cNvSpPr>
          <p:nvPr>
            <p:ph idx="1"/>
          </p:nvPr>
        </p:nvSpPr>
        <p:spPr>
          <a:xfrm>
            <a:off x="838200" y="1718169"/>
            <a:ext cx="10750923" cy="4458794"/>
          </a:xfrm>
        </p:spPr>
        <p:txBody>
          <a:bodyPr vert="horz" lIns="91440" tIns="45720" rIns="91440" bIns="45720" rtlCol="0" anchor="t">
            <a:normAutofit/>
          </a:bodyPr>
          <a:lstStyle/>
          <a:p>
            <a:pPr marL="0" indent="0">
              <a:buNone/>
            </a:pPr>
            <a:r>
              <a:rPr lang="en-US" b="1">
                <a:ea typeface="Calibri"/>
                <a:cs typeface="Calibri"/>
              </a:rPr>
              <a:t>Edge Hill</a:t>
            </a:r>
            <a:r>
              <a:rPr lang="en-US">
                <a:ea typeface="Calibri"/>
                <a:cs typeface="Calibri"/>
              </a:rPr>
              <a:t> – A110 Medicine with a Foundation Year</a:t>
            </a:r>
            <a:endParaRPr lang="en-US"/>
          </a:p>
          <a:p>
            <a:pPr lvl="1"/>
            <a:r>
              <a:rPr lang="en-US">
                <a:ea typeface="Calibri"/>
                <a:cs typeface="Calibri"/>
              </a:rPr>
              <a:t>A Level: BBB or A*BC (inc./if Biology and Chemistry)</a:t>
            </a:r>
          </a:p>
          <a:p>
            <a:pPr lvl="1"/>
            <a:r>
              <a:rPr lang="en-US">
                <a:ea typeface="Calibri"/>
                <a:cs typeface="Calibri"/>
              </a:rPr>
              <a:t>GCSE: 5 inc. B/6 or above (Biology, Chemistry, English Language and </a:t>
            </a:r>
            <a:r>
              <a:rPr lang="en-US" err="1">
                <a:ea typeface="Calibri"/>
                <a:cs typeface="Calibri"/>
              </a:rPr>
              <a:t>Maths</a:t>
            </a:r>
            <a:r>
              <a:rPr lang="en-US">
                <a:ea typeface="Calibri"/>
                <a:cs typeface="Calibri"/>
              </a:rPr>
              <a:t>)</a:t>
            </a:r>
          </a:p>
          <a:p>
            <a:pPr lvl="1"/>
            <a:r>
              <a:rPr lang="en-US" u="sng">
                <a:ea typeface="Calibri"/>
                <a:cs typeface="Calibri"/>
              </a:rPr>
              <a:t>MUST</a:t>
            </a:r>
            <a:r>
              <a:rPr lang="en-US">
                <a:ea typeface="Calibri"/>
                <a:cs typeface="Calibri"/>
              </a:rPr>
              <a:t> be resident local student from North West of England for at least 1 year</a:t>
            </a:r>
          </a:p>
          <a:p>
            <a:pPr lvl="1"/>
            <a:r>
              <a:rPr lang="en-US">
                <a:ea typeface="Calibri"/>
                <a:cs typeface="Calibri"/>
              </a:rPr>
              <a:t>Fulfil contextual conditions (inc. school performance)</a:t>
            </a:r>
            <a:endParaRPr lang="en-US"/>
          </a:p>
          <a:p>
            <a:pPr marL="457200" lvl="1" indent="0">
              <a:buNone/>
            </a:pPr>
            <a:endParaRPr lang="en-US">
              <a:ea typeface="Calibri"/>
              <a:cs typeface="Calibri"/>
            </a:endParaRPr>
          </a:p>
          <a:p>
            <a:pPr marL="0" indent="0">
              <a:buNone/>
            </a:pPr>
            <a:r>
              <a:rPr lang="en-US" b="1">
                <a:ea typeface="Calibri"/>
                <a:cs typeface="Calibri"/>
              </a:rPr>
              <a:t>Lancaster</a:t>
            </a:r>
            <a:r>
              <a:rPr lang="en-US">
                <a:ea typeface="Calibri"/>
                <a:cs typeface="Calibri"/>
              </a:rPr>
              <a:t> – A104 Medicine and Surgery with a Gateway Year</a:t>
            </a:r>
          </a:p>
          <a:p>
            <a:pPr lvl="1"/>
            <a:r>
              <a:rPr lang="en-US">
                <a:ea typeface="Calibri"/>
                <a:cs typeface="Calibri"/>
              </a:rPr>
              <a:t>A Level: ABB (inc./if Biology and Chemistry)</a:t>
            </a:r>
          </a:p>
          <a:p>
            <a:pPr lvl="1"/>
            <a:r>
              <a:rPr lang="en-US">
                <a:ea typeface="Calibri"/>
                <a:cs typeface="Calibri"/>
              </a:rPr>
              <a:t>GCSE: B/6 or above (Biology, Chemistry, English Language, Physics and </a:t>
            </a:r>
            <a:r>
              <a:rPr lang="en-US" err="1">
                <a:ea typeface="Calibri"/>
                <a:cs typeface="Calibri"/>
              </a:rPr>
              <a:t>Maths</a:t>
            </a:r>
            <a:r>
              <a:rPr lang="en-US">
                <a:ea typeface="Calibri"/>
                <a:cs typeface="Calibri"/>
              </a:rPr>
              <a:t>)</a:t>
            </a:r>
          </a:p>
          <a:p>
            <a:pPr lvl="1"/>
            <a:r>
              <a:rPr lang="en-US">
                <a:ea typeface="Calibri"/>
                <a:cs typeface="Calibri"/>
              </a:rPr>
              <a:t>Fulfil contextual conditions.</a:t>
            </a:r>
          </a:p>
          <a:p>
            <a:pPr lvl="1"/>
            <a:endParaRPr lang="en-US">
              <a:ea typeface="Calibri"/>
              <a:cs typeface="Calibri"/>
            </a:endParaRPr>
          </a:p>
        </p:txBody>
      </p:sp>
      <p:sp>
        <p:nvSpPr>
          <p:cNvPr id="3" name="Title 2">
            <a:extLst>
              <a:ext uri="{FF2B5EF4-FFF2-40B4-BE49-F238E27FC236}">
                <a16:creationId xmlns:a16="http://schemas.microsoft.com/office/drawing/2014/main" id="{4ADBFE27-90A5-A71D-168E-27DE48D0FAAE}"/>
              </a:ext>
            </a:extLst>
          </p:cNvPr>
          <p:cNvSpPr>
            <a:spLocks noGrp="1"/>
          </p:cNvSpPr>
          <p:nvPr>
            <p:ph type="title"/>
          </p:nvPr>
        </p:nvSpPr>
        <p:spPr>
          <a:xfrm>
            <a:off x="164432" y="136526"/>
            <a:ext cx="8552686" cy="906212"/>
          </a:xfrm>
        </p:spPr>
        <p:txBody>
          <a:bodyPr>
            <a:normAutofit fontScale="90000"/>
          </a:bodyPr>
          <a:lstStyle/>
          <a:p>
            <a:r>
              <a:rPr lang="en-US">
                <a:latin typeface="Abadi"/>
              </a:rPr>
              <a:t>Preparing your Medical Application:</a:t>
            </a:r>
            <a:br>
              <a:rPr lang="en-US">
                <a:latin typeface="Abadi"/>
              </a:rPr>
            </a:br>
            <a:r>
              <a:rPr lang="en-US">
                <a:latin typeface="Abadi"/>
              </a:rPr>
              <a:t>Gateway and foundation </a:t>
            </a:r>
            <a:r>
              <a:rPr lang="en-US" err="1">
                <a:latin typeface="Abadi"/>
              </a:rPr>
              <a:t>programmes</a:t>
            </a:r>
            <a:r>
              <a:rPr lang="en-US">
                <a:latin typeface="Abadi"/>
              </a:rPr>
              <a:t> </a:t>
            </a:r>
            <a:endParaRPr lang="en-US" err="1"/>
          </a:p>
        </p:txBody>
      </p:sp>
    </p:spTree>
    <p:extLst>
      <p:ext uri="{BB962C8B-B14F-4D97-AF65-F5344CB8AC3E}">
        <p14:creationId xmlns:p14="http://schemas.microsoft.com/office/powerpoint/2010/main" val="375861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29B9B-4265-1C91-E972-95B9BDD6A48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Preparing your Medical Application -</a:t>
            </a:r>
            <a:r>
              <a:rPr lang="en-US" sz="3600">
                <a:solidFill>
                  <a:srgbClr val="FFFFFF"/>
                </a:solidFill>
                <a:latin typeface="+mj-lt"/>
              </a:rPr>
              <a:t>F</a:t>
            </a:r>
            <a:endParaRPr lang="en-US" sz="3600" kern="12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4B82D153-B6FF-0EA2-83D8-E8916AFD7884}"/>
              </a:ext>
            </a:extLst>
          </p:cNvPr>
          <p:cNvSpPr txBox="1"/>
          <p:nvPr/>
        </p:nvSpPr>
        <p:spPr>
          <a:xfrm>
            <a:off x="4724400" y="3200400"/>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FFFF"/>
                </a:solidFill>
                <a:latin typeface="Abadi"/>
              </a:rPr>
              <a:t>Preparing your Medical Application</a:t>
            </a:r>
            <a:endParaRPr lang="en-US"/>
          </a:p>
        </p:txBody>
      </p:sp>
      <p:sp>
        <p:nvSpPr>
          <p:cNvPr id="4" name="TextBox 3">
            <a:extLst>
              <a:ext uri="{FF2B5EF4-FFF2-40B4-BE49-F238E27FC236}">
                <a16:creationId xmlns:a16="http://schemas.microsoft.com/office/drawing/2014/main" id="{610EAE4C-9410-190A-F060-E192C3894E78}"/>
              </a:ext>
            </a:extLst>
          </p:cNvPr>
          <p:cNvSpPr txBox="1"/>
          <p:nvPr/>
        </p:nvSpPr>
        <p:spPr>
          <a:xfrm>
            <a:off x="378941" y="80319"/>
            <a:ext cx="83552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FFFF"/>
                </a:solidFill>
                <a:latin typeface="Abadi"/>
              </a:rPr>
              <a:t>Preparing your Medical Application </a:t>
            </a:r>
          </a:p>
        </p:txBody>
      </p:sp>
      <p:pic>
        <p:nvPicPr>
          <p:cNvPr id="7" name="Picture 6" descr="A screenshot of a computer&#10;&#10;Description automatically generated">
            <a:extLst>
              <a:ext uri="{FF2B5EF4-FFF2-40B4-BE49-F238E27FC236}">
                <a16:creationId xmlns:a16="http://schemas.microsoft.com/office/drawing/2014/main" id="{EC0E39E6-B8E6-82F9-89EB-38D151176270}"/>
              </a:ext>
            </a:extLst>
          </p:cNvPr>
          <p:cNvPicPr>
            <a:picLocks noChangeAspect="1"/>
          </p:cNvPicPr>
          <p:nvPr/>
        </p:nvPicPr>
        <p:blipFill>
          <a:blip r:embed="rId2"/>
          <a:stretch>
            <a:fillRect/>
          </a:stretch>
        </p:blipFill>
        <p:spPr>
          <a:xfrm>
            <a:off x="1145831" y="1287419"/>
            <a:ext cx="9467850" cy="5580621"/>
          </a:xfrm>
          <a:prstGeom prst="rect">
            <a:avLst/>
          </a:prstGeom>
        </p:spPr>
      </p:pic>
      <p:sp>
        <p:nvSpPr>
          <p:cNvPr id="8" name="Rectangle 7">
            <a:extLst>
              <a:ext uri="{FF2B5EF4-FFF2-40B4-BE49-F238E27FC236}">
                <a16:creationId xmlns:a16="http://schemas.microsoft.com/office/drawing/2014/main" id="{6FBDE130-DC0E-4379-9D0F-2498DB72BFC5}"/>
              </a:ext>
            </a:extLst>
          </p:cNvPr>
          <p:cNvSpPr/>
          <p:nvPr/>
        </p:nvSpPr>
        <p:spPr>
          <a:xfrm>
            <a:off x="-20595" y="6497593"/>
            <a:ext cx="12212594" cy="360405"/>
          </a:xfrm>
          <a:prstGeom prst="rect">
            <a:avLst/>
          </a:prstGeom>
          <a:solidFill>
            <a:srgbClr val="6B1D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40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A7CC5-A8A7-BA76-BCFE-62FBAF946A61}"/>
              </a:ext>
            </a:extLst>
          </p:cNvPr>
          <p:cNvSpPr>
            <a:spLocks noGrp="1"/>
          </p:cNvSpPr>
          <p:nvPr>
            <p:ph idx="1"/>
          </p:nvPr>
        </p:nvSpPr>
        <p:spPr/>
        <p:txBody>
          <a:bodyPr vert="horz" lIns="91440" tIns="45720" rIns="91440" bIns="45720" rtlCol="0" anchor="t">
            <a:normAutofit/>
          </a:bodyPr>
          <a:lstStyle/>
          <a:p>
            <a:endParaRPr lang="en-GB" sz="1600">
              <a:solidFill>
                <a:srgbClr val="031F73"/>
              </a:solidFill>
              <a:latin typeface="Arial"/>
              <a:ea typeface="Calibri"/>
              <a:cs typeface="Arial"/>
            </a:endParaRPr>
          </a:p>
          <a:p>
            <a:endParaRPr lang="en-GB">
              <a:ea typeface="Calibri"/>
              <a:cs typeface="Calibri"/>
            </a:endParaRPr>
          </a:p>
        </p:txBody>
      </p:sp>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p:txBody>
          <a:bodyPr>
            <a:normAutofit fontScale="90000"/>
          </a:bodyPr>
          <a:lstStyle/>
          <a:p>
            <a:r>
              <a:rPr lang="en-GB">
                <a:latin typeface="Abadi"/>
              </a:rPr>
              <a:t>Preparing your Medical Application: </a:t>
            </a:r>
            <a:br>
              <a:rPr lang="en-GB"/>
            </a:br>
            <a:r>
              <a:rPr lang="en-GB">
                <a:latin typeface="Abadi"/>
              </a:rPr>
              <a:t>Admissions Tests </a:t>
            </a:r>
            <a:endParaRPr lang="en-GB"/>
          </a:p>
        </p:txBody>
      </p:sp>
      <p:pic>
        <p:nvPicPr>
          <p:cNvPr id="4" name="Picture 3" descr="A screenshot of a medical website&#10;&#10;Description automatically generated">
            <a:extLst>
              <a:ext uri="{FF2B5EF4-FFF2-40B4-BE49-F238E27FC236}">
                <a16:creationId xmlns:a16="http://schemas.microsoft.com/office/drawing/2014/main" id="{4D59F64F-2879-F421-44B1-E4A239A160E2}"/>
              </a:ext>
            </a:extLst>
          </p:cNvPr>
          <p:cNvPicPr>
            <a:picLocks noChangeAspect="1"/>
          </p:cNvPicPr>
          <p:nvPr/>
        </p:nvPicPr>
        <p:blipFill>
          <a:blip r:embed="rId2"/>
          <a:stretch>
            <a:fillRect/>
          </a:stretch>
        </p:blipFill>
        <p:spPr>
          <a:xfrm>
            <a:off x="-2582" y="1237166"/>
            <a:ext cx="8761126" cy="5621779"/>
          </a:xfrm>
          <a:prstGeom prst="rect">
            <a:avLst/>
          </a:prstGeom>
        </p:spPr>
      </p:pic>
      <p:sp>
        <p:nvSpPr>
          <p:cNvPr id="7" name="Rectangle 6">
            <a:extLst>
              <a:ext uri="{FF2B5EF4-FFF2-40B4-BE49-F238E27FC236}">
                <a16:creationId xmlns:a16="http://schemas.microsoft.com/office/drawing/2014/main" id="{5E0B5919-F019-7E83-71DE-8BC7755882AA}"/>
              </a:ext>
            </a:extLst>
          </p:cNvPr>
          <p:cNvSpPr/>
          <p:nvPr/>
        </p:nvSpPr>
        <p:spPr>
          <a:xfrm>
            <a:off x="8412891" y="1307756"/>
            <a:ext cx="3871783" cy="55502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D2CB68-519C-68DB-B219-C774FBCF9698}"/>
              </a:ext>
            </a:extLst>
          </p:cNvPr>
          <p:cNvSpPr/>
          <p:nvPr/>
        </p:nvSpPr>
        <p:spPr>
          <a:xfrm>
            <a:off x="5009213" y="1304888"/>
            <a:ext cx="7182786" cy="4855765"/>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314D76-9C72-EE0E-9777-33298498AE14}"/>
              </a:ext>
            </a:extLst>
          </p:cNvPr>
          <p:cNvSpPr txBox="1"/>
          <p:nvPr/>
        </p:nvSpPr>
        <p:spPr>
          <a:xfrm>
            <a:off x="5892923" y="1783458"/>
            <a:ext cx="630100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ea typeface="Calibri"/>
                <a:cs typeface="Calibri"/>
                <a:hlinkClick r:id="rId3">
                  <a:extLst>
                    <a:ext uri="{A12FA001-AC4F-418D-AE19-62706E023703}">
                      <ahyp:hlinkClr xmlns:ahyp="http://schemas.microsoft.com/office/drawing/2018/hyperlinkcolor" val="tx"/>
                    </a:ext>
                  </a:extLst>
                </a:hlinkClick>
              </a:rPr>
              <a:t>www.ucat.ac.uk</a:t>
            </a:r>
            <a:endParaRPr lang="en-US">
              <a:solidFill>
                <a:schemeClr val="bg1"/>
              </a:solidFill>
            </a:endParaRPr>
          </a:p>
          <a:p>
            <a:r>
              <a:rPr lang="en-US" sz="2000" b="1">
                <a:solidFill>
                  <a:schemeClr val="bg1"/>
                </a:solidFill>
                <a:ea typeface="Calibri"/>
                <a:cs typeface="Calibri"/>
              </a:rPr>
              <a:t>UCAT Essentials - What do I need to know?</a:t>
            </a:r>
            <a:endParaRPr lang="en-US">
              <a:solidFill>
                <a:schemeClr val="bg1"/>
              </a:solidFill>
            </a:endParaRPr>
          </a:p>
          <a:p>
            <a:r>
              <a:rPr lang="en-US" sz="2000" b="1">
                <a:solidFill>
                  <a:schemeClr val="bg1"/>
                </a:solidFill>
                <a:ea typeface="Calibri"/>
                <a:cs typeface="Calibri"/>
              </a:rPr>
              <a:t>Registration and Booking</a:t>
            </a:r>
          </a:p>
          <a:p>
            <a:r>
              <a:rPr lang="en-US" sz="2000" b="1">
                <a:solidFill>
                  <a:schemeClr val="bg1"/>
                </a:solidFill>
                <a:ea typeface="Calibri"/>
                <a:cs typeface="Calibri"/>
              </a:rPr>
              <a:t>UCAT Bursary Scheme</a:t>
            </a:r>
          </a:p>
          <a:p>
            <a:r>
              <a:rPr lang="en-US" sz="2000" b="1">
                <a:solidFill>
                  <a:schemeClr val="bg1"/>
                </a:solidFill>
                <a:ea typeface="Calibri"/>
                <a:cs typeface="Calibri"/>
              </a:rPr>
              <a:t>Preparation Advice and Resources</a:t>
            </a:r>
          </a:p>
          <a:p>
            <a:r>
              <a:rPr lang="en-US" sz="2000" b="1">
                <a:solidFill>
                  <a:schemeClr val="bg1"/>
                </a:solidFill>
                <a:ea typeface="Calibri"/>
                <a:cs typeface="Calibri"/>
              </a:rPr>
              <a:t>Test Day </a:t>
            </a:r>
          </a:p>
          <a:p>
            <a:r>
              <a:rPr lang="en-US" sz="2000" b="1">
                <a:solidFill>
                  <a:schemeClr val="bg1"/>
                </a:solidFill>
                <a:ea typeface="Calibri"/>
                <a:cs typeface="Calibri"/>
              </a:rPr>
              <a:t>Results</a:t>
            </a:r>
          </a:p>
          <a:p>
            <a:r>
              <a:rPr lang="en-US" sz="2000" b="1">
                <a:solidFill>
                  <a:schemeClr val="bg1"/>
                </a:solidFill>
                <a:ea typeface="Calibri"/>
                <a:cs typeface="Calibri"/>
              </a:rPr>
              <a:t>2024 Test Cycle Dates: 18th June Booking Opens</a:t>
            </a:r>
          </a:p>
          <a:p>
            <a:r>
              <a:rPr lang="en-US" sz="2000" b="1">
                <a:solidFill>
                  <a:schemeClr val="bg1"/>
                </a:solidFill>
                <a:ea typeface="Calibri"/>
                <a:cs typeface="Calibri"/>
              </a:rPr>
              <a:t>                                          8th July Testing Starts </a:t>
            </a:r>
          </a:p>
          <a:p>
            <a:endParaRPr lang="en-US" sz="2000" b="1">
              <a:solidFill>
                <a:schemeClr val="bg1"/>
              </a:solidFill>
              <a:ea typeface="Calibri"/>
              <a:cs typeface="Calibri"/>
            </a:endParaRPr>
          </a:p>
          <a:p>
            <a:endParaRPr lang="en-US" sz="2000" b="1">
              <a:solidFill>
                <a:schemeClr val="bg1"/>
              </a:solidFill>
              <a:ea typeface="Calibri"/>
              <a:cs typeface="Calibri"/>
            </a:endParaRPr>
          </a:p>
          <a:p>
            <a:endParaRPr lang="en-US" sz="2000" b="1">
              <a:solidFill>
                <a:schemeClr val="bg1"/>
              </a:solidFill>
              <a:ea typeface="Calibri"/>
              <a:cs typeface="Calibri"/>
            </a:endParaRPr>
          </a:p>
          <a:p>
            <a:r>
              <a:rPr lang="en-US" sz="2000" b="1">
                <a:solidFill>
                  <a:schemeClr val="bg1"/>
                </a:solidFill>
                <a:ea typeface="Calibri"/>
                <a:cs typeface="Calibri"/>
              </a:rPr>
              <a:t>Medical Schools use these tests in different ways </a:t>
            </a:r>
            <a:r>
              <a:rPr lang="en-US">
                <a:ea typeface="Calibri"/>
                <a:cs typeface="Calibri"/>
              </a:rPr>
              <a:t>                                              </a:t>
            </a:r>
          </a:p>
        </p:txBody>
      </p:sp>
      <p:sp>
        <p:nvSpPr>
          <p:cNvPr id="8" name="Rectangle 7">
            <a:extLst>
              <a:ext uri="{FF2B5EF4-FFF2-40B4-BE49-F238E27FC236}">
                <a16:creationId xmlns:a16="http://schemas.microsoft.com/office/drawing/2014/main" id="{51EE8642-13A9-8FDA-A5B4-00B4A607E995}"/>
              </a:ext>
            </a:extLst>
          </p:cNvPr>
          <p:cNvSpPr/>
          <p:nvPr/>
        </p:nvSpPr>
        <p:spPr>
          <a:xfrm>
            <a:off x="1503404" y="1977081"/>
            <a:ext cx="3501080" cy="205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5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lue text on a black background&#10;&#10;Description automatically generated">
            <a:extLst>
              <a:ext uri="{FF2B5EF4-FFF2-40B4-BE49-F238E27FC236}">
                <a16:creationId xmlns:a16="http://schemas.microsoft.com/office/drawing/2014/main" id="{7C174EBB-8533-E02E-0A3C-DCC4A9ECDA90}"/>
              </a:ext>
            </a:extLst>
          </p:cNvPr>
          <p:cNvPicPr>
            <a:picLocks noGrp="1" noChangeAspect="1"/>
          </p:cNvPicPr>
          <p:nvPr>
            <p:ph idx="1"/>
          </p:nvPr>
        </p:nvPicPr>
        <p:blipFill>
          <a:blip r:embed="rId2"/>
          <a:stretch>
            <a:fillRect/>
          </a:stretch>
        </p:blipFill>
        <p:spPr>
          <a:xfrm>
            <a:off x="833155" y="1562617"/>
            <a:ext cx="10515600" cy="1267265"/>
          </a:xfrm>
        </p:spPr>
      </p:pic>
      <p:sp>
        <p:nvSpPr>
          <p:cNvPr id="5" name="Title 2">
            <a:extLst>
              <a:ext uri="{FF2B5EF4-FFF2-40B4-BE49-F238E27FC236}">
                <a16:creationId xmlns:a16="http://schemas.microsoft.com/office/drawing/2014/main" id="{20104E58-09ED-AA95-1976-CC85D283BF53}"/>
              </a:ext>
            </a:extLst>
          </p:cNvPr>
          <p:cNvSpPr txBox="1">
            <a:spLocks/>
          </p:cNvSpPr>
          <p:nvPr/>
        </p:nvSpPr>
        <p:spPr>
          <a:xfrm>
            <a:off x="549307" y="211434"/>
            <a:ext cx="8156029" cy="90621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bg1"/>
                </a:solidFill>
                <a:latin typeface="Abadi" panose="020B0604020104020204" pitchFamily="34" charset="0"/>
                <a:ea typeface="+mj-ea"/>
                <a:cs typeface="+mj-cs"/>
              </a:defRPr>
            </a:lvl1pPr>
          </a:lstStyle>
          <a:p>
            <a:r>
              <a:rPr lang="en-GB" sz="3600">
                <a:solidFill>
                  <a:srgbClr val="FFFFFF"/>
                </a:solidFill>
                <a:latin typeface="Abadi"/>
              </a:rPr>
              <a:t>Preparing your Medical Application: </a:t>
            </a:r>
            <a:r>
              <a:rPr lang="en-GB" sz="3600">
                <a:latin typeface="Abadi"/>
                <a:ea typeface="Abadi"/>
                <a:cs typeface="Abadi"/>
              </a:rPr>
              <a:t>​</a:t>
            </a:r>
            <a:r>
              <a:rPr lang="en-GB" sz="3600">
                <a:solidFill>
                  <a:srgbClr val="FFFFFF"/>
                </a:solidFill>
                <a:latin typeface="Abadi"/>
              </a:rPr>
              <a:t>Non - Academic attributes </a:t>
            </a:r>
            <a:endParaRPr lang="en-GB" sz="3600"/>
          </a:p>
        </p:txBody>
      </p:sp>
      <p:pic>
        <p:nvPicPr>
          <p:cNvPr id="7" name="Picture 6" descr="A logo of a company&#10;&#10;Description automatically generated">
            <a:extLst>
              <a:ext uri="{FF2B5EF4-FFF2-40B4-BE49-F238E27FC236}">
                <a16:creationId xmlns:a16="http://schemas.microsoft.com/office/drawing/2014/main" id="{BFD30D96-B072-82D9-A867-A8CCB6B64F3C}"/>
              </a:ext>
            </a:extLst>
          </p:cNvPr>
          <p:cNvPicPr>
            <a:picLocks noChangeAspect="1"/>
          </p:cNvPicPr>
          <p:nvPr/>
        </p:nvPicPr>
        <p:blipFill>
          <a:blip r:embed="rId3"/>
          <a:stretch>
            <a:fillRect/>
          </a:stretch>
        </p:blipFill>
        <p:spPr>
          <a:xfrm>
            <a:off x="8514095" y="-696"/>
            <a:ext cx="3429000" cy="1181100"/>
          </a:xfrm>
          <a:prstGeom prst="rect">
            <a:avLst/>
          </a:prstGeom>
        </p:spPr>
      </p:pic>
      <p:sp>
        <p:nvSpPr>
          <p:cNvPr id="9" name="TextBox 8">
            <a:extLst>
              <a:ext uri="{FF2B5EF4-FFF2-40B4-BE49-F238E27FC236}">
                <a16:creationId xmlns:a16="http://schemas.microsoft.com/office/drawing/2014/main" id="{12768F2B-834A-C859-681E-DC66EE8EE287}"/>
              </a:ext>
            </a:extLst>
          </p:cNvPr>
          <p:cNvSpPr txBox="1"/>
          <p:nvPr/>
        </p:nvSpPr>
        <p:spPr>
          <a:xfrm>
            <a:off x="1101559" y="3106822"/>
            <a:ext cx="977498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6072" indent="-576072">
              <a:buChar char="•"/>
            </a:pPr>
            <a:r>
              <a:rPr lang="en-US" sz="3200">
                <a:latin typeface="Arial"/>
                <a:cs typeface="Arial"/>
              </a:rPr>
              <a:t>Consensus statement on the role of the doctor </a:t>
            </a:r>
          </a:p>
          <a:p>
            <a:pPr marL="576072" indent="-576072">
              <a:buChar char="•"/>
            </a:pPr>
            <a:r>
              <a:rPr lang="en-US" sz="3200">
                <a:latin typeface="Arial"/>
                <a:cs typeface="Arial"/>
              </a:rPr>
              <a:t>MSC Statement on the core values and attributes needed to study medicine</a:t>
            </a:r>
          </a:p>
          <a:p>
            <a:pPr marL="576072" indent="-576072">
              <a:buChar char="•"/>
            </a:pPr>
            <a:r>
              <a:rPr lang="en-GB" sz="3200">
                <a:latin typeface="Arial"/>
                <a:cs typeface="Arial"/>
              </a:rPr>
              <a:t>Work experience guidelines for applicants to medicine (COVID-19) </a:t>
            </a:r>
          </a:p>
        </p:txBody>
      </p:sp>
    </p:spTree>
    <p:extLst>
      <p:ext uri="{BB962C8B-B14F-4D97-AF65-F5344CB8AC3E}">
        <p14:creationId xmlns:p14="http://schemas.microsoft.com/office/powerpoint/2010/main" val="326959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2992E-60B2-7CCE-625B-DEA47B8FACC1}"/>
              </a:ext>
            </a:extLst>
          </p:cNvPr>
          <p:cNvSpPr>
            <a:spLocks noGrp="1"/>
          </p:cNvSpPr>
          <p:nvPr>
            <p:ph type="title"/>
          </p:nvPr>
        </p:nvSpPr>
        <p:spPr/>
        <p:txBody>
          <a:bodyPr>
            <a:normAutofit fontScale="90000"/>
          </a:bodyPr>
          <a:lstStyle/>
          <a:p>
            <a:r>
              <a:rPr lang="en-GB" sz="3600" baseline="0">
                <a:solidFill>
                  <a:srgbClr val="FFFFFF"/>
                </a:solidFill>
                <a:latin typeface="Abadi"/>
              </a:rPr>
              <a:t>Preparing your Medical Application: </a:t>
            </a:r>
            <a:r>
              <a:rPr lang="en-GB" sz="3600">
                <a:latin typeface="Abadi"/>
                <a:ea typeface="Abadi"/>
                <a:cs typeface="Abadi"/>
              </a:rPr>
              <a:t>​</a:t>
            </a:r>
            <a:br>
              <a:rPr lang="en-GB" sz="3600">
                <a:latin typeface="Abadi"/>
                <a:ea typeface="Abadi"/>
                <a:cs typeface="Abadi"/>
              </a:rPr>
            </a:br>
            <a:r>
              <a:rPr lang="en-GB" sz="3600">
                <a:solidFill>
                  <a:srgbClr val="FFFFFF"/>
                </a:solidFill>
                <a:latin typeface="Abadi"/>
              </a:rPr>
              <a:t>Non - Academic attributes </a:t>
            </a:r>
            <a:endParaRPr lang="en-GB" sz="3600"/>
          </a:p>
        </p:txBody>
      </p:sp>
      <p:pic>
        <p:nvPicPr>
          <p:cNvPr id="5" name="Picture 4" descr="A blue background with white text&#10;&#10;Description automatically generated">
            <a:extLst>
              <a:ext uri="{FF2B5EF4-FFF2-40B4-BE49-F238E27FC236}">
                <a16:creationId xmlns:a16="http://schemas.microsoft.com/office/drawing/2014/main" id="{FA802379-CAE1-A2D1-7B1F-608B99295AB1}"/>
              </a:ext>
            </a:extLst>
          </p:cNvPr>
          <p:cNvPicPr>
            <a:picLocks noChangeAspect="1"/>
          </p:cNvPicPr>
          <p:nvPr/>
        </p:nvPicPr>
        <p:blipFill>
          <a:blip r:embed="rId2"/>
          <a:stretch>
            <a:fillRect/>
          </a:stretch>
        </p:blipFill>
        <p:spPr>
          <a:xfrm>
            <a:off x="0" y="1259070"/>
            <a:ext cx="12192000" cy="5601530"/>
          </a:xfrm>
          <a:prstGeom prst="rect">
            <a:avLst/>
          </a:prstGeom>
        </p:spPr>
      </p:pic>
      <p:pic>
        <p:nvPicPr>
          <p:cNvPr id="6" name="Picture 5" descr="A logo of a company&#10;&#10;Description automatically generated">
            <a:extLst>
              <a:ext uri="{FF2B5EF4-FFF2-40B4-BE49-F238E27FC236}">
                <a16:creationId xmlns:a16="http://schemas.microsoft.com/office/drawing/2014/main" id="{F575B122-A3D3-8254-20E9-5FEE8C5B0F07}"/>
              </a:ext>
            </a:extLst>
          </p:cNvPr>
          <p:cNvPicPr>
            <a:picLocks noChangeAspect="1"/>
          </p:cNvPicPr>
          <p:nvPr/>
        </p:nvPicPr>
        <p:blipFill>
          <a:blip r:embed="rId3"/>
          <a:stretch>
            <a:fillRect/>
          </a:stretch>
        </p:blipFill>
        <p:spPr>
          <a:xfrm>
            <a:off x="8166516" y="2338778"/>
            <a:ext cx="3429000" cy="1181100"/>
          </a:xfrm>
          <a:prstGeom prst="rect">
            <a:avLst/>
          </a:prstGeom>
        </p:spPr>
      </p:pic>
    </p:spTree>
    <p:extLst>
      <p:ext uri="{BB962C8B-B14F-4D97-AF65-F5344CB8AC3E}">
        <p14:creationId xmlns:p14="http://schemas.microsoft.com/office/powerpoint/2010/main" val="251421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25AC79-FBBE-2D06-509A-4A6BFB57C4D0}"/>
              </a:ext>
            </a:extLst>
          </p:cNvPr>
          <p:cNvSpPr>
            <a:spLocks noGrp="1"/>
          </p:cNvSpPr>
          <p:nvPr>
            <p:ph type="title"/>
          </p:nvPr>
        </p:nvSpPr>
        <p:spPr>
          <a:xfrm>
            <a:off x="164432" y="352769"/>
            <a:ext cx="8156029" cy="906212"/>
          </a:xfrm>
        </p:spPr>
        <p:txBody>
          <a:bodyPr>
            <a:normAutofit fontScale="90000"/>
          </a:bodyPr>
          <a:lstStyle/>
          <a:p>
            <a:r>
              <a:rPr lang="en-GB" sz="3200">
                <a:latin typeface="Abadi"/>
              </a:rPr>
              <a:t>Preparing your Medical Application:  </a:t>
            </a:r>
            <a:br>
              <a:rPr lang="en-GB" sz="3200"/>
            </a:br>
            <a:r>
              <a:rPr lang="en-GB" sz="3200">
                <a:latin typeface="Abadi"/>
              </a:rPr>
              <a:t>Non - Academic attributes </a:t>
            </a:r>
            <a:endParaRPr lang="en-US" sz="3200">
              <a:solidFill>
                <a:srgbClr val="000000"/>
              </a:solidFill>
            </a:endParaRPr>
          </a:p>
        </p:txBody>
      </p:sp>
      <p:pic>
        <p:nvPicPr>
          <p:cNvPr id="4" name="Picture 3" descr="A close up of a black background&#10;&#10;Description automatically generated">
            <a:extLst>
              <a:ext uri="{FF2B5EF4-FFF2-40B4-BE49-F238E27FC236}">
                <a16:creationId xmlns:a16="http://schemas.microsoft.com/office/drawing/2014/main" id="{045DB138-9204-1EA3-DA17-919D26821C76}"/>
              </a:ext>
            </a:extLst>
          </p:cNvPr>
          <p:cNvPicPr>
            <a:picLocks noChangeAspect="1"/>
          </p:cNvPicPr>
          <p:nvPr/>
        </p:nvPicPr>
        <p:blipFill>
          <a:blip r:embed="rId2"/>
          <a:stretch>
            <a:fillRect/>
          </a:stretch>
        </p:blipFill>
        <p:spPr>
          <a:xfrm>
            <a:off x="162393" y="1555465"/>
            <a:ext cx="12192000" cy="873956"/>
          </a:xfrm>
          <a:prstGeom prst="rect">
            <a:avLst/>
          </a:prstGeom>
        </p:spPr>
      </p:pic>
      <p:pic>
        <p:nvPicPr>
          <p:cNvPr id="5" name="Picture 4" descr="A blue squares with white text&#10;&#10;Description automatically generated">
            <a:extLst>
              <a:ext uri="{FF2B5EF4-FFF2-40B4-BE49-F238E27FC236}">
                <a16:creationId xmlns:a16="http://schemas.microsoft.com/office/drawing/2014/main" id="{FF25403B-0287-6A67-3E8E-A93DF71478A4}"/>
              </a:ext>
            </a:extLst>
          </p:cNvPr>
          <p:cNvPicPr>
            <a:picLocks noChangeAspect="1"/>
          </p:cNvPicPr>
          <p:nvPr/>
        </p:nvPicPr>
        <p:blipFill>
          <a:blip r:embed="rId3"/>
          <a:stretch>
            <a:fillRect/>
          </a:stretch>
        </p:blipFill>
        <p:spPr>
          <a:xfrm>
            <a:off x="1474032" y="2411876"/>
            <a:ext cx="9243936" cy="4157856"/>
          </a:xfrm>
          <a:prstGeom prst="rect">
            <a:avLst/>
          </a:prstGeom>
        </p:spPr>
      </p:pic>
    </p:spTree>
    <p:extLst>
      <p:ext uri="{BB962C8B-B14F-4D97-AF65-F5344CB8AC3E}">
        <p14:creationId xmlns:p14="http://schemas.microsoft.com/office/powerpoint/2010/main" val="397177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008613-942E-D5A3-927B-7D37C91D8947}"/>
              </a:ext>
            </a:extLst>
          </p:cNvPr>
          <p:cNvSpPr/>
          <p:nvPr/>
        </p:nvSpPr>
        <p:spPr>
          <a:xfrm>
            <a:off x="6559377" y="1915298"/>
            <a:ext cx="5282513" cy="3809999"/>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a:xfrm>
            <a:off x="164432" y="136526"/>
            <a:ext cx="10966684" cy="906212"/>
          </a:xfrm>
        </p:spPr>
        <p:txBody>
          <a:bodyPr>
            <a:normAutofit fontScale="90000"/>
          </a:bodyPr>
          <a:lstStyle/>
          <a:p>
            <a:r>
              <a:rPr lang="en-GB">
                <a:latin typeface="Abadi"/>
              </a:rPr>
              <a:t>Preparing your Medical Application: Work Experience  </a:t>
            </a:r>
            <a:endParaRPr lang="en-GB" err="1"/>
          </a:p>
        </p:txBody>
      </p:sp>
      <p:pic>
        <p:nvPicPr>
          <p:cNvPr id="10" name="Picture 9" descr="Electronic Diary Free Stock Photo - Public Domain Pictures">
            <a:extLst>
              <a:ext uri="{FF2B5EF4-FFF2-40B4-BE49-F238E27FC236}">
                <a16:creationId xmlns:a16="http://schemas.microsoft.com/office/drawing/2014/main" id="{C0C1A9CB-4CA6-7878-558D-3BB8FA80DD0C}"/>
              </a:ext>
            </a:extLst>
          </p:cNvPr>
          <p:cNvPicPr>
            <a:picLocks noChangeAspect="1"/>
          </p:cNvPicPr>
          <p:nvPr/>
        </p:nvPicPr>
        <p:blipFill>
          <a:blip r:embed="rId2"/>
          <a:stretch>
            <a:fillRect/>
          </a:stretch>
        </p:blipFill>
        <p:spPr>
          <a:xfrm>
            <a:off x="10045656" y="2953136"/>
            <a:ext cx="1512417" cy="1137080"/>
          </a:xfrm>
          <a:prstGeom prst="rect">
            <a:avLst/>
          </a:prstGeom>
        </p:spPr>
      </p:pic>
      <p:sp>
        <p:nvSpPr>
          <p:cNvPr id="8" name="TextBox 7">
            <a:extLst>
              <a:ext uri="{FF2B5EF4-FFF2-40B4-BE49-F238E27FC236}">
                <a16:creationId xmlns:a16="http://schemas.microsoft.com/office/drawing/2014/main" id="{1658AA99-431B-C0FF-49DA-40C33FD074B2}"/>
              </a:ext>
            </a:extLst>
          </p:cNvPr>
          <p:cNvSpPr txBox="1"/>
          <p:nvPr/>
        </p:nvSpPr>
        <p:spPr>
          <a:xfrm>
            <a:off x="6629401" y="3097427"/>
            <a:ext cx="556465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solidFill>
                  <a:schemeClr val="bg1"/>
                </a:solidFill>
              </a:rPr>
              <a:t>Shadowing not required</a:t>
            </a:r>
            <a:endParaRPr lang="en-GB" sz="2000">
              <a:solidFill>
                <a:schemeClr val="bg1"/>
              </a:solidFill>
              <a:ea typeface="Calibri"/>
              <a:cs typeface="Calibri"/>
            </a:endParaRPr>
          </a:p>
          <a:p>
            <a:pPr marL="342900" indent="-342900">
              <a:buFont typeface="Arial"/>
              <a:buChar char="•"/>
            </a:pPr>
            <a:r>
              <a:rPr lang="en-GB" sz="2000">
                <a:solidFill>
                  <a:schemeClr val="bg1"/>
                </a:solidFill>
              </a:rPr>
              <a:t>Part time job</a:t>
            </a:r>
            <a:endParaRPr lang="en-GB" sz="2000">
              <a:solidFill>
                <a:schemeClr val="bg1"/>
              </a:solidFill>
              <a:ea typeface="Calibri"/>
              <a:cs typeface="Calibri"/>
            </a:endParaRPr>
          </a:p>
          <a:p>
            <a:pPr marL="342900" indent="-342900">
              <a:buFont typeface="Arial"/>
              <a:buChar char="•"/>
            </a:pPr>
            <a:r>
              <a:rPr lang="en-GB" sz="2000">
                <a:solidFill>
                  <a:schemeClr val="bg1"/>
                </a:solidFill>
              </a:rPr>
              <a:t>Volunteering</a:t>
            </a:r>
            <a:endParaRPr lang="en-GB" sz="2000">
              <a:solidFill>
                <a:schemeClr val="bg1"/>
              </a:solidFill>
              <a:ea typeface="Calibri"/>
              <a:cs typeface="Calibri"/>
            </a:endParaRPr>
          </a:p>
          <a:p>
            <a:pPr marL="342900" indent="-342900">
              <a:buFont typeface="Arial"/>
              <a:buChar char="•"/>
            </a:pPr>
            <a:r>
              <a:rPr lang="en-GB" sz="2000">
                <a:solidFill>
                  <a:schemeClr val="bg1"/>
                </a:solidFill>
              </a:rPr>
              <a:t>Online opportunities</a:t>
            </a:r>
            <a:endParaRPr lang="en-GB" sz="2000">
              <a:solidFill>
                <a:schemeClr val="bg1"/>
              </a:solidFill>
              <a:ea typeface="Calibri"/>
              <a:cs typeface="Calibri"/>
            </a:endParaRPr>
          </a:p>
          <a:p>
            <a:pPr marL="342900" indent="-342900">
              <a:buFont typeface="Arial"/>
              <a:buChar char="•"/>
            </a:pPr>
            <a:endParaRPr lang="en-GB" sz="2000">
              <a:solidFill>
                <a:schemeClr val="bg1"/>
              </a:solidFill>
              <a:ea typeface="Calibri"/>
              <a:cs typeface="Calibri"/>
            </a:endParaRPr>
          </a:p>
          <a:p>
            <a:pPr marL="342900" indent="-342900">
              <a:buFont typeface="Arial"/>
              <a:buChar char="•"/>
            </a:pPr>
            <a:r>
              <a:rPr lang="en-GB" sz="2000">
                <a:solidFill>
                  <a:schemeClr val="bg1"/>
                </a:solidFill>
              </a:rPr>
              <a:t>Main point is to identify different skills that a doctor will require and how these have been developed</a:t>
            </a:r>
            <a:endParaRPr lang="en-GB" sz="2000">
              <a:solidFill>
                <a:schemeClr val="bg1"/>
              </a:solidFill>
              <a:ea typeface="Calibri"/>
              <a:cs typeface="Calibri"/>
            </a:endParaRPr>
          </a:p>
        </p:txBody>
      </p:sp>
      <p:sp>
        <p:nvSpPr>
          <p:cNvPr id="12" name="Rectangle 11">
            <a:extLst>
              <a:ext uri="{FF2B5EF4-FFF2-40B4-BE49-F238E27FC236}">
                <a16:creationId xmlns:a16="http://schemas.microsoft.com/office/drawing/2014/main" id="{54DC4926-9957-8B59-D6F0-C0EF60ADD4CE}"/>
              </a:ext>
            </a:extLst>
          </p:cNvPr>
          <p:cNvSpPr/>
          <p:nvPr/>
        </p:nvSpPr>
        <p:spPr>
          <a:xfrm>
            <a:off x="411891" y="1915297"/>
            <a:ext cx="5282513" cy="3809999"/>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CE7C38-9794-CDA6-22FD-B480A7183DCB}"/>
              </a:ext>
            </a:extLst>
          </p:cNvPr>
          <p:cNvSpPr txBox="1"/>
          <p:nvPr/>
        </p:nvSpPr>
        <p:spPr>
          <a:xfrm>
            <a:off x="409833" y="2191265"/>
            <a:ext cx="532782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Arial"/>
                <a:cs typeface="Arial"/>
              </a:rPr>
              <a:t>Why is work experience needed?</a:t>
            </a:r>
          </a:p>
          <a:p>
            <a:endParaRPr lang="en-US" sz="2000">
              <a:latin typeface="Arial"/>
              <a:ea typeface="Calibri"/>
              <a:cs typeface="Arial"/>
            </a:endParaRPr>
          </a:p>
          <a:p>
            <a:endParaRPr lang="en-US" sz="2000">
              <a:latin typeface="Arial"/>
              <a:ea typeface="Calibri"/>
              <a:cs typeface="Arial"/>
            </a:endParaRPr>
          </a:p>
          <a:p>
            <a:pPr marL="342900" indent="-342900">
              <a:buFont typeface="Arial"/>
              <a:buChar char="•"/>
            </a:pPr>
            <a:r>
              <a:rPr lang="en-US" sz="2000">
                <a:solidFill>
                  <a:schemeClr val="bg1"/>
                </a:solidFill>
                <a:latin typeface="Arial"/>
                <a:ea typeface="Calibri"/>
                <a:cs typeface="Arial"/>
              </a:rPr>
              <a:t>D</a:t>
            </a:r>
            <a:r>
              <a:rPr lang="en-US" sz="2000">
                <a:solidFill>
                  <a:schemeClr val="bg1"/>
                </a:solidFill>
                <a:latin typeface="Calibri"/>
                <a:ea typeface="Calibri"/>
                <a:cs typeface="Calibri"/>
              </a:rPr>
              <a:t>emonstrates steps taken to understand the role</a:t>
            </a:r>
          </a:p>
          <a:p>
            <a:pPr marL="342900" indent="-342900">
              <a:buFont typeface="Arial"/>
              <a:buChar char="•"/>
            </a:pPr>
            <a:r>
              <a:rPr lang="en-US" sz="2000">
                <a:solidFill>
                  <a:schemeClr val="bg1"/>
                </a:solidFill>
                <a:latin typeface="Calibri"/>
                <a:ea typeface="Calibri"/>
                <a:cs typeface="Calibri"/>
              </a:rPr>
              <a:t>Opportunity to observe a range of skills and interactions</a:t>
            </a:r>
            <a:endParaRPr lang="en-US" sz="2000">
              <a:solidFill>
                <a:schemeClr val="bg1"/>
              </a:solidFill>
              <a:ea typeface="Calibri"/>
              <a:cs typeface="Calibri"/>
            </a:endParaRPr>
          </a:p>
          <a:p>
            <a:pPr marL="342900" indent="-342900">
              <a:buFont typeface="Arial"/>
              <a:buChar char="•"/>
            </a:pPr>
            <a:r>
              <a:rPr lang="en-US" sz="2000">
                <a:solidFill>
                  <a:schemeClr val="bg1"/>
                </a:solidFill>
                <a:latin typeface="Calibri"/>
                <a:ea typeface="Calibri"/>
                <a:cs typeface="Calibri"/>
              </a:rPr>
              <a:t>Experience of different situations</a:t>
            </a:r>
            <a:endParaRPr lang="en-US" sz="2000">
              <a:solidFill>
                <a:schemeClr val="bg1"/>
              </a:solidFill>
              <a:ea typeface="Calibri"/>
              <a:cs typeface="Calibri"/>
            </a:endParaRPr>
          </a:p>
          <a:p>
            <a:pPr marL="342900" indent="-342900">
              <a:buFont typeface="Arial"/>
              <a:buChar char="•"/>
            </a:pPr>
            <a:r>
              <a:rPr lang="en-US" sz="2000">
                <a:solidFill>
                  <a:schemeClr val="bg1"/>
                </a:solidFill>
                <a:latin typeface="Calibri"/>
                <a:ea typeface="Calibri"/>
                <a:cs typeface="Calibri"/>
              </a:rPr>
              <a:t>Communication</a:t>
            </a:r>
            <a:endParaRPr lang="en-US" sz="2000">
              <a:solidFill>
                <a:schemeClr val="bg1"/>
              </a:solidFill>
              <a:ea typeface="Calibri"/>
              <a:cs typeface="Calibri"/>
            </a:endParaRPr>
          </a:p>
          <a:p>
            <a:pPr marL="342900" indent="-342900">
              <a:buFont typeface="Arial"/>
              <a:buChar char="•"/>
            </a:pPr>
            <a:r>
              <a:rPr lang="en-US" sz="2000">
                <a:solidFill>
                  <a:schemeClr val="bg1"/>
                </a:solidFill>
                <a:latin typeface="Calibri"/>
                <a:ea typeface="Calibri"/>
                <a:cs typeface="Calibri"/>
              </a:rPr>
              <a:t>Provides a platform for working with different people</a:t>
            </a:r>
            <a:endParaRPr lang="en-US" sz="2000">
              <a:solidFill>
                <a:schemeClr val="bg1"/>
              </a:solidFill>
              <a:ea typeface="Calibri"/>
              <a:cs typeface="Calibri"/>
            </a:endParaRPr>
          </a:p>
          <a:p>
            <a:pPr marL="342900" indent="-342900">
              <a:buFont typeface="Arial"/>
              <a:buChar char="•"/>
            </a:pPr>
            <a:endParaRPr lang="en-US" sz="2000">
              <a:latin typeface="Arial"/>
              <a:ea typeface="Calibri"/>
              <a:cs typeface="Arial"/>
            </a:endParaRPr>
          </a:p>
        </p:txBody>
      </p:sp>
      <p:sp>
        <p:nvSpPr>
          <p:cNvPr id="11" name="TextBox 10">
            <a:extLst>
              <a:ext uri="{FF2B5EF4-FFF2-40B4-BE49-F238E27FC236}">
                <a16:creationId xmlns:a16="http://schemas.microsoft.com/office/drawing/2014/main" id="{3BC355C1-4B3C-0A97-2137-C5A5DFF361BA}"/>
              </a:ext>
            </a:extLst>
          </p:cNvPr>
          <p:cNvSpPr txBox="1"/>
          <p:nvPr/>
        </p:nvSpPr>
        <p:spPr>
          <a:xfrm>
            <a:off x="6732372" y="2191264"/>
            <a:ext cx="54616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bg1"/>
                </a:solidFill>
                <a:latin typeface="Arial"/>
                <a:cs typeface="Arial"/>
              </a:rPr>
              <a:t>What experience is appropriate?</a:t>
            </a:r>
            <a:endParaRPr lang="en-US" sz="2000" b="1">
              <a:solidFill>
                <a:schemeClr val="bg1"/>
              </a:solidFill>
              <a:ea typeface="Calibri"/>
              <a:cs typeface="Calibri"/>
            </a:endParaRPr>
          </a:p>
        </p:txBody>
      </p:sp>
    </p:spTree>
    <p:extLst>
      <p:ext uri="{BB962C8B-B14F-4D97-AF65-F5344CB8AC3E}">
        <p14:creationId xmlns:p14="http://schemas.microsoft.com/office/powerpoint/2010/main" val="302572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a:xfrm>
            <a:off x="164432" y="136526"/>
            <a:ext cx="10966684" cy="906212"/>
          </a:xfrm>
        </p:spPr>
        <p:txBody>
          <a:bodyPr>
            <a:normAutofit fontScale="90000"/>
          </a:bodyPr>
          <a:lstStyle/>
          <a:p>
            <a:r>
              <a:rPr lang="en-GB">
                <a:latin typeface="Abadi"/>
              </a:rPr>
              <a:t>Preparing your Medical Application: Personal Statement </a:t>
            </a:r>
            <a:endParaRPr lang="en-GB" err="1"/>
          </a:p>
        </p:txBody>
      </p:sp>
      <p:sp>
        <p:nvSpPr>
          <p:cNvPr id="2" name="Subtitle 1">
            <a:extLst>
              <a:ext uri="{FF2B5EF4-FFF2-40B4-BE49-F238E27FC236}">
                <a16:creationId xmlns:a16="http://schemas.microsoft.com/office/drawing/2014/main" id="{C3E12DF9-93D3-77F2-11F1-E27DD6E62BB0}"/>
              </a:ext>
            </a:extLst>
          </p:cNvPr>
          <p:cNvSpPr txBox="1">
            <a:spLocks/>
          </p:cNvSpPr>
          <p:nvPr/>
        </p:nvSpPr>
        <p:spPr>
          <a:xfrm>
            <a:off x="339012" y="1519925"/>
            <a:ext cx="5515220" cy="52042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t>Reflect your experience, skills and attributes relevant to medicine.</a:t>
            </a:r>
            <a:endParaRPr lang="en-GB" sz="2400">
              <a:latin typeface="Calibri" pitchFamily="34" charset="0"/>
            </a:endParaRPr>
          </a:p>
          <a:p>
            <a:r>
              <a:rPr lang="en-GB" sz="2400">
                <a:solidFill>
                  <a:srgbClr val="B5121B"/>
                </a:solidFill>
              </a:rPr>
              <a:t>Medical schools differ in their use of personal statements.</a:t>
            </a:r>
          </a:p>
          <a:p>
            <a:pPr marL="0" indent="0">
              <a:buFontTx/>
              <a:buNone/>
            </a:pPr>
            <a:endParaRPr lang="en-GB" sz="2400">
              <a:solidFill>
                <a:srgbClr val="B5121B"/>
              </a:solidFill>
              <a:ea typeface="Calibri" panose="020F0502020204030204"/>
              <a:cs typeface="Calibri" panose="020F0502020204030204"/>
            </a:endParaRPr>
          </a:p>
          <a:p>
            <a:r>
              <a:rPr lang="en-GB" sz="2400">
                <a:solidFill>
                  <a:srgbClr val="B5121B"/>
                </a:solidFill>
                <a:ea typeface="Calibri" panose="020F0502020204030204"/>
                <a:cs typeface="Calibri" panose="020F0502020204030204"/>
              </a:rPr>
              <a:t>Important that:</a:t>
            </a:r>
            <a:endParaRPr lang="en-US" sz="2400">
              <a:solidFill>
                <a:srgbClr val="000000"/>
              </a:solidFill>
              <a:ea typeface="Calibri" panose="020F0502020204030204"/>
              <a:cs typeface="Calibri" panose="020F0502020204030204"/>
            </a:endParaRPr>
          </a:p>
          <a:p>
            <a:pPr marL="457200" indent="-457200">
              <a:buFont typeface="Arial,Sans-Serif"/>
              <a:buChar char="•"/>
            </a:pPr>
            <a:r>
              <a:rPr lang="en-GB" sz="2400">
                <a:solidFill>
                  <a:srgbClr val="000000"/>
                </a:solidFill>
                <a:ea typeface="Calibri" panose="020F0502020204030204"/>
                <a:cs typeface="Calibri" panose="020F0502020204030204"/>
              </a:rPr>
              <a:t>it is written by you</a:t>
            </a:r>
            <a:endParaRPr lang="en-US" sz="2400">
              <a:solidFill>
                <a:srgbClr val="000000"/>
              </a:solidFill>
              <a:ea typeface="Calibri" panose="020F0502020204030204"/>
              <a:cs typeface="Calibri" panose="020F0502020204030204"/>
            </a:endParaRPr>
          </a:p>
          <a:p>
            <a:pPr marL="457200" indent="-457200">
              <a:buFont typeface="Arial,Sans-Serif"/>
              <a:buChar char="•"/>
            </a:pPr>
            <a:r>
              <a:rPr lang="en-GB" sz="2400">
                <a:solidFill>
                  <a:srgbClr val="C00000"/>
                </a:solidFill>
                <a:ea typeface="Calibri" panose="020F0502020204030204"/>
                <a:cs typeface="Calibri" panose="020F0502020204030204"/>
              </a:rPr>
              <a:t>it reflects you as a person</a:t>
            </a:r>
            <a:endParaRPr lang="en-US" sz="2400">
              <a:solidFill>
                <a:srgbClr val="000000"/>
              </a:solidFill>
              <a:ea typeface="Calibri" panose="020F0502020204030204"/>
              <a:cs typeface="Calibri" panose="020F0502020204030204"/>
            </a:endParaRPr>
          </a:p>
          <a:p>
            <a:pPr marL="457200" indent="-457200">
              <a:buFont typeface="Arial,Sans-Serif"/>
              <a:buChar char="•"/>
            </a:pPr>
            <a:r>
              <a:rPr lang="en-GB" sz="2400">
                <a:solidFill>
                  <a:srgbClr val="000000"/>
                </a:solidFill>
                <a:ea typeface="Calibri" panose="020F0502020204030204"/>
                <a:cs typeface="Calibri" panose="020F0502020204030204"/>
              </a:rPr>
              <a:t>and is an honest reflection of your thoughts, skills and interests</a:t>
            </a:r>
          </a:p>
          <a:p>
            <a:pPr marL="457200" indent="-457200">
              <a:buFont typeface="Arial,Sans-Serif"/>
              <a:buChar char="•"/>
            </a:pPr>
            <a:r>
              <a:rPr lang="en-GB" sz="2400">
                <a:solidFill>
                  <a:srgbClr val="000000"/>
                </a:solidFill>
                <a:ea typeface="Calibri" panose="020F0502020204030204"/>
                <a:cs typeface="Calibri" panose="020F0502020204030204"/>
              </a:rPr>
              <a:t>Not a 'tick' list of opportunities</a:t>
            </a:r>
          </a:p>
          <a:p>
            <a:pPr marL="457200" indent="-457200">
              <a:buFont typeface="Arial,Sans-Serif"/>
              <a:buChar char="•"/>
            </a:pPr>
            <a:r>
              <a:rPr lang="en-GB" sz="2400">
                <a:solidFill>
                  <a:srgbClr val="000000"/>
                </a:solidFill>
                <a:ea typeface="Calibri" panose="020F0502020204030204"/>
                <a:cs typeface="Calibri" panose="020F0502020204030204"/>
              </a:rPr>
              <a:t>Addresses individual school issues where possible ( e.g. non-academic criteria) </a:t>
            </a:r>
          </a:p>
          <a:p>
            <a:endParaRPr lang="en-GB" sz="2400">
              <a:solidFill>
                <a:srgbClr val="B5121B"/>
              </a:solidFill>
              <a:ea typeface="Calibri" panose="020F0502020204030204"/>
              <a:cs typeface="Calibri" panose="020F0502020204030204"/>
            </a:endParaRPr>
          </a:p>
          <a:p>
            <a:endParaRPr lang="en-GB" sz="2400">
              <a:solidFill>
                <a:srgbClr val="B5121B"/>
              </a:solidFill>
              <a:ea typeface="Calibri" panose="020F0502020204030204"/>
              <a:cs typeface="Calibri" panose="020F0502020204030204"/>
            </a:endParaRPr>
          </a:p>
          <a:p>
            <a:endParaRPr lang="en-GB" sz="2400">
              <a:solidFill>
                <a:srgbClr val="B5121B"/>
              </a:solidFill>
              <a:ea typeface="Calibri" panose="020F0502020204030204"/>
              <a:cs typeface="Calibri" panose="020F0502020204030204"/>
            </a:endParaRPr>
          </a:p>
        </p:txBody>
      </p:sp>
      <p:sp>
        <p:nvSpPr>
          <p:cNvPr id="5" name="Rectangle 4">
            <a:extLst>
              <a:ext uri="{FF2B5EF4-FFF2-40B4-BE49-F238E27FC236}">
                <a16:creationId xmlns:a16="http://schemas.microsoft.com/office/drawing/2014/main" id="{FA9C261E-F40D-EB2A-AB92-F16D78F5675A}"/>
              </a:ext>
            </a:extLst>
          </p:cNvPr>
          <p:cNvSpPr/>
          <p:nvPr/>
        </p:nvSpPr>
        <p:spPr>
          <a:xfrm>
            <a:off x="5591432" y="2378675"/>
            <a:ext cx="6566370" cy="3499555"/>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B5F7A9-0761-FA44-654E-E3F4E8E8D6A2}"/>
              </a:ext>
            </a:extLst>
          </p:cNvPr>
          <p:cNvSpPr txBox="1"/>
          <p:nvPr/>
        </p:nvSpPr>
        <p:spPr>
          <a:xfrm>
            <a:off x="5646326" y="2598327"/>
            <a:ext cx="661905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chemeClr val="bg1"/>
                </a:solidFill>
                <a:latin typeface="Arial"/>
                <a:cs typeface="Arial"/>
              </a:rPr>
              <a:t>Non-academic criteria at Liverpool</a:t>
            </a:r>
            <a:endParaRPr lang="en-US" sz="1600" b="1">
              <a:solidFill>
                <a:schemeClr val="bg1"/>
              </a:solidFill>
              <a:ea typeface="Calibri"/>
              <a:cs typeface="Calibri"/>
            </a:endParaRPr>
          </a:p>
          <a:p>
            <a:pPr marL="283210" indent="-283210">
              <a:buChar char="•"/>
            </a:pPr>
            <a:r>
              <a:rPr lang="en-GB" sz="1600">
                <a:solidFill>
                  <a:schemeClr val="bg1"/>
                </a:solidFill>
                <a:latin typeface="Arial"/>
                <a:cs typeface="Arial"/>
              </a:rPr>
              <a:t>Health care awareness/insight</a:t>
            </a:r>
            <a:endParaRPr lang="en-GB" sz="1600">
              <a:solidFill>
                <a:schemeClr val="bg1"/>
              </a:solidFill>
              <a:ea typeface="Calibri"/>
              <a:cs typeface="Calibri"/>
            </a:endParaRPr>
          </a:p>
          <a:p>
            <a:pPr marL="283210" indent="-283210">
              <a:buChar char="•"/>
            </a:pPr>
            <a:r>
              <a:rPr lang="en-GB" sz="1600">
                <a:solidFill>
                  <a:schemeClr val="bg1"/>
                </a:solidFill>
                <a:latin typeface="Arial"/>
                <a:cs typeface="Arial"/>
              </a:rPr>
              <a:t>A caring contribution to the community </a:t>
            </a:r>
          </a:p>
          <a:p>
            <a:pPr marL="283210" indent="-283210">
              <a:buChar char="•"/>
            </a:pPr>
            <a:r>
              <a:rPr lang="en-GB" sz="1600">
                <a:solidFill>
                  <a:schemeClr val="bg1"/>
                </a:solidFill>
                <a:latin typeface="Arial"/>
                <a:cs typeface="Arial"/>
              </a:rPr>
              <a:t>A critical, coherent and informative approach to verbal and written communication</a:t>
            </a:r>
          </a:p>
          <a:p>
            <a:pPr marL="283210" indent="-283210">
              <a:buChar char="•"/>
            </a:pPr>
            <a:r>
              <a:rPr lang="en-GB" sz="1600">
                <a:solidFill>
                  <a:schemeClr val="bg1"/>
                </a:solidFill>
                <a:latin typeface="Arial"/>
                <a:cs typeface="Arial"/>
              </a:rPr>
              <a:t>The values that embody and underpin good healthcare practice</a:t>
            </a:r>
          </a:p>
          <a:p>
            <a:pPr marL="283210" indent="-283210"/>
            <a:endParaRPr lang="en-GB" sz="1600">
              <a:solidFill>
                <a:schemeClr val="bg1"/>
              </a:solidFill>
              <a:ea typeface="Calibri"/>
              <a:cs typeface="Calibri"/>
            </a:endParaRPr>
          </a:p>
          <a:p>
            <a:pPr marL="283210" indent="-283210">
              <a:buChar char="•"/>
            </a:pPr>
            <a:r>
              <a:rPr lang="en-GB" sz="1600" i="1">
                <a:solidFill>
                  <a:schemeClr val="bg1"/>
                </a:solidFill>
                <a:latin typeface="Arial"/>
                <a:cs typeface="Arial"/>
              </a:rPr>
              <a:t>Evidence of the core values and skills required to be a medical student</a:t>
            </a:r>
          </a:p>
          <a:p>
            <a:pPr marL="283210" indent="-283210">
              <a:buChar char="•"/>
            </a:pPr>
            <a:endParaRPr lang="en-GB" sz="1600" i="1">
              <a:solidFill>
                <a:schemeClr val="bg1"/>
              </a:solidFill>
              <a:latin typeface="Arial"/>
              <a:cs typeface="Arial"/>
            </a:endParaRPr>
          </a:p>
          <a:p>
            <a:r>
              <a:rPr lang="en-GB" sz="1600" b="1" i="1">
                <a:solidFill>
                  <a:schemeClr val="bg1"/>
                </a:solidFill>
                <a:latin typeface="Arial"/>
                <a:cs typeface="Arial"/>
              </a:rPr>
              <a:t>Note: Individual medical schools may have specific requirements </a:t>
            </a:r>
            <a:r>
              <a:rPr lang="en-GB" sz="1600" b="1" i="1">
                <a:latin typeface="Arial"/>
                <a:cs typeface="Arial"/>
              </a:rPr>
              <a:t>  </a:t>
            </a:r>
          </a:p>
        </p:txBody>
      </p:sp>
    </p:spTree>
    <p:extLst>
      <p:ext uri="{BB962C8B-B14F-4D97-AF65-F5344CB8AC3E}">
        <p14:creationId xmlns:p14="http://schemas.microsoft.com/office/powerpoint/2010/main" val="316773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D142F7-AB35-92A2-2581-0AA3748D81FE}"/>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a:ea typeface="Calibri" panose="020F0502020204030204"/>
                <a:cs typeface="Calibri" panose="020F0502020204030204"/>
              </a:rPr>
              <a:t>Residential information</a:t>
            </a:r>
            <a:endParaRPr lang="en-US"/>
          </a:p>
          <a:p>
            <a:pPr marL="0" indent="0">
              <a:buNone/>
            </a:pPr>
            <a:endParaRPr lang="en-US">
              <a:ea typeface="Calibri" panose="020F0502020204030204"/>
              <a:cs typeface="Calibri" panose="020F0502020204030204"/>
            </a:endParaRPr>
          </a:p>
          <a:p>
            <a:pPr marL="0" indent="0">
              <a:buNone/>
            </a:pPr>
            <a:r>
              <a:rPr lang="en-US">
                <a:ea typeface="Calibri" panose="020F0502020204030204"/>
                <a:cs typeface="Calibri" panose="020F0502020204030204"/>
              </a:rPr>
              <a:t>Entry requirements and information</a:t>
            </a:r>
          </a:p>
          <a:p>
            <a:pPr>
              <a:buFont typeface="Wingdings" panose="020B0604020202020204" pitchFamily="34" charset="0"/>
              <a:buChar char="Ø"/>
            </a:pPr>
            <a:r>
              <a:rPr lang="en-US">
                <a:ea typeface="Calibri" panose="020F0502020204030204"/>
                <a:cs typeface="Calibri" panose="020F0502020204030204"/>
              </a:rPr>
              <a:t> Academic requirements</a:t>
            </a:r>
          </a:p>
          <a:p>
            <a:pPr>
              <a:buFont typeface="Wingdings" panose="020B0604020202020204" pitchFamily="34" charset="0"/>
              <a:buChar char="Ø"/>
            </a:pPr>
            <a:r>
              <a:rPr lang="en-US">
                <a:ea typeface="Calibri" panose="020F0502020204030204"/>
                <a:cs typeface="Calibri" panose="020F0502020204030204"/>
              </a:rPr>
              <a:t>Contextual criteria</a:t>
            </a:r>
          </a:p>
          <a:p>
            <a:pPr>
              <a:buFont typeface="Wingdings" panose="020B0604020202020204" pitchFamily="34" charset="0"/>
              <a:buChar char="Ø"/>
            </a:pPr>
            <a:r>
              <a:rPr lang="en-US">
                <a:ea typeface="Calibri" panose="020F0502020204030204"/>
                <a:cs typeface="Calibri" panose="020F0502020204030204"/>
              </a:rPr>
              <a:t>Preparing your application (admissions tests, academic attributes, non-academic attributes, work experience, personal statement, interviews) </a:t>
            </a:r>
          </a:p>
          <a:p>
            <a:pPr>
              <a:buFont typeface="Wingdings" panose="020B0604020202020204" pitchFamily="34" charset="0"/>
              <a:buChar char="Ø"/>
            </a:pPr>
            <a:r>
              <a:rPr lang="en-US">
                <a:ea typeface="Calibri" panose="020F0502020204030204"/>
                <a:cs typeface="Calibri" panose="020F0502020204030204"/>
              </a:rPr>
              <a:t>Reasonable adjustments and fitness to practice</a:t>
            </a:r>
          </a:p>
          <a:p>
            <a:pPr>
              <a:buFont typeface="Wingdings" panose="020B0604020202020204" pitchFamily="34" charset="0"/>
              <a:buChar char="Ø"/>
            </a:pPr>
            <a:r>
              <a:rPr lang="en-US">
                <a:ea typeface="Calibri" panose="020F0502020204030204"/>
                <a:cs typeface="Calibri" panose="020F0502020204030204"/>
              </a:rPr>
              <a:t>Q&amp;A</a:t>
            </a:r>
          </a:p>
          <a:p>
            <a:pPr>
              <a:buFont typeface="Wingdings" panose="020B0604020202020204" pitchFamily="34" charset="0"/>
              <a:buChar char="Ø"/>
            </a:pPr>
            <a:endParaRPr lang="en-US">
              <a:ea typeface="Calibri" panose="020F0502020204030204"/>
              <a:cs typeface="Calibri" panose="020F0502020204030204"/>
            </a:endParaRPr>
          </a:p>
          <a:p>
            <a:pPr marL="0" indent="0">
              <a:buNone/>
            </a:pPr>
            <a:r>
              <a:rPr lang="en-US">
                <a:ea typeface="Calibri" panose="020F0502020204030204"/>
                <a:cs typeface="Calibri" panose="020F0502020204030204"/>
              </a:rPr>
              <a:t>UCAT information (2:30-3:00)</a:t>
            </a:r>
          </a:p>
          <a:p>
            <a:pPr>
              <a:buFont typeface="Wingdings" panose="020B0604020202020204" pitchFamily="34" charset="0"/>
              <a:buChar char="Ø"/>
            </a:pPr>
            <a:endParaRPr lang="en-US">
              <a:ea typeface="Calibri" panose="020F0502020204030204"/>
              <a:cs typeface="Calibri" panose="020F0502020204030204"/>
            </a:endParaRPr>
          </a:p>
          <a:p>
            <a:pPr>
              <a:buFont typeface="Wingdings" panose="020B0604020202020204" pitchFamily="34" charset="0"/>
              <a:buChar char="Ø"/>
            </a:pPr>
            <a:endParaRPr lang="en-US">
              <a:ea typeface="Calibri" panose="020F0502020204030204"/>
              <a:cs typeface="Calibri" panose="020F0502020204030204"/>
            </a:endParaRPr>
          </a:p>
          <a:p>
            <a:pPr>
              <a:buFont typeface="Wingdings" panose="020B0604020202020204" pitchFamily="34" charset="0"/>
              <a:buChar char="Ø"/>
            </a:pPr>
            <a:endParaRPr lang="en-US">
              <a:ea typeface="Calibri" panose="020F0502020204030204"/>
              <a:cs typeface="Calibri" panose="020F0502020204030204"/>
            </a:endParaRPr>
          </a:p>
        </p:txBody>
      </p:sp>
      <p:sp>
        <p:nvSpPr>
          <p:cNvPr id="3" name="Title 2">
            <a:extLst>
              <a:ext uri="{FF2B5EF4-FFF2-40B4-BE49-F238E27FC236}">
                <a16:creationId xmlns:a16="http://schemas.microsoft.com/office/drawing/2014/main" id="{6F63AA20-CC1E-2B48-2AB0-5D7A4366F55C}"/>
              </a:ext>
            </a:extLst>
          </p:cNvPr>
          <p:cNvSpPr>
            <a:spLocks noGrp="1"/>
          </p:cNvSpPr>
          <p:nvPr>
            <p:ph type="title"/>
          </p:nvPr>
        </p:nvSpPr>
        <p:spPr/>
        <p:txBody>
          <a:bodyPr/>
          <a:lstStyle/>
          <a:p>
            <a:r>
              <a:rPr lang="en-US">
                <a:latin typeface="Abadi"/>
              </a:rPr>
              <a:t>Overview</a:t>
            </a:r>
            <a:endParaRPr lang="en-US"/>
          </a:p>
        </p:txBody>
      </p:sp>
    </p:spTree>
    <p:extLst>
      <p:ext uri="{BB962C8B-B14F-4D97-AF65-F5344CB8AC3E}">
        <p14:creationId xmlns:p14="http://schemas.microsoft.com/office/powerpoint/2010/main" val="186472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A7CC5-A8A7-BA76-BCFE-62FBAF946A61}"/>
              </a:ext>
            </a:extLst>
          </p:cNvPr>
          <p:cNvSpPr>
            <a:spLocks noGrp="1"/>
          </p:cNvSpPr>
          <p:nvPr>
            <p:ph idx="1"/>
          </p:nvPr>
        </p:nvSpPr>
        <p:spPr/>
        <p:txBody>
          <a:bodyPr vert="horz" lIns="91440" tIns="45720" rIns="91440" bIns="45720" rtlCol="0" anchor="t">
            <a:normAutofit/>
          </a:bodyPr>
          <a:lstStyle/>
          <a:p>
            <a:pPr marL="0" indent="0">
              <a:buNone/>
            </a:pPr>
            <a:r>
              <a:rPr lang="en-GB">
                <a:ea typeface="Calibri"/>
                <a:cs typeface="Calibri"/>
              </a:rPr>
              <a:t>Panel interviews (online or face-to-face)</a:t>
            </a:r>
          </a:p>
          <a:p>
            <a:pPr marL="0" indent="0">
              <a:buNone/>
            </a:pPr>
            <a:r>
              <a:rPr lang="en-GB">
                <a:ea typeface="Calibri"/>
                <a:cs typeface="Calibri"/>
              </a:rPr>
              <a:t>Multiple mini-interviews</a:t>
            </a:r>
          </a:p>
          <a:p>
            <a:pPr>
              <a:buFont typeface="Wingdings" panose="020B0604020202020204" pitchFamily="34" charset="0"/>
              <a:buChar char="Ø"/>
            </a:pPr>
            <a:r>
              <a:rPr lang="en-GB">
                <a:ea typeface="Calibri"/>
                <a:cs typeface="Calibri"/>
              </a:rPr>
              <a:t>Personal skills, values and attitudes (ethical issues)</a:t>
            </a:r>
          </a:p>
          <a:p>
            <a:pPr>
              <a:buFont typeface="Wingdings" panose="020B0604020202020204" pitchFamily="34" charset="0"/>
              <a:buChar char="Ø"/>
            </a:pPr>
            <a:r>
              <a:rPr lang="en-GB">
                <a:ea typeface="Calibri"/>
                <a:cs typeface="Calibri"/>
              </a:rPr>
              <a:t>Communication skills (non-judgemental, problem solving)</a:t>
            </a:r>
          </a:p>
          <a:p>
            <a:pPr>
              <a:buFont typeface="Wingdings" panose="020B0604020202020204" pitchFamily="34" charset="0"/>
              <a:buChar char="Ø"/>
            </a:pPr>
            <a:r>
              <a:rPr lang="en-GB">
                <a:ea typeface="Calibri"/>
                <a:cs typeface="Calibri"/>
              </a:rPr>
              <a:t>Current health challenges </a:t>
            </a:r>
          </a:p>
          <a:p>
            <a:pPr>
              <a:buFont typeface="Wingdings" panose="020B0604020202020204" pitchFamily="34" charset="0"/>
              <a:buChar char="Ø"/>
            </a:pPr>
            <a:r>
              <a:rPr lang="en-GB">
                <a:ea typeface="Calibri"/>
                <a:cs typeface="Calibri"/>
              </a:rPr>
              <a:t>Understanding your career choice</a:t>
            </a:r>
          </a:p>
          <a:p>
            <a:pPr>
              <a:buFont typeface="Wingdings" panose="020B0604020202020204" pitchFamily="34" charset="0"/>
              <a:buChar char="Ø"/>
            </a:pPr>
            <a:r>
              <a:rPr lang="en-GB">
                <a:ea typeface="Calibri"/>
                <a:cs typeface="Calibri"/>
              </a:rPr>
              <a:t>Motivation</a:t>
            </a:r>
          </a:p>
          <a:p>
            <a:pPr>
              <a:buFont typeface="Wingdings" panose="020B0604020202020204" pitchFamily="34" charset="0"/>
              <a:buChar char="Ø"/>
            </a:pPr>
            <a:r>
              <a:rPr lang="en-GB">
                <a:ea typeface="Calibri"/>
                <a:cs typeface="Calibri"/>
              </a:rPr>
              <a:t>Reflecting on previous experience </a:t>
            </a:r>
          </a:p>
          <a:p>
            <a:pPr marL="0" indent="0">
              <a:buNone/>
            </a:pPr>
            <a:endParaRPr lang="en-GB">
              <a:ea typeface="Calibri"/>
              <a:cs typeface="Calibri"/>
            </a:endParaRPr>
          </a:p>
        </p:txBody>
      </p:sp>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a:xfrm>
            <a:off x="164432" y="302004"/>
            <a:ext cx="10674144" cy="740734"/>
          </a:xfrm>
        </p:spPr>
        <p:txBody>
          <a:bodyPr>
            <a:normAutofit/>
          </a:bodyPr>
          <a:lstStyle/>
          <a:p>
            <a:r>
              <a:rPr lang="en-GB">
                <a:latin typeface="Abadi"/>
              </a:rPr>
              <a:t>Preparing your Medical Application: Interviews </a:t>
            </a:r>
            <a:endParaRPr lang="en-GB"/>
          </a:p>
        </p:txBody>
      </p:sp>
    </p:spTree>
    <p:extLst>
      <p:ext uri="{BB962C8B-B14F-4D97-AF65-F5344CB8AC3E}">
        <p14:creationId xmlns:p14="http://schemas.microsoft.com/office/powerpoint/2010/main" val="2079420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A7CC5-A8A7-BA76-BCFE-62FBAF946A61}"/>
              </a:ext>
            </a:extLst>
          </p:cNvPr>
          <p:cNvSpPr>
            <a:spLocks noGrp="1"/>
          </p:cNvSpPr>
          <p:nvPr>
            <p:ph idx="1"/>
          </p:nvPr>
        </p:nvSpPr>
        <p:spPr/>
        <p:txBody>
          <a:bodyPr vert="horz" lIns="91440" tIns="45720" rIns="91440" bIns="45720" rtlCol="0" anchor="t">
            <a:normAutofit/>
          </a:bodyPr>
          <a:lstStyle/>
          <a:p>
            <a:r>
              <a:rPr lang="en-GB"/>
              <a:t>Probity</a:t>
            </a:r>
          </a:p>
          <a:p>
            <a:endParaRPr lang="en-GB"/>
          </a:p>
          <a:p>
            <a:r>
              <a:rPr lang="en-GB"/>
              <a:t>Health &amp; medical conditions to be disclosed on your application to assess your ability to practice medicine, and if appropriate any reasonable adjustments</a:t>
            </a:r>
            <a:endParaRPr lang="en-GB">
              <a:ea typeface="Calibri"/>
              <a:cs typeface="Calibri"/>
            </a:endParaRPr>
          </a:p>
          <a:p>
            <a:endParaRPr lang="en-GB">
              <a:ea typeface="Calibri"/>
              <a:cs typeface="Calibri"/>
            </a:endParaRPr>
          </a:p>
          <a:p>
            <a:r>
              <a:rPr lang="en-GB">
                <a:ea typeface="Calibri"/>
                <a:cs typeface="Calibri"/>
              </a:rPr>
              <a:t>Occupational Health</a:t>
            </a:r>
          </a:p>
          <a:p>
            <a:endParaRPr lang="en-GB"/>
          </a:p>
          <a:p>
            <a:r>
              <a:rPr lang="en-GB"/>
              <a:t>Criminal Record: Disclosure and Barring Service (DBS)</a:t>
            </a:r>
            <a:endParaRPr lang="en-GB">
              <a:ea typeface="Calibri" panose="020F0502020204030204"/>
              <a:cs typeface="Calibri" panose="020F0502020204030204"/>
            </a:endParaRPr>
          </a:p>
          <a:p>
            <a:endParaRPr lang="en-GB"/>
          </a:p>
        </p:txBody>
      </p:sp>
      <p:sp>
        <p:nvSpPr>
          <p:cNvPr id="3" name="Title 2">
            <a:extLst>
              <a:ext uri="{FF2B5EF4-FFF2-40B4-BE49-F238E27FC236}">
                <a16:creationId xmlns:a16="http://schemas.microsoft.com/office/drawing/2014/main" id="{05621D95-6BB6-539A-A964-C05D295CFB62}"/>
              </a:ext>
            </a:extLst>
          </p:cNvPr>
          <p:cNvSpPr>
            <a:spLocks noGrp="1"/>
          </p:cNvSpPr>
          <p:nvPr>
            <p:ph type="title"/>
          </p:nvPr>
        </p:nvSpPr>
        <p:spPr>
          <a:xfrm>
            <a:off x="164432" y="302004"/>
            <a:ext cx="10674144" cy="740734"/>
          </a:xfrm>
        </p:spPr>
        <p:txBody>
          <a:bodyPr>
            <a:normAutofit/>
          </a:bodyPr>
          <a:lstStyle/>
          <a:p>
            <a:r>
              <a:rPr lang="en-GB">
                <a:latin typeface="Abadi"/>
              </a:rPr>
              <a:t>Reasonable adjustments &amp; Fitness to Practice </a:t>
            </a:r>
            <a:endParaRPr lang="en-GB"/>
          </a:p>
        </p:txBody>
      </p:sp>
    </p:spTree>
    <p:extLst>
      <p:ext uri="{BB962C8B-B14F-4D97-AF65-F5344CB8AC3E}">
        <p14:creationId xmlns:p14="http://schemas.microsoft.com/office/powerpoint/2010/main" val="357296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94091-A9E2-7F3B-9859-CED760E89254}"/>
              </a:ext>
            </a:extLst>
          </p:cNvPr>
          <p:cNvSpPr>
            <a:spLocks noGrp="1"/>
          </p:cNvSpPr>
          <p:nvPr>
            <p:ph idx="1"/>
          </p:nvPr>
        </p:nvSpPr>
        <p:spPr/>
        <p:txBody>
          <a:bodyPr vert="horz" lIns="91440" tIns="45720" rIns="91440" bIns="45720" rtlCol="0" anchor="t">
            <a:normAutofit/>
          </a:bodyPr>
          <a:lstStyle/>
          <a:p>
            <a:r>
              <a:rPr lang="en-GB">
                <a:ea typeface="+mn-lt"/>
                <a:cs typeface="+mn-lt"/>
              </a:rPr>
              <a:t>Medical Schools Council: </a:t>
            </a:r>
            <a:r>
              <a:rPr lang="en-GB">
                <a:ea typeface="+mn-lt"/>
                <a:cs typeface="+mn-lt"/>
                <a:hlinkClick r:id="rId2"/>
              </a:rPr>
              <a:t>https://www.medschools.ac.uk/</a:t>
            </a:r>
            <a:endParaRPr lang="en-GB">
              <a:ea typeface="+mn-lt"/>
              <a:cs typeface="+mn-lt"/>
            </a:endParaRPr>
          </a:p>
          <a:p>
            <a:endParaRPr lang="en-GB">
              <a:ea typeface="+mn-lt"/>
              <a:cs typeface="+mn-lt"/>
            </a:endParaRPr>
          </a:p>
          <a:p>
            <a:r>
              <a:rPr lang="en-GB">
                <a:ea typeface="+mn-lt"/>
                <a:cs typeface="+mn-lt"/>
              </a:rPr>
              <a:t>UCAS: </a:t>
            </a:r>
            <a:r>
              <a:rPr lang="en-GB">
                <a:ea typeface="+mn-lt"/>
                <a:cs typeface="+mn-lt"/>
                <a:hlinkClick r:id="rId3"/>
              </a:rPr>
              <a:t>www.ucas.ac.uk</a:t>
            </a:r>
            <a:endParaRPr lang="en-GB">
              <a:ea typeface="+mn-lt"/>
              <a:cs typeface="+mn-lt"/>
            </a:endParaRPr>
          </a:p>
          <a:p>
            <a:endParaRPr lang="en-GB">
              <a:ea typeface="+mn-lt"/>
              <a:cs typeface="+mn-lt"/>
            </a:endParaRPr>
          </a:p>
          <a:p>
            <a:r>
              <a:rPr lang="en-GB">
                <a:ea typeface="Calibri" panose="020F0502020204030204"/>
                <a:cs typeface="Calibri" panose="020F0502020204030204"/>
              </a:rPr>
              <a:t>UCAT: </a:t>
            </a:r>
            <a:r>
              <a:rPr lang="en-GB">
                <a:ea typeface="+mn-lt"/>
                <a:cs typeface="+mn-lt"/>
                <a:hlinkClick r:id="rId4"/>
              </a:rPr>
              <a:t>https://www.ucat.ac.uk/</a:t>
            </a:r>
            <a:endParaRPr lang="en-GB">
              <a:ea typeface="+mn-lt"/>
              <a:cs typeface="+mn-lt"/>
            </a:endParaRPr>
          </a:p>
          <a:p>
            <a:endParaRPr lang="en-GB">
              <a:ea typeface="Calibri" panose="020F0502020204030204"/>
              <a:cs typeface="Calibri" panose="020F0502020204030204"/>
            </a:endParaRPr>
          </a:p>
          <a:p>
            <a:r>
              <a:rPr lang="en-GB">
                <a:ea typeface="Calibri" panose="020F0502020204030204"/>
                <a:cs typeface="Calibri" panose="020F0502020204030204"/>
              </a:rPr>
              <a:t>Medical School webpages</a:t>
            </a: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3" name="Title 2">
            <a:extLst>
              <a:ext uri="{FF2B5EF4-FFF2-40B4-BE49-F238E27FC236}">
                <a16:creationId xmlns:a16="http://schemas.microsoft.com/office/drawing/2014/main" id="{66DC4144-1AE4-B5CD-4A1D-C6C6572EADF6}"/>
              </a:ext>
            </a:extLst>
          </p:cNvPr>
          <p:cNvSpPr>
            <a:spLocks noGrp="1"/>
          </p:cNvSpPr>
          <p:nvPr>
            <p:ph type="title"/>
          </p:nvPr>
        </p:nvSpPr>
        <p:spPr/>
        <p:txBody>
          <a:bodyPr/>
          <a:lstStyle/>
          <a:p>
            <a:r>
              <a:rPr lang="en-GB">
                <a:latin typeface="Abadi"/>
              </a:rPr>
              <a:t>Resources and support - PL</a:t>
            </a:r>
            <a:endParaRPr lang="en-GB"/>
          </a:p>
        </p:txBody>
      </p:sp>
    </p:spTree>
    <p:extLst>
      <p:ext uri="{BB962C8B-B14F-4D97-AF65-F5344CB8AC3E}">
        <p14:creationId xmlns:p14="http://schemas.microsoft.com/office/powerpoint/2010/main" val="191677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94091-A9E2-7F3B-9859-CED760E89254}"/>
              </a:ext>
            </a:extLst>
          </p:cNvPr>
          <p:cNvSpPr>
            <a:spLocks noGrp="1"/>
          </p:cNvSpPr>
          <p:nvPr>
            <p:ph idx="1"/>
          </p:nvPr>
        </p:nvSpPr>
        <p:spPr/>
        <p:txBody>
          <a:bodyPr vert="horz" lIns="91440" tIns="45720" rIns="91440" bIns="45720" rtlCol="0" anchor="t">
            <a:normAutofit/>
          </a:bodyPr>
          <a:lstStyle/>
          <a:p>
            <a:endParaRPr lang="en-GB"/>
          </a:p>
          <a:p>
            <a:endParaRPr lang="en-GB">
              <a:ea typeface="Calibri"/>
              <a:cs typeface="Calibri"/>
            </a:endParaRPr>
          </a:p>
          <a:p>
            <a:endParaRPr lang="en-GB">
              <a:ea typeface="Calibri"/>
              <a:cs typeface="Calibri"/>
            </a:endParaRPr>
          </a:p>
          <a:p>
            <a:pPr marL="0" indent="0" algn="ctr">
              <a:buNone/>
            </a:pPr>
            <a:r>
              <a:rPr lang="en-GB" sz="6000">
                <a:ea typeface="Calibri"/>
                <a:cs typeface="Calibri"/>
              </a:rPr>
              <a:t>Any questions?</a:t>
            </a:r>
            <a:endParaRPr lang="en-GB">
              <a:ea typeface="Calibri"/>
              <a:cs typeface="Calibri"/>
            </a:endParaRPr>
          </a:p>
        </p:txBody>
      </p:sp>
      <p:sp>
        <p:nvSpPr>
          <p:cNvPr id="3" name="Title 2">
            <a:extLst>
              <a:ext uri="{FF2B5EF4-FFF2-40B4-BE49-F238E27FC236}">
                <a16:creationId xmlns:a16="http://schemas.microsoft.com/office/drawing/2014/main" id="{66DC4144-1AE4-B5CD-4A1D-C6C6572EADF6}"/>
              </a:ext>
            </a:extLst>
          </p:cNvPr>
          <p:cNvSpPr>
            <a:spLocks noGrp="1"/>
          </p:cNvSpPr>
          <p:nvPr>
            <p:ph type="title"/>
          </p:nvPr>
        </p:nvSpPr>
        <p:spPr/>
        <p:txBody>
          <a:bodyPr/>
          <a:lstStyle/>
          <a:p>
            <a:pPr algn="ctr"/>
            <a:r>
              <a:rPr lang="en-GB">
                <a:latin typeface="Abadi"/>
              </a:rPr>
              <a:t>Thank you</a:t>
            </a:r>
            <a:endParaRPr lang="en-US"/>
          </a:p>
        </p:txBody>
      </p:sp>
    </p:spTree>
    <p:extLst>
      <p:ext uri="{BB962C8B-B14F-4D97-AF65-F5344CB8AC3E}">
        <p14:creationId xmlns:p14="http://schemas.microsoft.com/office/powerpoint/2010/main" val="152660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9BD3E-CFA7-AD88-F0C4-34E285894580}"/>
              </a:ext>
            </a:extLst>
          </p:cNvPr>
          <p:cNvSpPr>
            <a:spLocks noGrp="1"/>
          </p:cNvSpPr>
          <p:nvPr>
            <p:ph idx="1"/>
          </p:nvPr>
        </p:nvSpPr>
        <p:spPr>
          <a:xfrm>
            <a:off x="838200" y="1716860"/>
            <a:ext cx="10515600" cy="4648128"/>
          </a:xfrm>
        </p:spPr>
        <p:txBody>
          <a:bodyPr vert="horz" lIns="91440" tIns="45720" rIns="91440" bIns="45720" rtlCol="0" anchor="t">
            <a:normAutofit lnSpcReduction="10000"/>
          </a:bodyPr>
          <a:lstStyle/>
          <a:p>
            <a:r>
              <a:rPr lang="en-GB">
                <a:ea typeface="Calibri"/>
                <a:cs typeface="Calibri"/>
              </a:rPr>
              <a:t>3 night/4 day residential based at Edge Hill University with visits to each partner medical school</a:t>
            </a:r>
          </a:p>
          <a:p>
            <a:pPr lvl="1">
              <a:buFont typeface="Courier New" panose="020B0604020202020204" pitchFamily="34" charset="0"/>
              <a:buChar char="o"/>
            </a:pPr>
            <a:r>
              <a:rPr lang="en-GB">
                <a:ea typeface="Calibri"/>
                <a:cs typeface="Calibri"/>
              </a:rPr>
              <a:t>University of Manchester – Wednesday 10th July</a:t>
            </a:r>
          </a:p>
          <a:p>
            <a:pPr lvl="1">
              <a:buFont typeface="Courier New" panose="020B0604020202020204" pitchFamily="34" charset="0"/>
              <a:buChar char="o"/>
            </a:pPr>
            <a:r>
              <a:rPr lang="en-GB">
                <a:ea typeface="Calibri"/>
                <a:cs typeface="Calibri"/>
              </a:rPr>
              <a:t>Lancaster University – Thursday 11th July</a:t>
            </a:r>
          </a:p>
          <a:p>
            <a:pPr lvl="1">
              <a:buFont typeface="Courier New" panose="020B0604020202020204" pitchFamily="34" charset="0"/>
              <a:buChar char="o"/>
            </a:pPr>
            <a:r>
              <a:rPr lang="en-GB">
                <a:ea typeface="Calibri"/>
                <a:cs typeface="Calibri"/>
              </a:rPr>
              <a:t>University of Liverpool – Friday 12th July</a:t>
            </a:r>
          </a:p>
          <a:p>
            <a:pPr marL="457200" lvl="1" indent="0">
              <a:buNone/>
            </a:pPr>
            <a:endParaRPr lang="en-GB">
              <a:ea typeface="Calibri"/>
              <a:cs typeface="Calibri"/>
            </a:endParaRPr>
          </a:p>
          <a:p>
            <a:pPr>
              <a:buFont typeface="Arial"/>
              <a:buChar char="•"/>
            </a:pPr>
            <a:r>
              <a:rPr lang="en-GB">
                <a:ea typeface="Calibri"/>
                <a:cs typeface="Calibri"/>
              </a:rPr>
              <a:t>Sessions at EHU and other institutions will be based around a case study to incorporate an understanding of CTBL, PBL, TBL</a:t>
            </a:r>
          </a:p>
          <a:p>
            <a:pPr marL="0" indent="0">
              <a:buNone/>
            </a:pPr>
            <a:endParaRPr lang="en-GB">
              <a:ea typeface="Calibri"/>
              <a:cs typeface="Calibri"/>
            </a:endParaRPr>
          </a:p>
          <a:p>
            <a:pPr>
              <a:buFont typeface="Arial"/>
              <a:buChar char="•"/>
            </a:pPr>
            <a:r>
              <a:rPr lang="en-GB">
                <a:ea typeface="Calibri"/>
                <a:cs typeface="Calibri"/>
              </a:rPr>
              <a:t>Sessions also include mock MMIs, UCAT workshops, clinical skills, team building activities, scavenger hunts and sports activities</a:t>
            </a:r>
          </a:p>
        </p:txBody>
      </p:sp>
      <p:sp>
        <p:nvSpPr>
          <p:cNvPr id="3" name="Title 2">
            <a:extLst>
              <a:ext uri="{FF2B5EF4-FFF2-40B4-BE49-F238E27FC236}">
                <a16:creationId xmlns:a16="http://schemas.microsoft.com/office/drawing/2014/main" id="{E2BC16D1-2A34-B46C-1D8F-B37C825B79E1}"/>
              </a:ext>
            </a:extLst>
          </p:cNvPr>
          <p:cNvSpPr>
            <a:spLocks noGrp="1"/>
          </p:cNvSpPr>
          <p:nvPr>
            <p:ph type="title"/>
          </p:nvPr>
        </p:nvSpPr>
        <p:spPr>
          <a:xfrm>
            <a:off x="164432" y="136526"/>
            <a:ext cx="11787899" cy="906212"/>
          </a:xfrm>
        </p:spPr>
        <p:txBody>
          <a:bodyPr>
            <a:normAutofit/>
          </a:bodyPr>
          <a:lstStyle/>
          <a:p>
            <a:r>
              <a:rPr lang="en-GB">
                <a:latin typeface="Abadi"/>
              </a:rPr>
              <a:t>Residential – Tuesday 9th July – Friday 12th July</a:t>
            </a:r>
            <a:endParaRPr lang="en-US"/>
          </a:p>
        </p:txBody>
      </p:sp>
    </p:spTree>
    <p:extLst>
      <p:ext uri="{BB962C8B-B14F-4D97-AF65-F5344CB8AC3E}">
        <p14:creationId xmlns:p14="http://schemas.microsoft.com/office/powerpoint/2010/main" val="274970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C16D1-2A34-B46C-1D8F-B37C825B79E1}"/>
              </a:ext>
            </a:extLst>
          </p:cNvPr>
          <p:cNvSpPr>
            <a:spLocks noGrp="1"/>
          </p:cNvSpPr>
          <p:nvPr>
            <p:ph type="title"/>
          </p:nvPr>
        </p:nvSpPr>
        <p:spPr>
          <a:xfrm>
            <a:off x="164432" y="136526"/>
            <a:ext cx="11787899" cy="906212"/>
          </a:xfrm>
        </p:spPr>
        <p:txBody>
          <a:bodyPr>
            <a:normAutofit/>
          </a:bodyPr>
          <a:lstStyle/>
          <a:p>
            <a:r>
              <a:rPr lang="en-GB">
                <a:latin typeface="Abadi"/>
              </a:rPr>
              <a:t>Residential</a:t>
            </a:r>
            <a:endParaRPr lang="en-US"/>
          </a:p>
        </p:txBody>
      </p:sp>
      <p:sp>
        <p:nvSpPr>
          <p:cNvPr id="17" name="Content Placeholder 1">
            <a:extLst>
              <a:ext uri="{FF2B5EF4-FFF2-40B4-BE49-F238E27FC236}">
                <a16:creationId xmlns:a16="http://schemas.microsoft.com/office/drawing/2014/main" id="{FE483012-3EF8-7C4F-4FCB-9ECF1DF37472}"/>
              </a:ext>
            </a:extLst>
          </p:cNvPr>
          <p:cNvSpPr>
            <a:spLocks noGrp="1"/>
          </p:cNvSpPr>
          <p:nvPr>
            <p:ph idx="1"/>
          </p:nvPr>
        </p:nvSpPr>
        <p:spPr>
          <a:xfrm>
            <a:off x="838200" y="1706964"/>
            <a:ext cx="10515600" cy="4469999"/>
          </a:xfrm>
        </p:spPr>
        <p:txBody>
          <a:bodyPr vert="horz" lIns="91440" tIns="45720" rIns="91440" bIns="45720" rtlCol="0" anchor="t">
            <a:normAutofit/>
          </a:bodyPr>
          <a:lstStyle/>
          <a:p>
            <a:r>
              <a:rPr lang="en-GB">
                <a:ea typeface="Calibri"/>
                <a:cs typeface="Calibri"/>
              </a:rPr>
              <a:t>Tuesday 9th July - arrival and registration from 10am until 11:30am</a:t>
            </a:r>
            <a:endParaRPr lang="en-US"/>
          </a:p>
          <a:p>
            <a:pPr lvl="1">
              <a:buFont typeface="Courier New" panose="020B0604020202020204" pitchFamily="34" charset="0"/>
              <a:buChar char="o"/>
            </a:pPr>
            <a:r>
              <a:rPr lang="en-GB">
                <a:ea typeface="Calibri"/>
                <a:cs typeface="Calibri"/>
              </a:rPr>
              <a:t>Parents/guardians come along, there will be an optional welcome talk for parents at 11:30am</a:t>
            </a:r>
          </a:p>
          <a:p>
            <a:pPr lvl="1">
              <a:buFont typeface="Courier New" panose="020B0604020202020204" pitchFamily="34" charset="0"/>
              <a:buChar char="o"/>
            </a:pPr>
            <a:r>
              <a:rPr lang="en-GB">
                <a:ea typeface="Calibri"/>
                <a:cs typeface="Calibri"/>
              </a:rPr>
              <a:t>Refreshments upon arrival</a:t>
            </a:r>
          </a:p>
          <a:p>
            <a:pPr lvl="1">
              <a:buFont typeface="Courier New" panose="020B0604020202020204" pitchFamily="34" charset="0"/>
              <a:buChar char="o"/>
            </a:pPr>
            <a:endParaRPr lang="en-GB">
              <a:ea typeface="Calibri"/>
              <a:cs typeface="Calibri"/>
            </a:endParaRPr>
          </a:p>
          <a:p>
            <a:r>
              <a:rPr lang="en-GB">
                <a:ea typeface="Calibri"/>
                <a:cs typeface="Calibri"/>
              </a:rPr>
              <a:t>All food, accommodation and coach transport will be provided and free of charge </a:t>
            </a:r>
          </a:p>
          <a:p>
            <a:pPr marL="0" indent="0">
              <a:buNone/>
            </a:pPr>
            <a:endParaRPr lang="en-GB">
              <a:ea typeface="Calibri"/>
              <a:cs typeface="Calibri"/>
            </a:endParaRPr>
          </a:p>
          <a:p>
            <a:r>
              <a:rPr lang="en-GB">
                <a:ea typeface="Calibri"/>
                <a:cs typeface="Calibri"/>
              </a:rPr>
              <a:t>Financial support is available towards the cost of travel to the university – same process as with Campus Day</a:t>
            </a:r>
          </a:p>
          <a:p>
            <a:pPr lvl="1">
              <a:buFont typeface="Courier New" panose="020B0604020202020204" pitchFamily="34" charset="0"/>
              <a:buChar char="o"/>
            </a:pPr>
            <a:endParaRPr lang="en-GB">
              <a:ea typeface="Calibri"/>
              <a:cs typeface="Calibri"/>
            </a:endParaRPr>
          </a:p>
          <a:p>
            <a:pPr lvl="1">
              <a:buFont typeface="Courier New" panose="020B0604020202020204" pitchFamily="34" charset="0"/>
              <a:buChar char="o"/>
            </a:pPr>
            <a:endParaRPr lang="en-GB">
              <a:ea typeface="Calibri"/>
              <a:cs typeface="Calibri"/>
            </a:endParaRPr>
          </a:p>
        </p:txBody>
      </p:sp>
    </p:spTree>
    <p:extLst>
      <p:ext uri="{BB962C8B-B14F-4D97-AF65-F5344CB8AC3E}">
        <p14:creationId xmlns:p14="http://schemas.microsoft.com/office/powerpoint/2010/main" val="414537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C16D1-2A34-B46C-1D8F-B37C825B79E1}"/>
              </a:ext>
            </a:extLst>
          </p:cNvPr>
          <p:cNvSpPr>
            <a:spLocks noGrp="1"/>
          </p:cNvSpPr>
          <p:nvPr>
            <p:ph type="title"/>
          </p:nvPr>
        </p:nvSpPr>
        <p:spPr>
          <a:xfrm>
            <a:off x="164432" y="136526"/>
            <a:ext cx="11787899" cy="906212"/>
          </a:xfrm>
        </p:spPr>
        <p:txBody>
          <a:bodyPr>
            <a:normAutofit/>
          </a:bodyPr>
          <a:lstStyle/>
          <a:p>
            <a:r>
              <a:rPr lang="en-GB">
                <a:latin typeface="Abadi"/>
              </a:rPr>
              <a:t>Residential Itinerary Overview</a:t>
            </a:r>
            <a:endParaRPr lang="en-US"/>
          </a:p>
        </p:txBody>
      </p:sp>
      <p:graphicFrame>
        <p:nvGraphicFramePr>
          <p:cNvPr id="10" name="Content Placeholder 9">
            <a:extLst>
              <a:ext uri="{FF2B5EF4-FFF2-40B4-BE49-F238E27FC236}">
                <a16:creationId xmlns:a16="http://schemas.microsoft.com/office/drawing/2014/main" id="{F934DEB5-2CD9-A16A-8E74-4EDF14FBFFC6}"/>
              </a:ext>
            </a:extLst>
          </p:cNvPr>
          <p:cNvGraphicFramePr>
            <a:graphicFrameLocks noGrp="1"/>
          </p:cNvGraphicFramePr>
          <p:nvPr>
            <p:ph idx="1"/>
            <p:extLst>
              <p:ext uri="{D42A27DB-BD31-4B8C-83A1-F6EECF244321}">
                <p14:modId xmlns:p14="http://schemas.microsoft.com/office/powerpoint/2010/main" val="3525135884"/>
              </p:ext>
            </p:extLst>
          </p:nvPr>
        </p:nvGraphicFramePr>
        <p:xfrm>
          <a:off x="-4011" y="1325172"/>
          <a:ext cx="12190019" cy="5468700"/>
        </p:xfrm>
        <a:graphic>
          <a:graphicData uri="http://schemas.openxmlformats.org/drawingml/2006/table">
            <a:tbl>
              <a:tblPr firstRow="1" bandRow="1">
                <a:tableStyleId>{5C22544A-7EE6-4342-B048-85BDC9FD1C3A}</a:tableStyleId>
              </a:tblPr>
              <a:tblGrid>
                <a:gridCol w="2533402">
                  <a:extLst>
                    <a:ext uri="{9D8B030D-6E8A-4147-A177-3AD203B41FA5}">
                      <a16:colId xmlns:a16="http://schemas.microsoft.com/office/drawing/2014/main" val="1421497238"/>
                    </a:ext>
                  </a:extLst>
                </a:gridCol>
                <a:gridCol w="3647703">
                  <a:extLst>
                    <a:ext uri="{9D8B030D-6E8A-4147-A177-3AD203B41FA5}">
                      <a16:colId xmlns:a16="http://schemas.microsoft.com/office/drawing/2014/main" val="4245368716"/>
                    </a:ext>
                  </a:extLst>
                </a:gridCol>
                <a:gridCol w="6008914">
                  <a:extLst>
                    <a:ext uri="{9D8B030D-6E8A-4147-A177-3AD203B41FA5}">
                      <a16:colId xmlns:a16="http://schemas.microsoft.com/office/drawing/2014/main" val="299994966"/>
                    </a:ext>
                  </a:extLst>
                </a:gridCol>
              </a:tblGrid>
              <a:tr h="305941">
                <a:tc>
                  <a:txBody>
                    <a:bodyPr/>
                    <a:lstStyle/>
                    <a:p>
                      <a:pPr marL="0" algn="ctr" rtl="0" eaLnBrk="1" fontAlgn="base" latinLnBrk="0" hangingPunct="1">
                        <a:spcBef>
                          <a:spcPts val="0"/>
                        </a:spcBef>
                        <a:spcAft>
                          <a:spcPts val="0"/>
                        </a:spcAft>
                      </a:pPr>
                      <a:r>
                        <a:rPr lang="en-US" sz="1400" b="1" i="0" kern="1200">
                          <a:solidFill>
                            <a:srgbClr val="000000"/>
                          </a:solidFill>
                          <a:effectLst/>
                          <a:latin typeface="Calibri"/>
                        </a:rPr>
                        <a:t>Day</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ase" latinLnBrk="0" hangingPunct="1">
                        <a:spcBef>
                          <a:spcPts val="0"/>
                        </a:spcBef>
                        <a:spcAft>
                          <a:spcPts val="0"/>
                        </a:spcAft>
                      </a:pPr>
                      <a:r>
                        <a:rPr lang="en-US" sz="1400" b="1" i="0" kern="1200">
                          <a:solidFill>
                            <a:srgbClr val="000000"/>
                          </a:solidFill>
                          <a:effectLst/>
                          <a:latin typeface="Calibri"/>
                        </a:rPr>
                        <a:t>Time</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ase" latinLnBrk="0" hangingPunct="1">
                        <a:spcBef>
                          <a:spcPts val="0"/>
                        </a:spcBef>
                        <a:spcAft>
                          <a:spcPts val="0"/>
                        </a:spcAft>
                      </a:pPr>
                      <a:r>
                        <a:rPr lang="en-US" sz="1400" b="1" i="0" kern="1200">
                          <a:solidFill>
                            <a:srgbClr val="000000"/>
                          </a:solidFill>
                          <a:effectLst/>
                          <a:latin typeface="Calibri"/>
                        </a:rPr>
                        <a:t>Activity</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89433269"/>
                  </a:ext>
                </a:extLst>
              </a:tr>
              <a:tr h="258138">
                <a:tc rowSpan="7">
                  <a:txBody>
                    <a:bodyPr/>
                    <a:lstStyle/>
                    <a:p>
                      <a:pPr marL="0" algn="ctr" rtl="0" eaLnBrk="1" fontAlgn="base" latinLnBrk="0" hangingPunct="1">
                        <a:spcBef>
                          <a:spcPts val="0"/>
                        </a:spcBef>
                        <a:spcAft>
                          <a:spcPts val="0"/>
                        </a:spcAft>
                      </a:pPr>
                      <a:r>
                        <a:rPr lang="en-US" sz="1400" b="1" i="0" kern="1200" dirty="0">
                          <a:solidFill>
                            <a:srgbClr val="000000"/>
                          </a:solidFill>
                          <a:effectLst/>
                          <a:latin typeface="Calibri"/>
                        </a:rPr>
                        <a:t>Tuesday 9th July</a:t>
                      </a:r>
                      <a:endParaRPr lang="en-US" sz="1400" dirty="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10:00-11:30</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Arrival and Registration</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a:noFill/>
                    </a:lnB>
                    <a:noFill/>
                  </a:tcPr>
                </a:tc>
                <a:extLst>
                  <a:ext uri="{0D108BD9-81ED-4DB2-BD59-A6C34878D82A}">
                    <a16:rowId xmlns:a16="http://schemas.microsoft.com/office/drawing/2014/main" val="3649492470"/>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11:30-12:00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Welcome Talk for students and parents</a:t>
                      </a:r>
                      <a:endParaRPr lang="en-GB"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3118049021"/>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12:00-14:00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Move into Accommodation and lunch</a:t>
                      </a:r>
                      <a:endParaRPr lang="en-GB"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3969552413"/>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14:00-16:00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CTBL Case Discussion and Team Activities</a:t>
                      </a:r>
                      <a:endParaRPr lang="en-GB"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2591712303"/>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16:00-18:30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Group Activities – MMIs, UCAT</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1227337240"/>
                  </a:ext>
                </a:extLst>
              </a:tr>
              <a:tr h="258137">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18:30-22:00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Tea and free time</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3963537880"/>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22:00-23:00</a:t>
                      </a:r>
                      <a:endParaRPr lang="en-US" sz="1400">
                        <a:effectLst/>
                        <a:latin typeface="Calibri"/>
                      </a:endParaRPr>
                    </a:p>
                  </a:txBody>
                  <a:tcPr marL="0" marR="0" marT="0" marB="0" anchor="ctr">
                    <a:lnL w="12700">
                      <a:solidFill>
                        <a:schemeClr val="tx1"/>
                      </a:solidFill>
                    </a:lnL>
                    <a:lnR w="12700">
                      <a:solidFill>
                        <a:schemeClr val="tx1"/>
                      </a:solidFill>
                    </a:lnR>
                    <a:lnT>
                      <a:noFill/>
                    </a:lnT>
                    <a:lnB w="12700">
                      <a:solidFill>
                        <a:schemeClr val="tx1"/>
                      </a:solid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Accommodation Curfew 10pm, Room curfew 11pm</a:t>
                      </a:r>
                      <a:endParaRPr lang="en-GB" sz="1400">
                        <a:effectLst/>
                        <a:latin typeface="Calibri"/>
                      </a:endParaRPr>
                    </a:p>
                  </a:txBody>
                  <a:tcPr marL="0" marR="0" marT="0" marB="0" anchor="ctr">
                    <a:lnL w="12700">
                      <a:solidFill>
                        <a:schemeClr val="tx1"/>
                      </a:solidFill>
                    </a:lnL>
                    <a:lnR w="12700">
                      <a:solidFill>
                        <a:schemeClr val="tx1"/>
                      </a:solidFill>
                    </a:lnR>
                    <a:lnT>
                      <a:noFill/>
                    </a:lnT>
                    <a:lnB w="12700">
                      <a:solidFill>
                        <a:schemeClr val="tx1"/>
                      </a:solidFill>
                    </a:lnB>
                    <a:noFill/>
                  </a:tcPr>
                </a:tc>
                <a:extLst>
                  <a:ext uri="{0D108BD9-81ED-4DB2-BD59-A6C34878D82A}">
                    <a16:rowId xmlns:a16="http://schemas.microsoft.com/office/drawing/2014/main" val="234899968"/>
                  </a:ext>
                </a:extLst>
              </a:tr>
              <a:tr h="258138">
                <a:tc rowSpan="5">
                  <a:txBody>
                    <a:bodyPr/>
                    <a:lstStyle/>
                    <a:p>
                      <a:pPr marL="0" algn="ctr" rtl="0" eaLnBrk="1" fontAlgn="base" latinLnBrk="0" hangingPunct="1">
                        <a:spcBef>
                          <a:spcPts val="0"/>
                        </a:spcBef>
                        <a:spcAft>
                          <a:spcPts val="0"/>
                        </a:spcAft>
                      </a:pPr>
                      <a:r>
                        <a:rPr lang="en-US" sz="1400" b="1" i="0" kern="1200">
                          <a:solidFill>
                            <a:srgbClr val="000000"/>
                          </a:solidFill>
                          <a:effectLst/>
                          <a:latin typeface="Calibri"/>
                        </a:rPr>
                        <a:t>Wednesday 10th July</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08:00-09:00</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0">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Breakfast</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0">
                      <a:noFill/>
                    </a:lnB>
                    <a:noFill/>
                  </a:tcPr>
                </a:tc>
                <a:extLst>
                  <a:ext uri="{0D108BD9-81ED-4DB2-BD59-A6C34878D82A}">
                    <a16:rowId xmlns:a16="http://schemas.microsoft.com/office/drawing/2014/main" val="3787755531"/>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09:30-16:00</a:t>
                      </a:r>
                      <a:endParaRPr lang="en-US" sz="1400">
                        <a:effectLst/>
                        <a:latin typeface="Calibri"/>
                      </a:endParaRPr>
                    </a:p>
                  </a:txBody>
                  <a:tcPr marL="0" marR="0" marT="0" marB="0" anchor="ctr">
                    <a:lnL w="12700">
                      <a:solidFill>
                        <a:schemeClr val="tx1"/>
                      </a:solidFill>
                    </a:lnL>
                    <a:lnR w="12700">
                      <a:solidFill>
                        <a:schemeClr val="tx1"/>
                      </a:solidFill>
                    </a:lnR>
                    <a:lnT w="0">
                      <a:noFill/>
                    </a:lnT>
                    <a:lnB w="0">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Journey to UoM Medical School and Visit</a:t>
                      </a:r>
                      <a:endParaRPr lang="en-GB" sz="1400">
                        <a:effectLst/>
                        <a:latin typeface="Calibri"/>
                      </a:endParaRPr>
                    </a:p>
                  </a:txBody>
                  <a:tcPr marL="0" marR="0" marT="0" marB="0" anchor="ctr">
                    <a:lnL w="12700">
                      <a:solidFill>
                        <a:schemeClr val="tx1"/>
                      </a:solidFill>
                    </a:lnL>
                    <a:lnR w="12700">
                      <a:solidFill>
                        <a:schemeClr val="tx1"/>
                      </a:solidFill>
                    </a:lnR>
                    <a:lnT w="0">
                      <a:noFill/>
                    </a:lnT>
                    <a:lnB w="0">
                      <a:noFill/>
                    </a:lnB>
                    <a:noFill/>
                  </a:tcPr>
                </a:tc>
                <a:extLst>
                  <a:ext uri="{0D108BD9-81ED-4DB2-BD59-A6C34878D82A}">
                    <a16:rowId xmlns:a16="http://schemas.microsoft.com/office/drawing/2014/main" val="2049914188"/>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16:00-18:30</a:t>
                      </a:r>
                      <a:endParaRPr lang="en-US" sz="1400">
                        <a:effectLst/>
                        <a:latin typeface="Calibri"/>
                      </a:endParaRPr>
                    </a:p>
                  </a:txBody>
                  <a:tcPr marL="0" marR="0" marT="0" marB="0" anchor="ctr">
                    <a:lnL w="12700">
                      <a:solidFill>
                        <a:schemeClr val="tx1"/>
                      </a:solidFill>
                    </a:lnL>
                    <a:lnR w="12700">
                      <a:solidFill>
                        <a:schemeClr val="tx1"/>
                      </a:solidFill>
                    </a:lnR>
                    <a:lnT w="0">
                      <a:noFill/>
                    </a:lnT>
                    <a:lnB w="0">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Group Activities – MMIs, UCAT</a:t>
                      </a:r>
                      <a:endParaRPr lang="en-US" sz="1400">
                        <a:effectLst/>
                        <a:latin typeface="Calibri"/>
                      </a:endParaRPr>
                    </a:p>
                  </a:txBody>
                  <a:tcPr marL="0" marR="0" marT="0" marB="0" anchor="ctr">
                    <a:lnL w="12700">
                      <a:solidFill>
                        <a:schemeClr val="tx1"/>
                      </a:solidFill>
                    </a:lnL>
                    <a:lnR w="12700">
                      <a:solidFill>
                        <a:schemeClr val="tx1"/>
                      </a:solidFill>
                    </a:lnR>
                    <a:lnT w="0">
                      <a:noFill/>
                    </a:lnT>
                    <a:lnB w="0">
                      <a:noFill/>
                    </a:lnB>
                    <a:noFill/>
                  </a:tcPr>
                </a:tc>
                <a:extLst>
                  <a:ext uri="{0D108BD9-81ED-4DB2-BD59-A6C34878D82A}">
                    <a16:rowId xmlns:a16="http://schemas.microsoft.com/office/drawing/2014/main" val="2402813689"/>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18:30-22:00</a:t>
                      </a:r>
                      <a:endParaRPr lang="en-US" sz="1400">
                        <a:effectLst/>
                        <a:latin typeface="Calibri"/>
                      </a:endParaRPr>
                    </a:p>
                  </a:txBody>
                  <a:tcPr marL="0" marR="0" marT="0" marB="0" anchor="ctr">
                    <a:lnL w="12700">
                      <a:solidFill>
                        <a:schemeClr val="tx1"/>
                      </a:solidFill>
                    </a:lnL>
                    <a:lnR w="12700">
                      <a:solidFill>
                        <a:schemeClr val="tx1"/>
                      </a:solidFill>
                    </a:lnR>
                    <a:lnT w="0">
                      <a:noFill/>
                    </a:lnT>
                    <a:lnB w="0">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Tea and free time</a:t>
                      </a:r>
                      <a:endParaRPr lang="en-US" sz="1400">
                        <a:effectLst/>
                        <a:latin typeface="Calibri"/>
                      </a:endParaRPr>
                    </a:p>
                  </a:txBody>
                  <a:tcPr marL="0" marR="0" marT="0" marB="0" anchor="ctr">
                    <a:lnL w="12700">
                      <a:solidFill>
                        <a:schemeClr val="tx1"/>
                      </a:solidFill>
                    </a:lnL>
                    <a:lnR w="12700">
                      <a:solidFill>
                        <a:schemeClr val="tx1"/>
                      </a:solidFill>
                    </a:lnR>
                    <a:lnT w="0">
                      <a:noFill/>
                    </a:lnT>
                    <a:lnB w="0">
                      <a:noFill/>
                    </a:lnB>
                    <a:noFill/>
                  </a:tcPr>
                </a:tc>
                <a:extLst>
                  <a:ext uri="{0D108BD9-81ED-4DB2-BD59-A6C34878D82A}">
                    <a16:rowId xmlns:a16="http://schemas.microsoft.com/office/drawing/2014/main" val="3989507054"/>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22:00-23:00</a:t>
                      </a:r>
                      <a:endParaRPr lang="en-US" sz="1400">
                        <a:effectLst/>
                        <a:latin typeface="Calibri"/>
                      </a:endParaRPr>
                    </a:p>
                  </a:txBody>
                  <a:tcPr marL="0" marR="0" marT="0" marB="0" anchor="ctr">
                    <a:lnL w="12700">
                      <a:solidFill>
                        <a:schemeClr val="tx1"/>
                      </a:solidFill>
                    </a:lnL>
                    <a:lnR w="12700">
                      <a:solidFill>
                        <a:schemeClr val="tx1"/>
                      </a:solidFill>
                    </a:lnR>
                    <a:lnT w="0">
                      <a:noFill/>
                    </a:lnT>
                    <a:lnB w="12700">
                      <a:solidFill>
                        <a:schemeClr val="tx1"/>
                      </a:solid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Accommodation Curfew 10pm, Room curfew 11pm</a:t>
                      </a:r>
                      <a:endParaRPr lang="en-GB" sz="1400">
                        <a:effectLst/>
                        <a:latin typeface="Calibri"/>
                      </a:endParaRPr>
                    </a:p>
                  </a:txBody>
                  <a:tcPr marL="0" marR="0" marT="0" marB="0" anchor="ctr">
                    <a:lnL w="12700">
                      <a:solidFill>
                        <a:schemeClr val="tx1"/>
                      </a:solidFill>
                    </a:lnL>
                    <a:lnR w="12700">
                      <a:solidFill>
                        <a:schemeClr val="tx1"/>
                      </a:solidFill>
                    </a:lnR>
                    <a:lnT w="0">
                      <a:noFill/>
                    </a:lnT>
                    <a:lnB w="12700">
                      <a:solidFill>
                        <a:schemeClr val="tx1"/>
                      </a:solidFill>
                    </a:lnB>
                    <a:noFill/>
                  </a:tcPr>
                </a:tc>
                <a:extLst>
                  <a:ext uri="{0D108BD9-81ED-4DB2-BD59-A6C34878D82A}">
                    <a16:rowId xmlns:a16="http://schemas.microsoft.com/office/drawing/2014/main" val="3519853075"/>
                  </a:ext>
                </a:extLst>
              </a:tr>
              <a:tr h="258138">
                <a:tc rowSpan="5">
                  <a:txBody>
                    <a:bodyPr/>
                    <a:lstStyle/>
                    <a:p>
                      <a:pPr marL="0" algn="ctr" rtl="0" eaLnBrk="1" fontAlgn="base" latinLnBrk="0" hangingPunct="1">
                        <a:spcBef>
                          <a:spcPts val="0"/>
                        </a:spcBef>
                        <a:spcAft>
                          <a:spcPts val="0"/>
                        </a:spcAft>
                      </a:pPr>
                      <a:r>
                        <a:rPr lang="en-US" sz="1400" b="1" i="0" kern="1200">
                          <a:solidFill>
                            <a:srgbClr val="000000"/>
                          </a:solidFill>
                          <a:effectLst/>
                          <a:latin typeface="Calibri"/>
                        </a:rPr>
                        <a:t>Thursday 11th July</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08:00-09:00</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Breakfast</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a:noFill/>
                    </a:lnB>
                    <a:noFill/>
                  </a:tcPr>
                </a:tc>
                <a:extLst>
                  <a:ext uri="{0D108BD9-81ED-4DB2-BD59-A6C34878D82A}">
                    <a16:rowId xmlns:a16="http://schemas.microsoft.com/office/drawing/2014/main" val="3263239773"/>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09:30-16:00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Journey to LU Medical School and Visit</a:t>
                      </a:r>
                      <a:endParaRPr lang="en-GB"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4072552535"/>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16:00-18:00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Clinical Skills</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654440812"/>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18:00-22:00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Tea, followed by a team building activity station night</a:t>
                      </a:r>
                      <a:endParaRPr lang="en-GB"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614453990"/>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22:00-23:00</a:t>
                      </a:r>
                      <a:endParaRPr lang="en-US" sz="1400">
                        <a:effectLst/>
                        <a:latin typeface="Calibri"/>
                      </a:endParaRPr>
                    </a:p>
                  </a:txBody>
                  <a:tcPr marL="0" marR="0" marT="0" marB="0" anchor="ctr">
                    <a:lnL w="12700">
                      <a:solidFill>
                        <a:schemeClr val="tx1"/>
                      </a:solidFill>
                    </a:lnL>
                    <a:lnR w="12700">
                      <a:solidFill>
                        <a:schemeClr val="tx1"/>
                      </a:solidFill>
                    </a:lnR>
                    <a:lnT>
                      <a:noFill/>
                    </a:lnT>
                    <a:lnB w="12700">
                      <a:solidFill>
                        <a:schemeClr val="tx1"/>
                      </a:solid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Accommodation Curfew 10pm, Room curfew 11pm</a:t>
                      </a:r>
                      <a:endParaRPr lang="en-GB" sz="1400">
                        <a:effectLst/>
                        <a:latin typeface="Calibri"/>
                      </a:endParaRPr>
                    </a:p>
                  </a:txBody>
                  <a:tcPr marL="0" marR="0" marT="0" marB="0" anchor="ctr">
                    <a:lnL w="12700">
                      <a:solidFill>
                        <a:schemeClr val="tx1"/>
                      </a:solidFill>
                    </a:lnL>
                    <a:lnR w="12700">
                      <a:solidFill>
                        <a:schemeClr val="tx1"/>
                      </a:solidFill>
                    </a:lnR>
                    <a:lnT>
                      <a:noFill/>
                    </a:lnT>
                    <a:lnB w="12700">
                      <a:solidFill>
                        <a:schemeClr val="tx1"/>
                      </a:solidFill>
                    </a:lnB>
                    <a:noFill/>
                  </a:tcPr>
                </a:tc>
                <a:extLst>
                  <a:ext uri="{0D108BD9-81ED-4DB2-BD59-A6C34878D82A}">
                    <a16:rowId xmlns:a16="http://schemas.microsoft.com/office/drawing/2014/main" val="2577941523"/>
                  </a:ext>
                </a:extLst>
              </a:tr>
              <a:tr h="258138">
                <a:tc rowSpan="3">
                  <a:txBody>
                    <a:bodyPr/>
                    <a:lstStyle/>
                    <a:p>
                      <a:pPr marL="0" algn="ctr" rtl="0" eaLnBrk="1" fontAlgn="base" latinLnBrk="0" hangingPunct="1">
                        <a:spcBef>
                          <a:spcPts val="0"/>
                        </a:spcBef>
                        <a:spcAft>
                          <a:spcPts val="0"/>
                        </a:spcAft>
                      </a:pPr>
                      <a:r>
                        <a:rPr lang="en-US" sz="1400" b="1" i="0" kern="1200">
                          <a:solidFill>
                            <a:srgbClr val="000000"/>
                          </a:solidFill>
                          <a:effectLst/>
                          <a:latin typeface="Calibri"/>
                        </a:rPr>
                        <a:t>Friday 12th July</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08:00-09:00</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a:noFill/>
                    </a:lnB>
                    <a:noFill/>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Breakfast</a:t>
                      </a:r>
                      <a:endParaRPr lang="en-US" sz="1400">
                        <a:effectLst/>
                        <a:latin typeface="Calibri"/>
                      </a:endParaRPr>
                    </a:p>
                  </a:txBody>
                  <a:tcPr marL="0" marR="0" marT="0" marB="0" anchor="ctr">
                    <a:lnL w="12700">
                      <a:solidFill>
                        <a:schemeClr val="tx1"/>
                      </a:solidFill>
                    </a:lnL>
                    <a:lnR w="12700">
                      <a:solidFill>
                        <a:schemeClr val="tx1"/>
                      </a:solidFill>
                    </a:lnR>
                    <a:lnT w="12700">
                      <a:solidFill>
                        <a:schemeClr val="tx1"/>
                      </a:solidFill>
                    </a:lnT>
                    <a:lnB>
                      <a:noFill/>
                    </a:lnB>
                    <a:noFill/>
                  </a:tcPr>
                </a:tc>
                <a:extLst>
                  <a:ext uri="{0D108BD9-81ED-4DB2-BD59-A6C34878D82A}">
                    <a16:rowId xmlns:a16="http://schemas.microsoft.com/office/drawing/2014/main" val="3234109835"/>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09:30-16:00</a:t>
                      </a:r>
                      <a:endParaRPr lang="en-US" sz="1400">
                        <a:effectLst/>
                        <a:latin typeface="Calibri"/>
                      </a:endParaRPr>
                    </a:p>
                  </a:txBody>
                  <a:tcPr marL="0" marR="0" marT="0" marB="0" anchor="ctr">
                    <a:lnL w="12700">
                      <a:solidFill>
                        <a:schemeClr val="tx1"/>
                      </a:solidFill>
                    </a:lnL>
                    <a:lnR w="12700">
                      <a:solidFill>
                        <a:schemeClr val="tx1"/>
                      </a:solidFill>
                    </a:lnR>
                    <a:lnT>
                      <a:noFill/>
                    </a:lnT>
                    <a:lnB>
                      <a:noFill/>
                    </a:lnB>
                    <a:noFill/>
                  </a:tcPr>
                </a:tc>
                <a:tc>
                  <a:txBody>
                    <a:bodyPr/>
                    <a:lstStyle/>
                    <a:p>
                      <a:pPr marL="0" algn="ctr" rtl="0" eaLnBrk="1" fontAlgn="base" latinLnBrk="0" hangingPunct="1">
                        <a:spcBef>
                          <a:spcPts val="0"/>
                        </a:spcBef>
                        <a:spcAft>
                          <a:spcPts val="0"/>
                        </a:spcAft>
                      </a:pPr>
                      <a:r>
                        <a:rPr lang="en-GB" sz="1400" b="0" i="0" kern="1200">
                          <a:solidFill>
                            <a:srgbClr val="000000"/>
                          </a:solidFill>
                          <a:effectLst/>
                          <a:latin typeface="Calibri"/>
                        </a:rPr>
                        <a:t>Journey to </a:t>
                      </a:r>
                      <a:r>
                        <a:rPr lang="en-GB" sz="1400" b="0" i="0" kern="1200" err="1">
                          <a:solidFill>
                            <a:srgbClr val="000000"/>
                          </a:solidFill>
                          <a:effectLst/>
                          <a:latin typeface="Calibri"/>
                        </a:rPr>
                        <a:t>UoL</a:t>
                      </a:r>
                      <a:r>
                        <a:rPr lang="en-GB" sz="1400" b="0" i="0" kern="1200">
                          <a:solidFill>
                            <a:srgbClr val="000000"/>
                          </a:solidFill>
                          <a:effectLst/>
                          <a:latin typeface="Calibri"/>
                        </a:rPr>
                        <a:t> Medical School and Visit</a:t>
                      </a:r>
                      <a:endParaRPr lang="en-GB" sz="1400">
                        <a:effectLst/>
                        <a:latin typeface="Calibri"/>
                      </a:endParaRPr>
                    </a:p>
                  </a:txBody>
                  <a:tcPr marL="0" marR="0" marT="0" marB="0" anchor="ctr">
                    <a:lnL w="12700">
                      <a:solidFill>
                        <a:schemeClr val="tx1"/>
                      </a:solidFill>
                    </a:lnL>
                    <a:lnR w="12700">
                      <a:solidFill>
                        <a:schemeClr val="tx1"/>
                      </a:solidFill>
                    </a:lnR>
                    <a:lnT>
                      <a:noFill/>
                    </a:lnT>
                    <a:lnB>
                      <a:noFill/>
                    </a:lnB>
                    <a:noFill/>
                  </a:tcPr>
                </a:tc>
                <a:extLst>
                  <a:ext uri="{0D108BD9-81ED-4DB2-BD59-A6C34878D82A}">
                    <a16:rowId xmlns:a16="http://schemas.microsoft.com/office/drawing/2014/main" val="3887633964"/>
                  </a:ext>
                </a:extLst>
              </a:tr>
              <a:tr h="258138">
                <a:tc vMerge="1">
                  <a:txBody>
                    <a:bodyPr/>
                    <a:lstStyle/>
                    <a:p>
                      <a:endParaRPr lang="en-US"/>
                    </a:p>
                  </a:txBody>
                  <a:tcPr/>
                </a:tc>
                <a:tc>
                  <a:txBody>
                    <a:bodyPr/>
                    <a:lstStyle/>
                    <a:p>
                      <a:pPr marL="0" algn="ctr" rtl="0" eaLnBrk="1" fontAlgn="base" latinLnBrk="0" hangingPunct="1">
                        <a:spcBef>
                          <a:spcPts val="0"/>
                        </a:spcBef>
                        <a:spcAft>
                          <a:spcPts val="0"/>
                        </a:spcAft>
                      </a:pPr>
                      <a:r>
                        <a:rPr lang="en-US" sz="1400" b="0" i="0" kern="1200">
                          <a:solidFill>
                            <a:srgbClr val="000000"/>
                          </a:solidFill>
                          <a:effectLst/>
                          <a:latin typeface="Calibri"/>
                        </a:rPr>
                        <a:t>16:00-18:30</a:t>
                      </a:r>
                      <a:endParaRPr lang="en-US" sz="1400">
                        <a:effectLst/>
                        <a:latin typeface="Calibri"/>
                      </a:endParaRPr>
                    </a:p>
                  </a:txBody>
                  <a:tcPr marL="0" marR="0" marT="0" marB="0" anchor="ctr">
                    <a:lnL w="12700">
                      <a:solidFill>
                        <a:schemeClr val="tx1"/>
                      </a:solidFill>
                    </a:lnL>
                    <a:lnR w="12700">
                      <a:solidFill>
                        <a:schemeClr val="tx1"/>
                      </a:solidFill>
                    </a:lnR>
                    <a:lnT>
                      <a:noFill/>
                    </a:lnT>
                    <a:lnB w="12700">
                      <a:solidFill>
                        <a:schemeClr val="tx1"/>
                      </a:solidFill>
                    </a:lnB>
                    <a:noFill/>
                  </a:tcPr>
                </a:tc>
                <a:tc>
                  <a:txBody>
                    <a:bodyPr/>
                    <a:lstStyle/>
                    <a:p>
                      <a:pPr marL="0" algn="ctr" rtl="0" eaLnBrk="1" fontAlgn="base" latinLnBrk="0" hangingPunct="1">
                        <a:spcBef>
                          <a:spcPts val="0"/>
                        </a:spcBef>
                        <a:spcAft>
                          <a:spcPts val="0"/>
                        </a:spcAft>
                      </a:pPr>
                      <a:r>
                        <a:rPr lang="en-GB" sz="1400" b="0" i="0" kern="1200" dirty="0">
                          <a:solidFill>
                            <a:srgbClr val="000000"/>
                          </a:solidFill>
                          <a:effectLst/>
                          <a:latin typeface="Calibri"/>
                        </a:rPr>
                        <a:t>Closing session then home time!</a:t>
                      </a:r>
                      <a:endParaRPr lang="en-GB" sz="1400" dirty="0">
                        <a:effectLst/>
                        <a:latin typeface="Calibri"/>
                      </a:endParaRPr>
                    </a:p>
                  </a:txBody>
                  <a:tcPr marL="0" marR="0" marT="0" marB="0" anchor="ctr">
                    <a:lnL w="12700">
                      <a:solidFill>
                        <a:schemeClr val="tx1"/>
                      </a:solidFill>
                    </a:lnL>
                    <a:lnR w="12700">
                      <a:solidFill>
                        <a:schemeClr val="tx1"/>
                      </a:solidFill>
                    </a:lnR>
                    <a:lnT>
                      <a:noFill/>
                    </a:lnT>
                    <a:lnB w="12700">
                      <a:solidFill>
                        <a:schemeClr val="tx1"/>
                      </a:solidFill>
                    </a:lnB>
                    <a:noFill/>
                  </a:tcPr>
                </a:tc>
                <a:extLst>
                  <a:ext uri="{0D108BD9-81ED-4DB2-BD59-A6C34878D82A}">
                    <a16:rowId xmlns:a16="http://schemas.microsoft.com/office/drawing/2014/main" val="2528028143"/>
                  </a:ext>
                </a:extLst>
              </a:tr>
            </a:tbl>
          </a:graphicData>
        </a:graphic>
      </p:graphicFrame>
    </p:spTree>
    <p:extLst>
      <p:ext uri="{BB962C8B-B14F-4D97-AF65-F5344CB8AC3E}">
        <p14:creationId xmlns:p14="http://schemas.microsoft.com/office/powerpoint/2010/main" val="412474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C16D1-2A34-B46C-1D8F-B37C825B79E1}"/>
              </a:ext>
            </a:extLst>
          </p:cNvPr>
          <p:cNvSpPr>
            <a:spLocks noGrp="1"/>
          </p:cNvSpPr>
          <p:nvPr>
            <p:ph type="title"/>
          </p:nvPr>
        </p:nvSpPr>
        <p:spPr>
          <a:xfrm>
            <a:off x="164432" y="136526"/>
            <a:ext cx="11787899" cy="906212"/>
          </a:xfrm>
        </p:spPr>
        <p:txBody>
          <a:bodyPr>
            <a:normAutofit/>
          </a:bodyPr>
          <a:lstStyle/>
          <a:p>
            <a:r>
              <a:rPr lang="en-GB">
                <a:latin typeface="Abadi"/>
              </a:rPr>
              <a:t>Residential – Important Info</a:t>
            </a:r>
            <a:endParaRPr lang="en-US"/>
          </a:p>
        </p:txBody>
      </p:sp>
      <p:sp>
        <p:nvSpPr>
          <p:cNvPr id="17" name="Content Placeholder 1">
            <a:extLst>
              <a:ext uri="{FF2B5EF4-FFF2-40B4-BE49-F238E27FC236}">
                <a16:creationId xmlns:a16="http://schemas.microsoft.com/office/drawing/2014/main" id="{FE483012-3EF8-7C4F-4FCB-9ECF1DF37472}"/>
              </a:ext>
            </a:extLst>
          </p:cNvPr>
          <p:cNvSpPr>
            <a:spLocks noGrp="1"/>
          </p:cNvSpPr>
          <p:nvPr>
            <p:ph idx="1"/>
          </p:nvPr>
        </p:nvSpPr>
        <p:spPr>
          <a:xfrm>
            <a:off x="838200" y="1706964"/>
            <a:ext cx="10515600" cy="4469999"/>
          </a:xfrm>
        </p:spPr>
        <p:txBody>
          <a:bodyPr vert="horz" lIns="91440" tIns="45720" rIns="91440" bIns="45720" rtlCol="0" anchor="t">
            <a:normAutofit/>
          </a:bodyPr>
          <a:lstStyle/>
          <a:p>
            <a:endParaRPr lang="en-GB">
              <a:ea typeface="Calibri"/>
              <a:cs typeface="Calibri"/>
            </a:endParaRPr>
          </a:p>
          <a:p>
            <a:pPr lvl="1">
              <a:buFont typeface="Courier New" panose="020B0604020202020204" pitchFamily="34" charset="0"/>
              <a:buChar char="o"/>
            </a:pPr>
            <a:endParaRPr lang="en-GB">
              <a:ea typeface="Calibri"/>
              <a:cs typeface="Calibri"/>
            </a:endParaRPr>
          </a:p>
        </p:txBody>
      </p:sp>
      <p:sp>
        <p:nvSpPr>
          <p:cNvPr id="4" name="Content Placeholder 1">
            <a:extLst>
              <a:ext uri="{FF2B5EF4-FFF2-40B4-BE49-F238E27FC236}">
                <a16:creationId xmlns:a16="http://schemas.microsoft.com/office/drawing/2014/main" id="{5BCF5981-07F8-1A88-6749-CE0189F4F285}"/>
              </a:ext>
            </a:extLst>
          </p:cNvPr>
          <p:cNvSpPr txBox="1">
            <a:spLocks/>
          </p:cNvSpPr>
          <p:nvPr/>
        </p:nvSpPr>
        <p:spPr>
          <a:xfrm>
            <a:off x="559469" y="1859364"/>
            <a:ext cx="10946731" cy="446999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ea typeface="Calibri"/>
                <a:cs typeface="Calibri"/>
              </a:rPr>
              <a:t>Megan and Laura (Pathway Programme Admin at EHU) will be phoning all students next week to confirm your details</a:t>
            </a:r>
          </a:p>
          <a:p>
            <a:pPr marL="0" indent="0">
              <a:buNone/>
            </a:pPr>
            <a:endParaRPr lang="en-GB">
              <a:ea typeface="Calibri"/>
              <a:cs typeface="Calibri"/>
            </a:endParaRPr>
          </a:p>
          <a:p>
            <a:r>
              <a:rPr lang="en-GB">
                <a:ea typeface="Calibri"/>
                <a:cs typeface="Calibri"/>
              </a:rPr>
              <a:t>Please expect a phone call between 1pm-4pm on Monday 17th June -Thursday 20th June</a:t>
            </a:r>
          </a:p>
          <a:p>
            <a:pPr marL="0" indent="0">
              <a:buNone/>
            </a:pPr>
            <a:endParaRPr lang="en-GB">
              <a:ea typeface="Calibri"/>
              <a:cs typeface="Calibri"/>
            </a:endParaRPr>
          </a:p>
          <a:p>
            <a:r>
              <a:rPr lang="en-GB">
                <a:ea typeface="Calibri"/>
                <a:cs typeface="Calibri"/>
              </a:rPr>
              <a:t>The phone call will review your details, confirm your accommodation and dietary requirements, and is a chance for you to ask us any questions you may have!</a:t>
            </a:r>
          </a:p>
          <a:p>
            <a:pPr marL="0" indent="0">
              <a:buNone/>
            </a:pPr>
            <a:endParaRPr lang="en-GB">
              <a:ea typeface="Calibri"/>
              <a:cs typeface="Calibri"/>
            </a:endParaRPr>
          </a:p>
          <a:p>
            <a:r>
              <a:rPr lang="en-GB">
                <a:ea typeface="Calibri"/>
                <a:cs typeface="Calibri"/>
              </a:rPr>
              <a:t>It is essential that you answer this call, or phone us back between 9am and 5pm Monday-Friday</a:t>
            </a:r>
          </a:p>
          <a:p>
            <a:endParaRPr lang="en-GB">
              <a:ea typeface="Calibri"/>
              <a:cs typeface="Calibri"/>
            </a:endParaRPr>
          </a:p>
        </p:txBody>
      </p:sp>
    </p:spTree>
    <p:extLst>
      <p:ext uri="{BB962C8B-B14F-4D97-AF65-F5344CB8AC3E}">
        <p14:creationId xmlns:p14="http://schemas.microsoft.com/office/powerpoint/2010/main" val="211530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B9BD3E-CFA7-AD88-F0C4-34E285894580}"/>
              </a:ext>
            </a:extLst>
          </p:cNvPr>
          <p:cNvSpPr>
            <a:spLocks noGrp="1"/>
          </p:cNvSpPr>
          <p:nvPr>
            <p:ph idx="1"/>
          </p:nvPr>
        </p:nvSpPr>
        <p:spPr>
          <a:xfrm>
            <a:off x="838200" y="1716990"/>
            <a:ext cx="10515600" cy="4931209"/>
          </a:xfrm>
        </p:spPr>
        <p:txBody>
          <a:bodyPr vert="horz" lIns="91440" tIns="45720" rIns="91440" bIns="45720" rtlCol="0" anchor="t">
            <a:normAutofit fontScale="92500" lnSpcReduction="10000"/>
          </a:bodyPr>
          <a:lstStyle/>
          <a:p>
            <a:r>
              <a:rPr lang="en-GB">
                <a:ea typeface="Calibri"/>
                <a:cs typeface="Calibri"/>
              </a:rPr>
              <a:t>It's not like other degree courses</a:t>
            </a:r>
            <a:endParaRPr lang="en-US">
              <a:ea typeface="Calibri" panose="020F0502020204030204"/>
              <a:cs typeface="Calibri" panose="020F0502020204030204"/>
            </a:endParaRPr>
          </a:p>
          <a:p>
            <a:endParaRPr lang="en-GB">
              <a:ea typeface="Calibri"/>
              <a:cs typeface="Calibri"/>
            </a:endParaRPr>
          </a:p>
          <a:p>
            <a:r>
              <a:rPr lang="en-GB">
                <a:ea typeface="Calibri"/>
                <a:cs typeface="Calibri"/>
              </a:rPr>
              <a:t>Longer (typically 5 or 6 years)</a:t>
            </a:r>
          </a:p>
          <a:p>
            <a:endParaRPr lang="en-GB">
              <a:ea typeface="Calibri"/>
              <a:cs typeface="Calibri"/>
            </a:endParaRPr>
          </a:p>
          <a:p>
            <a:r>
              <a:rPr lang="en-GB">
                <a:ea typeface="Calibri"/>
                <a:cs typeface="Calibri"/>
              </a:rPr>
              <a:t>Professional training &amp; clinical focus </a:t>
            </a:r>
          </a:p>
          <a:p>
            <a:endParaRPr lang="en-GB">
              <a:ea typeface="Calibri"/>
              <a:cs typeface="Calibri"/>
            </a:endParaRPr>
          </a:p>
          <a:p>
            <a:r>
              <a:rPr lang="en-GB">
                <a:ea typeface="Calibri"/>
                <a:cs typeface="Calibri"/>
              </a:rPr>
              <a:t>Experiential learning (e.g., CBL, PBL, CTBL)</a:t>
            </a:r>
          </a:p>
          <a:p>
            <a:endParaRPr lang="en-GB">
              <a:ea typeface="Calibri"/>
              <a:cs typeface="Calibri"/>
            </a:endParaRPr>
          </a:p>
          <a:p>
            <a:r>
              <a:rPr lang="en-GB">
                <a:ea typeface="Calibri"/>
                <a:cs typeface="Calibri"/>
              </a:rPr>
              <a:t>Established and new Medical Schools (cohort sizes)</a:t>
            </a:r>
          </a:p>
          <a:p>
            <a:endParaRPr lang="en-GB">
              <a:ea typeface="Calibri"/>
              <a:cs typeface="Calibri"/>
            </a:endParaRPr>
          </a:p>
          <a:p>
            <a:r>
              <a:rPr lang="en-GB">
                <a:ea typeface="Calibri"/>
                <a:cs typeface="Calibri"/>
              </a:rPr>
              <a:t>GMC Outcomes for Graduates</a:t>
            </a:r>
          </a:p>
          <a:p>
            <a:endParaRPr lang="en-GB">
              <a:ea typeface="Calibri"/>
              <a:cs typeface="Calibri"/>
            </a:endParaRPr>
          </a:p>
        </p:txBody>
      </p:sp>
      <p:sp>
        <p:nvSpPr>
          <p:cNvPr id="3" name="Title 2">
            <a:extLst>
              <a:ext uri="{FF2B5EF4-FFF2-40B4-BE49-F238E27FC236}">
                <a16:creationId xmlns:a16="http://schemas.microsoft.com/office/drawing/2014/main" id="{E2BC16D1-2A34-B46C-1D8F-B37C825B79E1}"/>
              </a:ext>
            </a:extLst>
          </p:cNvPr>
          <p:cNvSpPr>
            <a:spLocks noGrp="1"/>
          </p:cNvSpPr>
          <p:nvPr>
            <p:ph type="title"/>
          </p:nvPr>
        </p:nvSpPr>
        <p:spPr/>
        <p:txBody>
          <a:bodyPr/>
          <a:lstStyle/>
          <a:p>
            <a:r>
              <a:rPr lang="en-GB">
                <a:latin typeface="Abadi"/>
              </a:rPr>
              <a:t>Studying Medicine </a:t>
            </a:r>
            <a:endParaRPr lang="en-GB"/>
          </a:p>
        </p:txBody>
      </p:sp>
    </p:spTree>
    <p:extLst>
      <p:ext uri="{BB962C8B-B14F-4D97-AF65-F5344CB8AC3E}">
        <p14:creationId xmlns:p14="http://schemas.microsoft.com/office/powerpoint/2010/main" val="204038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3FC09-2C91-1A7A-E635-AA1D68E4548F}"/>
              </a:ext>
            </a:extLst>
          </p:cNvPr>
          <p:cNvSpPr>
            <a:spLocks noGrp="1"/>
          </p:cNvSpPr>
          <p:nvPr>
            <p:ph idx="1"/>
          </p:nvPr>
        </p:nvSpPr>
        <p:spPr/>
        <p:txBody>
          <a:bodyPr vert="horz" lIns="91440" tIns="45720" rIns="91440" bIns="45720" rtlCol="0" anchor="t">
            <a:normAutofit/>
          </a:bodyPr>
          <a:lstStyle/>
          <a:p>
            <a:r>
              <a:rPr lang="en-GB">
                <a:ea typeface="Calibri"/>
                <a:cs typeface="Calibri"/>
              </a:rPr>
              <a:t>Motivated, Conscientious and Academically able</a:t>
            </a:r>
          </a:p>
          <a:p>
            <a:endParaRPr lang="en-GB">
              <a:ea typeface="Calibri"/>
              <a:cs typeface="Calibri"/>
            </a:endParaRPr>
          </a:p>
          <a:p>
            <a:r>
              <a:rPr lang="en-GB">
                <a:ea typeface="Calibri"/>
                <a:cs typeface="Calibri"/>
              </a:rPr>
              <a:t>Insightful, Reflective, Values</a:t>
            </a:r>
          </a:p>
          <a:p>
            <a:endParaRPr lang="en-GB">
              <a:ea typeface="Calibri"/>
              <a:cs typeface="Calibri"/>
            </a:endParaRPr>
          </a:p>
          <a:p>
            <a:r>
              <a:rPr lang="en-GB">
                <a:ea typeface="Calibri"/>
                <a:cs typeface="Calibri"/>
              </a:rPr>
              <a:t>Well-rounded, Resilient</a:t>
            </a:r>
          </a:p>
          <a:p>
            <a:endParaRPr lang="en-GB">
              <a:ea typeface="Calibri"/>
              <a:cs typeface="Calibri"/>
            </a:endParaRPr>
          </a:p>
          <a:p>
            <a:r>
              <a:rPr lang="en-GB">
                <a:ea typeface="Calibri"/>
                <a:cs typeface="Calibri"/>
              </a:rPr>
              <a:t>Thoughtful, caring &amp; compassionate</a:t>
            </a:r>
          </a:p>
        </p:txBody>
      </p:sp>
      <p:sp>
        <p:nvSpPr>
          <p:cNvPr id="3" name="Title 2">
            <a:extLst>
              <a:ext uri="{FF2B5EF4-FFF2-40B4-BE49-F238E27FC236}">
                <a16:creationId xmlns:a16="http://schemas.microsoft.com/office/drawing/2014/main" id="{00BDBDBD-3BDD-0FD0-39CA-A81E637E4651}"/>
              </a:ext>
            </a:extLst>
          </p:cNvPr>
          <p:cNvSpPr>
            <a:spLocks noGrp="1"/>
          </p:cNvSpPr>
          <p:nvPr>
            <p:ph type="title"/>
          </p:nvPr>
        </p:nvSpPr>
        <p:spPr>
          <a:xfrm>
            <a:off x="164432" y="136526"/>
            <a:ext cx="10590254" cy="906212"/>
          </a:xfrm>
        </p:spPr>
        <p:txBody>
          <a:bodyPr>
            <a:normAutofit fontScale="90000"/>
          </a:bodyPr>
          <a:lstStyle/>
          <a:p>
            <a:r>
              <a:rPr lang="en-GB">
                <a:latin typeface="Abadi"/>
              </a:rPr>
              <a:t>Preparing your Medical Application: </a:t>
            </a:r>
            <a:br>
              <a:rPr lang="en-GB"/>
            </a:br>
            <a:r>
              <a:rPr lang="en-GB">
                <a:latin typeface="Abadi"/>
              </a:rPr>
              <a:t>What are Medical Schools looking for? </a:t>
            </a:r>
            <a:endParaRPr lang="en-GB"/>
          </a:p>
        </p:txBody>
      </p:sp>
    </p:spTree>
    <p:extLst>
      <p:ext uri="{BB962C8B-B14F-4D97-AF65-F5344CB8AC3E}">
        <p14:creationId xmlns:p14="http://schemas.microsoft.com/office/powerpoint/2010/main" val="11180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3FC09-2C91-1A7A-E635-AA1D68E4548F}"/>
              </a:ext>
            </a:extLst>
          </p:cNvPr>
          <p:cNvSpPr>
            <a:spLocks noGrp="1"/>
          </p:cNvSpPr>
          <p:nvPr>
            <p:ph idx="1"/>
          </p:nvPr>
        </p:nvSpPr>
        <p:spPr>
          <a:xfrm>
            <a:off x="838200" y="1446280"/>
            <a:ext cx="10515600" cy="5272104"/>
          </a:xfrm>
        </p:spPr>
        <p:txBody>
          <a:bodyPr vert="horz" lIns="91440" tIns="45720" rIns="91440" bIns="45720" rtlCol="0" anchor="t">
            <a:noAutofit/>
          </a:bodyPr>
          <a:lstStyle/>
          <a:p>
            <a:pPr marL="0" indent="0">
              <a:buNone/>
            </a:pPr>
            <a:r>
              <a:rPr lang="en-GB" sz="1600" dirty="0">
                <a:cs typeface="Calibri"/>
              </a:rPr>
              <a:t>Standard A-level offer is AAA including:</a:t>
            </a:r>
          </a:p>
          <a:p>
            <a:r>
              <a:rPr lang="en-GB" sz="1600" dirty="0">
                <a:cs typeface="Calibri"/>
              </a:rPr>
              <a:t>2 sciences </a:t>
            </a:r>
            <a:r>
              <a:rPr lang="en-GB" sz="1600" dirty="0" err="1">
                <a:cs typeface="Calibri"/>
              </a:rPr>
              <a:t>includingBiology</a:t>
            </a:r>
            <a:r>
              <a:rPr lang="en-GB" sz="1600" dirty="0">
                <a:cs typeface="Calibri"/>
              </a:rPr>
              <a:t>/Human Biology or Chemistry (Manchester); Biology &amp; Chemistry (EHU); any 2 of Biology, Chemistry &amp; Psychology (Lancaster); Chemistry with either Biology, or Maths (</a:t>
            </a:r>
            <a:r>
              <a:rPr lang="en-GB" sz="1600" dirty="0" err="1">
                <a:cs typeface="Calibri"/>
              </a:rPr>
              <a:t>UoL</a:t>
            </a:r>
            <a:r>
              <a:rPr lang="en-GB" sz="1600" dirty="0">
                <a:cs typeface="Calibri"/>
              </a:rPr>
              <a:t>); </a:t>
            </a:r>
          </a:p>
          <a:p>
            <a:r>
              <a:rPr lang="en-GB" sz="1600" dirty="0">
                <a:cs typeface="Calibri"/>
              </a:rPr>
              <a:t>A third subject.</a:t>
            </a:r>
          </a:p>
          <a:p>
            <a:r>
              <a:rPr lang="en-GB" sz="1600" dirty="0">
                <a:cs typeface="Calibri"/>
              </a:rPr>
              <a:t>Adjustments for A*</a:t>
            </a:r>
          </a:p>
          <a:p>
            <a:endParaRPr lang="en-GB" sz="1600" dirty="0">
              <a:cs typeface="Calibri"/>
            </a:endParaRPr>
          </a:p>
          <a:p>
            <a:pPr marL="0" indent="0">
              <a:buNone/>
            </a:pPr>
            <a:r>
              <a:rPr lang="en-GB" sz="1600" dirty="0">
                <a:cs typeface="Calibri"/>
              </a:rPr>
              <a:t>GSCE:</a:t>
            </a:r>
          </a:p>
          <a:p>
            <a:r>
              <a:rPr lang="en-GB" sz="1600" dirty="0">
                <a:cs typeface="Calibri"/>
              </a:rPr>
              <a:t>At least 5 GCSEs at Grade B/6 or above (Biology, Chemistry (or double Science), English Language and Mathematics) (EHU)</a:t>
            </a:r>
          </a:p>
          <a:p>
            <a:r>
              <a:rPr lang="en-GB" sz="1600" dirty="0">
                <a:cs typeface="Calibri"/>
              </a:rPr>
              <a:t>8 subjects with points system. Must include combined Science (or Biology, Chemistry &amp; Physics), Maths &amp; English Language (Lancaster) </a:t>
            </a:r>
          </a:p>
          <a:p>
            <a:r>
              <a:rPr lang="en-GB" sz="1600" dirty="0">
                <a:cs typeface="Calibri"/>
              </a:rPr>
              <a:t>9 subjects. Must include English Language, Mathematics, Biology, Chemistry, &amp; Physics (combined or triple Science) at minimum Grade B/6 (Liverpool)</a:t>
            </a:r>
          </a:p>
          <a:p>
            <a:r>
              <a:rPr lang="en-GB" sz="1600" dirty="0">
                <a:cs typeface="Calibri"/>
              </a:rPr>
              <a:t>At least 7 GCSEs at Grade A or A*(English Language, Mathematics, and at least 2 Science subjects are required at Grade 6/B) (Manchester)  </a:t>
            </a:r>
          </a:p>
          <a:p>
            <a:endParaRPr lang="en-GB" sz="1600" dirty="0">
              <a:cs typeface="Calibri"/>
            </a:endParaRPr>
          </a:p>
          <a:p>
            <a:pPr marL="0" indent="0">
              <a:buNone/>
            </a:pPr>
            <a:r>
              <a:rPr lang="en-GB" sz="1600" dirty="0">
                <a:cs typeface="Calibri"/>
              </a:rPr>
              <a:t>Contextual data</a:t>
            </a:r>
          </a:p>
        </p:txBody>
      </p:sp>
      <p:sp>
        <p:nvSpPr>
          <p:cNvPr id="3" name="Title 2">
            <a:extLst>
              <a:ext uri="{FF2B5EF4-FFF2-40B4-BE49-F238E27FC236}">
                <a16:creationId xmlns:a16="http://schemas.microsoft.com/office/drawing/2014/main" id="{00BDBDBD-3BDD-0FD0-39CA-A81E637E4651}"/>
              </a:ext>
            </a:extLst>
          </p:cNvPr>
          <p:cNvSpPr>
            <a:spLocks noGrp="1"/>
          </p:cNvSpPr>
          <p:nvPr>
            <p:ph type="title"/>
          </p:nvPr>
        </p:nvSpPr>
        <p:spPr>
          <a:xfrm>
            <a:off x="164432" y="136526"/>
            <a:ext cx="10341765" cy="906212"/>
          </a:xfrm>
        </p:spPr>
        <p:txBody>
          <a:bodyPr>
            <a:normAutofit fontScale="90000"/>
          </a:bodyPr>
          <a:lstStyle/>
          <a:p>
            <a:r>
              <a:rPr lang="en-GB">
                <a:latin typeface="Abadi"/>
              </a:rPr>
              <a:t>Preparing your Medical Application: </a:t>
            </a:r>
            <a:br>
              <a:rPr lang="en-GB"/>
            </a:br>
            <a:r>
              <a:rPr lang="en-GB">
                <a:latin typeface="Abadi"/>
              </a:rPr>
              <a:t>Academic entry requirements for standard entry</a:t>
            </a:r>
            <a:endParaRPr lang="en-GB"/>
          </a:p>
        </p:txBody>
      </p:sp>
    </p:spTree>
    <p:extLst>
      <p:ext uri="{BB962C8B-B14F-4D97-AF65-F5344CB8AC3E}">
        <p14:creationId xmlns:p14="http://schemas.microsoft.com/office/powerpoint/2010/main" val="4107140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QQmLfqJ"/>
  <p:tag name="ARTICULATE_PROJECT_OPEN" val="0"/>
  <p:tag name="ARTICULATE_SLIDE_COUNT" val="11"/>
  <p:tag name="ISPRING_RESOURCE_PATHS_HASH_PRESENTER" val="c8669bcb101c21bb62f97e37cd32b9b2d1354a"/>
  <p:tag name="PRESGUID" val="eec7ca10-5ce0-4f63-aa90-50ab50306e9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40D4D802CD25448763BF7CBC514257" ma:contentTypeVersion="11" ma:contentTypeDescription="Create a new document." ma:contentTypeScope="" ma:versionID="c645ed8be6dd1656b3bfb8d3dae4fee7">
  <xsd:schema xmlns:xsd="http://www.w3.org/2001/XMLSchema" xmlns:xs="http://www.w3.org/2001/XMLSchema" xmlns:p="http://schemas.microsoft.com/office/2006/metadata/properties" xmlns:ns3="adb392b0-5812-4aba-ab73-013b70604822" xmlns:ns4="8ef0ac92-e823-44e3-9c80-64b0670cf833" targetNamespace="http://schemas.microsoft.com/office/2006/metadata/properties" ma:root="true" ma:fieldsID="d322a9974ddf3d11050e6c456d1ebe96" ns3:_="" ns4:_="">
    <xsd:import namespace="adb392b0-5812-4aba-ab73-013b70604822"/>
    <xsd:import namespace="8ef0ac92-e823-44e3-9c80-64b0670cf83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392b0-5812-4aba-ab73-013b7060482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f0ac92-e823-44e3-9c80-64b0670cf8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1CDC17-8E5D-4004-AF7F-3B843AF1791F}">
  <ds:schemaRefs>
    <ds:schemaRef ds:uri="8ef0ac92-e823-44e3-9c80-64b0670cf833"/>
    <ds:schemaRef ds:uri="adb392b0-5812-4aba-ab73-013b706048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9B76D6-F222-4380-BE0A-6253DBD4A838}">
  <ds:schemaRefs>
    <ds:schemaRef ds:uri="http://schemas.microsoft.com/sharepoint/v3/contenttype/forms"/>
  </ds:schemaRefs>
</ds:datastoreItem>
</file>

<file path=customXml/itemProps3.xml><?xml version="1.0" encoding="utf-8"?>
<ds:datastoreItem xmlns:ds="http://schemas.openxmlformats.org/officeDocument/2006/customXml" ds:itemID="{EDE66B5C-0FB4-4855-B4E0-926649F2D88E}">
  <ds:schemaRefs>
    <ds:schemaRef ds:uri="8ef0ac92-e823-44e3-9c80-64b0670cf833"/>
    <ds:schemaRef ds:uri="adb392b0-5812-4aba-ab73-013b706048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1415</Words>
  <Application>Microsoft Office PowerPoint</Application>
  <PresentationFormat>Widescreen</PresentationFormat>
  <Paragraphs>226</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Wingdings</vt:lpstr>
      <vt:lpstr>Abadi</vt:lpstr>
      <vt:lpstr>Georgia</vt:lpstr>
      <vt:lpstr>Calibri Light</vt:lpstr>
      <vt:lpstr>Courier New</vt:lpstr>
      <vt:lpstr>Arial,Sans-Serif</vt:lpstr>
      <vt:lpstr>Arial</vt:lpstr>
      <vt:lpstr>Arial Narrow</vt:lpstr>
      <vt:lpstr>Calibri</vt:lpstr>
      <vt:lpstr>Office Theme</vt:lpstr>
      <vt:lpstr>Applying to Study Medicine</vt:lpstr>
      <vt:lpstr>Overview</vt:lpstr>
      <vt:lpstr>Residential – Tuesday 9th July – Friday 12th July</vt:lpstr>
      <vt:lpstr>Residential</vt:lpstr>
      <vt:lpstr>Residential Itinerary Overview</vt:lpstr>
      <vt:lpstr>Residential – Important Info</vt:lpstr>
      <vt:lpstr>Studying Medicine </vt:lpstr>
      <vt:lpstr>Preparing your Medical Application:  What are Medical Schools looking for? </vt:lpstr>
      <vt:lpstr>Preparing your Medical Application:  Academic entry requirements for standard entry</vt:lpstr>
      <vt:lpstr>Preparing your Medical Application:  Contextual routes into medicine </vt:lpstr>
      <vt:lpstr>Preparing your Medical Application:  Contextual criteria </vt:lpstr>
      <vt:lpstr>Preparing your Medical Application: Gateway and foundation programmes </vt:lpstr>
      <vt:lpstr>Preparing your Medical Application -F</vt:lpstr>
      <vt:lpstr>Preparing your Medical Application:  Admissions Tests </vt:lpstr>
      <vt:lpstr>PowerPoint Presentation</vt:lpstr>
      <vt:lpstr>Preparing your Medical Application: ​ Non - Academic attributes </vt:lpstr>
      <vt:lpstr>Preparing your Medical Application:   Non - Academic attributes </vt:lpstr>
      <vt:lpstr>Preparing your Medical Application: Work Experience  </vt:lpstr>
      <vt:lpstr>Preparing your Medical Application: Personal Statement </vt:lpstr>
      <vt:lpstr>Preparing your Medical Application: Interviews </vt:lpstr>
      <vt:lpstr>Reasonable adjustments &amp; Fitness to Practice </vt:lpstr>
      <vt:lpstr>Resources and support - PL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Year Medical School EHU 2019</dc:title>
  <dc:creator>Carol Chatten</dc:creator>
  <cp:lastModifiedBy>Megan Charnley</cp:lastModifiedBy>
  <cp:revision>9</cp:revision>
  <dcterms:created xsi:type="dcterms:W3CDTF">2019-08-06T20:15:50Z</dcterms:created>
  <dcterms:modified xsi:type="dcterms:W3CDTF">2024-07-30T10:05:21Z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0x010100FB40D4D802CD25448763BF7CBC514257</vt:lpwstr>
  </property>
  <property fmtid="{D5CDD505-2E9C-101B-9397-08002B2CF9AE}" pid="3" name="ArticulateGUID">
    <vt:lpwstr>B5973775-F23C-4D36-94AA-5E6F009C199A</vt:lpwstr>
  </property>
  <property fmtid="{D5CDD505-2E9C-101B-9397-08002B2CF9AE}" pid="4" name="ArticulatePath">
    <vt:lpwstr>https://edgehill-my.sharepoint.com/personal/chattenc_edgehill_ac_uk/Documents/Medical School Graphics/FoundationYearTemplate</vt:lpwstr>
  </property>
</Properties>
</file>