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67" r:id="rId6"/>
    <p:sldId id="257" r:id="rId7"/>
    <p:sldId id="268" r:id="rId8"/>
    <p:sldId id="260" r:id="rId9"/>
    <p:sldId id="259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4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3E6E10-9E37-4389-AD02-3D79BD047C37}" v="495" dt="2024-08-27T09:31:49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9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1522E-2906-4C6F-A8B6-85FBECD77B3A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8ECA8-9481-489D-9AF7-4E7BECA33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1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8ECA8-9481-489D-9AF7-4E7BECA334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54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8ECA8-9481-489D-9AF7-4E7BECA334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28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Filter by your interests, date, graduate attributes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8ECA8-9481-489D-9AF7-4E7BECA334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25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2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6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4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7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8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9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0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8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7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holarships@edgehill.ac.uk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udentlife@edgehill.ac.uk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A90C9E0-D9FA-791D-9CCC-0FB8B1DCF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132"/>
            <a:ext cx="12192000" cy="40558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DB8A6-C9C4-099C-941F-330859236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7644" y="1851602"/>
            <a:ext cx="6100439" cy="2531174"/>
          </a:xfrm>
          <a:noFill/>
        </p:spPr>
        <p:txBody>
          <a:bodyPr>
            <a:normAutofit/>
          </a:bodyPr>
          <a:lstStyle/>
          <a:p>
            <a:r>
              <a:rPr lang="en-GB" sz="8800" b="1">
                <a:latin typeface="Arial" panose="020B0604020202020204" pitchFamily="34" charset="0"/>
                <a:cs typeface="Arial" panose="020B0604020202020204" pitchFamily="34" charset="0"/>
              </a:rPr>
              <a:t>STUDENT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D33E7-BC68-4505-D3F0-EFDA4CB73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3" b="84264" l="9500" r="90500">
                        <a14:foregroundMark x1="38833" y1="17766" x2="39500" y2="17766"/>
                        <a14:foregroundMark x1="39000" y1="17766" x2="39000" y2="17766"/>
                        <a14:foregroundMark x1="41000" y1="18274" x2="41000" y2="18274"/>
                        <a14:foregroundMark x1="50667" y1="18528" x2="50667" y2="18528"/>
                        <a14:foregroundMark x1="62500" y1="18274" x2="62500" y2="18274"/>
                        <a14:foregroundMark x1="10500" y1="73858" x2="10500" y2="73858"/>
                        <a14:foregroundMark x1="20500" y1="77157" x2="20500" y2="77157"/>
                        <a14:foregroundMark x1="25000" y1="77665" x2="25000" y2="77665"/>
                        <a14:foregroundMark x1="32833" y1="77919" x2="32833" y2="77919"/>
                        <a14:foregroundMark x1="42500" y1="76904" x2="42500" y2="76904"/>
                        <a14:foregroundMark x1="50000" y1="75381" x2="50000" y2="75381"/>
                        <a14:foregroundMark x1="59500" y1="73858" x2="59500" y2="73858"/>
                        <a14:foregroundMark x1="69167" y1="76904" x2="69167" y2="76904"/>
                        <a14:foregroundMark x1="77000" y1="80203" x2="77000" y2="80203"/>
                        <a14:foregroundMark x1="82000" y1="80964" x2="82000" y2="80964"/>
                        <a14:foregroundMark x1="76500" y1="71066" x2="76500" y2="71066"/>
                        <a14:foregroundMark x1="87167" y1="74873" x2="87167" y2="74873"/>
                        <a14:foregroundMark x1="90500" y1="77665" x2="90500" y2="77665"/>
                      </a14:backgroundRemoval>
                    </a14:imgEffect>
                  </a14:imgLayer>
                </a14:imgProps>
              </a:ext>
            </a:extLst>
          </a:blip>
          <a:srcRect r="3614" b="6098"/>
          <a:stretch/>
        </p:blipFill>
        <p:spPr>
          <a:xfrm>
            <a:off x="1195841" y="5770582"/>
            <a:ext cx="1391542" cy="890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EE4551-A533-0BE2-5338-129FD423039A}"/>
              </a:ext>
            </a:extLst>
          </p:cNvPr>
          <p:cNvSpPr txBox="1">
            <a:spLocks/>
          </p:cNvSpPr>
          <p:nvPr/>
        </p:nvSpPr>
        <p:spPr>
          <a:xfrm>
            <a:off x="7355910" y="1158875"/>
            <a:ext cx="3503909" cy="69272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Welcome to...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DA14427-DDC2-C00E-D9A9-7EA619BB2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31190" y="5770582"/>
            <a:ext cx="883036" cy="890231"/>
          </a:xfrm>
          <a:prstGeom prst="rect">
            <a:avLst/>
          </a:prstGeom>
        </p:spPr>
      </p:pic>
      <p:pic>
        <p:nvPicPr>
          <p:cNvPr id="10" name="Picture 9" descr="A group of people looking at a book&#10;&#10;Description automatically generated">
            <a:extLst>
              <a:ext uri="{FF2B5EF4-FFF2-40B4-BE49-F238E27FC236}">
                <a16:creationId xmlns:a16="http://schemas.microsoft.com/office/drawing/2014/main" id="{FAB2E3FD-5DB0-46CE-E011-84017FD5E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8" y="990837"/>
            <a:ext cx="5433883" cy="36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2AF31D6-83CA-9723-E8C4-0FF55236A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132"/>
            <a:ext cx="12192000" cy="4055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10824F-1F9C-E850-4422-1469D875F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3" b="84264" l="9500" r="90500">
                        <a14:foregroundMark x1="38833" y1="17766" x2="39500" y2="17766"/>
                        <a14:foregroundMark x1="39000" y1="17766" x2="39000" y2="17766"/>
                        <a14:foregroundMark x1="41000" y1="18274" x2="41000" y2="18274"/>
                        <a14:foregroundMark x1="50667" y1="18528" x2="50667" y2="18528"/>
                        <a14:foregroundMark x1="62500" y1="18274" x2="62500" y2="18274"/>
                        <a14:foregroundMark x1="10500" y1="73858" x2="10500" y2="73858"/>
                        <a14:foregroundMark x1="20500" y1="77157" x2="20500" y2="77157"/>
                        <a14:foregroundMark x1="25000" y1="77665" x2="25000" y2="77665"/>
                        <a14:foregroundMark x1="32833" y1="77919" x2="32833" y2="77919"/>
                        <a14:foregroundMark x1="42500" y1="76904" x2="42500" y2="76904"/>
                        <a14:foregroundMark x1="50000" y1="75381" x2="50000" y2="75381"/>
                        <a14:foregroundMark x1="59500" y1="73858" x2="59500" y2="73858"/>
                        <a14:foregroundMark x1="69167" y1="76904" x2="69167" y2="76904"/>
                        <a14:foregroundMark x1="77000" y1="80203" x2="77000" y2="80203"/>
                        <a14:foregroundMark x1="82000" y1="80964" x2="82000" y2="80964"/>
                        <a14:foregroundMark x1="76500" y1="71066" x2="76500" y2="71066"/>
                        <a14:foregroundMark x1="87167" y1="74873" x2="87167" y2="74873"/>
                        <a14:foregroundMark x1="90500" y1="77665" x2="90500" y2="77665"/>
                      </a14:backgroundRemoval>
                    </a14:imgEffect>
                  </a14:imgLayer>
                </a14:imgProps>
              </a:ext>
            </a:extLst>
          </a:blip>
          <a:srcRect r="3614" b="6098"/>
          <a:stretch/>
        </p:blipFill>
        <p:spPr>
          <a:xfrm>
            <a:off x="1195841" y="5770582"/>
            <a:ext cx="1391542" cy="890231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A14B646-9537-1225-9099-0B341A731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231190" y="5770582"/>
            <a:ext cx="883036" cy="890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C617F0-F311-58E8-C9ED-152B4AD8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288"/>
            <a:ext cx="10515600" cy="1325563"/>
          </a:xfrm>
        </p:spPr>
        <p:txBody>
          <a:bodyPr/>
          <a:lstStyle/>
          <a:p>
            <a:r>
              <a:rPr lang="en-GB" b="1">
                <a:latin typeface="Helvetica" panose="020B0604020202020204" pitchFamily="34" charset="0"/>
                <a:cs typeface="Helvetica" panose="020B0604020202020204" pitchFamily="34" charset="0"/>
              </a:rPr>
              <a:t>The Student Life Team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63E89-757F-613B-7226-6DD62DB0E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>
                <a:latin typeface="Helvetica" panose="020B0604020202020204" pitchFamily="34" charset="0"/>
                <a:cs typeface="Helvetica" panose="020B0604020202020204" pitchFamily="34" charset="0"/>
              </a:rPr>
              <a:t>Who are we? </a:t>
            </a:r>
          </a:p>
          <a:p>
            <a:pPr lvl="1"/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11 full-time staff members</a:t>
            </a:r>
          </a:p>
          <a:p>
            <a:pPr lvl="1"/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25 Campus Connectors</a:t>
            </a:r>
          </a:p>
          <a:p>
            <a:pPr lvl="1"/>
            <a:endParaRPr lang="en-GB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b="1">
                <a:latin typeface="Helvetica" panose="020B0604020202020204" pitchFamily="34" charset="0"/>
                <a:cs typeface="Helvetica" panose="020B0604020202020204" pitchFamily="34" charset="0"/>
              </a:rPr>
              <a:t>What do we encompass? </a:t>
            </a:r>
          </a:p>
          <a:p>
            <a:pPr lvl="1"/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Student Life Events </a:t>
            </a:r>
          </a:p>
          <a:p>
            <a:pPr lvl="1"/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Faith and Community </a:t>
            </a:r>
          </a:p>
          <a:p>
            <a:pPr lvl="1"/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International Student Support </a:t>
            </a:r>
          </a:p>
          <a:p>
            <a:pPr lvl="1"/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Induction and Welcome </a:t>
            </a:r>
          </a:p>
          <a:p>
            <a:pPr lvl="1"/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Scholarships and Student Opportunity Fund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5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43BAB34-6E02-CBA4-3C69-3138F3EC6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132"/>
            <a:ext cx="12192000" cy="4055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5742B6-7DE9-EC63-1FE1-F839593A5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3" b="84264" l="9500" r="90500">
                        <a14:foregroundMark x1="38833" y1="17766" x2="39500" y2="17766"/>
                        <a14:foregroundMark x1="39000" y1="17766" x2="39000" y2="17766"/>
                        <a14:foregroundMark x1="41000" y1="18274" x2="41000" y2="18274"/>
                        <a14:foregroundMark x1="50667" y1="18528" x2="50667" y2="18528"/>
                        <a14:foregroundMark x1="62500" y1="18274" x2="62500" y2="18274"/>
                        <a14:foregroundMark x1="10500" y1="73858" x2="10500" y2="73858"/>
                        <a14:foregroundMark x1="20500" y1="77157" x2="20500" y2="77157"/>
                        <a14:foregroundMark x1="25000" y1="77665" x2="25000" y2="77665"/>
                        <a14:foregroundMark x1="32833" y1="77919" x2="32833" y2="77919"/>
                        <a14:foregroundMark x1="42500" y1="76904" x2="42500" y2="76904"/>
                        <a14:foregroundMark x1="50000" y1="75381" x2="50000" y2="75381"/>
                        <a14:foregroundMark x1="59500" y1="73858" x2="59500" y2="73858"/>
                        <a14:foregroundMark x1="69167" y1="76904" x2="69167" y2="76904"/>
                        <a14:foregroundMark x1="77000" y1="80203" x2="77000" y2="80203"/>
                        <a14:foregroundMark x1="82000" y1="80964" x2="82000" y2="80964"/>
                        <a14:foregroundMark x1="76500" y1="71066" x2="76500" y2="71066"/>
                        <a14:foregroundMark x1="87167" y1="74873" x2="87167" y2="74873"/>
                        <a14:foregroundMark x1="90500" y1="77665" x2="90500" y2="77665"/>
                      </a14:backgroundRemoval>
                    </a14:imgEffect>
                  </a14:imgLayer>
                </a14:imgProps>
              </a:ext>
            </a:extLst>
          </a:blip>
          <a:srcRect r="3614" b="6098"/>
          <a:stretch/>
        </p:blipFill>
        <p:spPr>
          <a:xfrm>
            <a:off x="1195841" y="5770582"/>
            <a:ext cx="1391542" cy="890231"/>
          </a:xfrm>
          <a:prstGeom prst="rect">
            <a:avLst/>
          </a:prstGeom>
        </p:spPr>
      </p:pic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C09E7F8-DD66-5AB3-6B81-F8CE6E0DF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31190" y="5770582"/>
            <a:ext cx="883036" cy="890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5CFF26-2ED9-7CD2-E3ED-0E116581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3092"/>
            <a:ext cx="10515600" cy="1325563"/>
          </a:xfrm>
        </p:spPr>
        <p:txBody>
          <a:bodyPr/>
          <a:lstStyle/>
          <a:p>
            <a:r>
              <a:rPr lang="en-GB" b="1">
                <a:latin typeface="Helvetica" panose="020B0604020202020204" pitchFamily="34" charset="0"/>
                <a:cs typeface="Helvetica" panose="020B0604020202020204" pitchFamily="34" charset="0"/>
              </a:rPr>
              <a:t>What is Student Life?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F3CFB-2A3C-85D3-372C-4AC76B406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5367291" cy="36692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b="1">
                <a:latin typeface="Helvetica" panose="020B0604020202020204" pitchFamily="34" charset="0"/>
                <a:cs typeface="Helvetica" panose="020B0604020202020204" pitchFamily="34" charset="0"/>
              </a:rPr>
              <a:t>We are here to… </a:t>
            </a:r>
          </a:p>
          <a:p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Provide a warm welcome </a:t>
            </a:r>
          </a:p>
          <a:p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Build connections and build your EHU community </a:t>
            </a:r>
          </a:p>
          <a:p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Encourage you to get involved in ‘extra-curriculars’ </a:t>
            </a:r>
          </a:p>
          <a:p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Signpost you to opportunities and support (if you’d like it!)</a:t>
            </a:r>
          </a:p>
        </p:txBody>
      </p:sp>
      <p:pic>
        <p:nvPicPr>
          <p:cNvPr id="3074" name="Picture 2" descr="Central Campus">
            <a:extLst>
              <a:ext uri="{FF2B5EF4-FFF2-40B4-BE49-F238E27FC236}">
                <a16:creationId xmlns:a16="http://schemas.microsoft.com/office/drawing/2014/main" id="{2979B8D9-B80F-EF5E-5484-4B238F3B6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70" y="1594367"/>
            <a:ext cx="5501350" cy="36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57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FE55C69-9E21-4EE5-9580-156911FB7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132"/>
            <a:ext cx="12192000" cy="4055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656C2-F1AB-A760-207A-0AEB09810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3" b="84264" l="9500" r="90500">
                        <a14:foregroundMark x1="38833" y1="17766" x2="39500" y2="17766"/>
                        <a14:foregroundMark x1="39000" y1="17766" x2="39000" y2="17766"/>
                        <a14:foregroundMark x1="41000" y1="18274" x2="41000" y2="18274"/>
                        <a14:foregroundMark x1="50667" y1="18528" x2="50667" y2="18528"/>
                        <a14:foregroundMark x1="62500" y1="18274" x2="62500" y2="18274"/>
                        <a14:foregroundMark x1="10500" y1="73858" x2="10500" y2="73858"/>
                        <a14:foregroundMark x1="20500" y1="77157" x2="20500" y2="77157"/>
                        <a14:foregroundMark x1="25000" y1="77665" x2="25000" y2="77665"/>
                        <a14:foregroundMark x1="32833" y1="77919" x2="32833" y2="77919"/>
                        <a14:foregroundMark x1="42500" y1="76904" x2="42500" y2="76904"/>
                        <a14:foregroundMark x1="50000" y1="75381" x2="50000" y2="75381"/>
                        <a14:foregroundMark x1="59500" y1="73858" x2="59500" y2="73858"/>
                        <a14:foregroundMark x1="69167" y1="76904" x2="69167" y2="76904"/>
                        <a14:foregroundMark x1="77000" y1="80203" x2="77000" y2="80203"/>
                        <a14:foregroundMark x1="82000" y1="80964" x2="82000" y2="80964"/>
                        <a14:foregroundMark x1="76500" y1="71066" x2="76500" y2="71066"/>
                        <a14:foregroundMark x1="87167" y1="74873" x2="87167" y2="74873"/>
                        <a14:foregroundMark x1="90500" y1="77665" x2="90500" y2="77665"/>
                      </a14:backgroundRemoval>
                    </a14:imgEffect>
                  </a14:imgLayer>
                </a14:imgProps>
              </a:ext>
            </a:extLst>
          </a:blip>
          <a:srcRect r="3614" b="6098"/>
          <a:stretch/>
        </p:blipFill>
        <p:spPr>
          <a:xfrm>
            <a:off x="1195841" y="5770582"/>
            <a:ext cx="1391542" cy="890231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DB7AAE0-9C14-016E-0D22-0FAACCAE6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231190" y="5770582"/>
            <a:ext cx="883036" cy="890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AE37B6-7204-43E2-0521-0E4A3C7D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356" y="122542"/>
            <a:ext cx="10515600" cy="1325563"/>
          </a:xfrm>
        </p:spPr>
        <p:txBody>
          <a:bodyPr/>
          <a:lstStyle/>
          <a:p>
            <a:r>
              <a:rPr lang="en-GB" b="1" dirty="0">
                <a:latin typeface="Helvetica"/>
                <a:cs typeface="Helvetica"/>
              </a:rPr>
              <a:t>Student Life &amp; Thrive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D87DB-09D2-0386-E94F-A015B75F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356" y="1252236"/>
            <a:ext cx="10819522" cy="405354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1800" b="1" dirty="0">
                <a:latin typeface="Helvetica"/>
                <a:cs typeface="Helvetica"/>
              </a:rPr>
              <a:t>Welcome Weekend Activities - </a:t>
            </a:r>
            <a:r>
              <a:rPr lang="en-GB" sz="1600" dirty="0">
                <a:latin typeface="Helvetica"/>
                <a:cs typeface="Helvetica"/>
              </a:rPr>
              <a:t>Join our Campus Connectors at the Student Life Arch and find out about our evening activities</a:t>
            </a:r>
            <a:endParaRPr lang="en-US" dirty="0"/>
          </a:p>
          <a:p>
            <a:pPr marL="0" indent="0">
              <a:buNone/>
            </a:pPr>
            <a:r>
              <a:rPr lang="en-GB" sz="1800" b="1" dirty="0">
                <a:latin typeface="Helvetica"/>
                <a:cs typeface="Helvetica"/>
              </a:rPr>
              <a:t>Student Life Fest – What to Expect - </a:t>
            </a:r>
            <a:r>
              <a:rPr lang="en-US" sz="1600" dirty="0">
                <a:latin typeface="Helvetica"/>
                <a:cs typeface="Helvetica"/>
              </a:rPr>
              <a:t>Your Student Life Officers will be hosting an online Q+A session before our Student Life Fest event</a:t>
            </a:r>
            <a:endParaRPr lang="en-US" sz="18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GB" sz="1800" b="1" dirty="0">
                <a:latin typeface="Helvetica"/>
                <a:cs typeface="Helvetica"/>
              </a:rPr>
              <a:t>Student Life Fest Meet + Greet - </a:t>
            </a:r>
            <a:r>
              <a:rPr lang="en-US" sz="1600" dirty="0">
                <a:latin typeface="Helvetica"/>
                <a:cs typeface="Helvetica"/>
              </a:rPr>
              <a:t>We'll be meeting in the HUB before SLF so you can meet others to walk round the fest with and ask CCs any questions</a:t>
            </a:r>
            <a:endParaRPr lang="en-US" sz="18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GB" sz="1800" b="1" dirty="0" err="1">
                <a:latin typeface="Helvetica"/>
                <a:cs typeface="Helvetica"/>
              </a:rPr>
              <a:t>Rollerdisco</a:t>
            </a:r>
            <a:r>
              <a:rPr lang="en-GB" sz="1800" b="1" dirty="0">
                <a:latin typeface="Helvetica"/>
                <a:cs typeface="Helvetica"/>
              </a:rPr>
              <a:t> Meet + Greet - </a:t>
            </a:r>
            <a:r>
              <a:rPr lang="en-US" sz="1600" dirty="0">
                <a:latin typeface="Helvetica"/>
                <a:cs typeface="Helvetica"/>
              </a:rPr>
              <a:t>Get your skates at the ready with the CCs as we host a meet and greet for the </a:t>
            </a:r>
            <a:r>
              <a:rPr lang="en-US" sz="1600" dirty="0" err="1">
                <a:latin typeface="Helvetica"/>
                <a:cs typeface="Helvetica"/>
              </a:rPr>
              <a:t>Rollerdisco</a:t>
            </a:r>
            <a:r>
              <a:rPr lang="en-US" sz="1600" dirty="0">
                <a:latin typeface="Helvetica"/>
                <a:cs typeface="Helvetica"/>
              </a:rPr>
              <a:t> </a:t>
            </a:r>
          </a:p>
          <a:p>
            <a:pPr marL="0" indent="0">
              <a:buNone/>
            </a:pPr>
            <a:r>
              <a:rPr lang="en-GB" sz="1800" b="1" dirty="0">
                <a:latin typeface="Helvetica"/>
                <a:cs typeface="Helvetica"/>
              </a:rPr>
              <a:t>Thrive x Get Connected - </a:t>
            </a:r>
            <a:r>
              <a:rPr lang="en-US" sz="1600" dirty="0">
                <a:latin typeface="Helvetica"/>
                <a:cs typeface="Helvetica"/>
              </a:rPr>
              <a:t>An exclusive collab with one of our Get Connected events, it's a great opportunity to meet other students</a:t>
            </a:r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Helvetica"/>
                <a:cs typeface="Helvetica"/>
              </a:rPr>
              <a:t>IKEA Trip Early Access – </a:t>
            </a:r>
            <a:r>
              <a:rPr lang="en-US" sz="1600" dirty="0">
                <a:latin typeface="Helvetica"/>
                <a:cs typeface="Helvetica"/>
              </a:rPr>
              <a:t>Want an excuse to grab a plate of Swedish meatballs? We'll be giving you early access to book onto our free trip to IKEA</a:t>
            </a:r>
          </a:p>
          <a:p>
            <a:pPr marL="0" indent="0">
              <a:buNone/>
            </a:pPr>
            <a:r>
              <a:rPr lang="en-GB" sz="1800" b="1" dirty="0">
                <a:latin typeface="Helvetica"/>
                <a:cs typeface="Helvetica"/>
              </a:rPr>
              <a:t>Thrive x Saturday Social / Walk with Me - </a:t>
            </a:r>
            <a:r>
              <a:rPr lang="en-US" sz="1600" dirty="0">
                <a:latin typeface="Helvetica"/>
                <a:cs typeface="Helvetica"/>
              </a:rPr>
              <a:t>An exclusive collab with our weekend events including a meet and greet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Font typeface="Arial,Sans-Serif"/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37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FE55C69-9E21-4EE5-9580-156911FB7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132"/>
            <a:ext cx="12192000" cy="4055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656C2-F1AB-A760-207A-0AEB09810E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3" b="84264" l="9500" r="90500">
                        <a14:foregroundMark x1="38833" y1="17766" x2="39500" y2="17766"/>
                        <a14:foregroundMark x1="39000" y1="17766" x2="39000" y2="17766"/>
                        <a14:foregroundMark x1="41000" y1="18274" x2="41000" y2="18274"/>
                        <a14:foregroundMark x1="50667" y1="18528" x2="50667" y2="18528"/>
                        <a14:foregroundMark x1="62500" y1="18274" x2="62500" y2="18274"/>
                        <a14:foregroundMark x1="10500" y1="73858" x2="10500" y2="73858"/>
                        <a14:foregroundMark x1="20500" y1="77157" x2="20500" y2="77157"/>
                        <a14:foregroundMark x1="25000" y1="77665" x2="25000" y2="77665"/>
                        <a14:foregroundMark x1="32833" y1="77919" x2="32833" y2="77919"/>
                        <a14:foregroundMark x1="42500" y1="76904" x2="42500" y2="76904"/>
                        <a14:foregroundMark x1="50000" y1="75381" x2="50000" y2="75381"/>
                        <a14:foregroundMark x1="59500" y1="73858" x2="59500" y2="73858"/>
                        <a14:foregroundMark x1="69167" y1="76904" x2="69167" y2="76904"/>
                        <a14:foregroundMark x1="77000" y1="80203" x2="77000" y2="80203"/>
                        <a14:foregroundMark x1="82000" y1="80964" x2="82000" y2="80964"/>
                        <a14:foregroundMark x1="76500" y1="71066" x2="76500" y2="71066"/>
                        <a14:foregroundMark x1="87167" y1="74873" x2="87167" y2="74873"/>
                        <a14:foregroundMark x1="90500" y1="77665" x2="90500" y2="77665"/>
                      </a14:backgroundRemoval>
                    </a14:imgEffect>
                  </a14:imgLayer>
                </a14:imgProps>
              </a:ext>
            </a:extLst>
          </a:blip>
          <a:srcRect r="3614" b="6098"/>
          <a:stretch/>
        </p:blipFill>
        <p:spPr>
          <a:xfrm>
            <a:off x="1195841" y="5770582"/>
            <a:ext cx="1391542" cy="890231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DB7AAE0-9C14-016E-0D22-0FAACCAE6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31190" y="5770582"/>
            <a:ext cx="883036" cy="890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AE37B6-7204-43E2-0521-0E4A3C7D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356" y="122542"/>
            <a:ext cx="10515600" cy="1325563"/>
          </a:xfrm>
        </p:spPr>
        <p:txBody>
          <a:bodyPr/>
          <a:lstStyle/>
          <a:p>
            <a:r>
              <a:rPr lang="en-GB" b="1" dirty="0">
                <a:latin typeface="Helvetica"/>
                <a:cs typeface="Helvetica"/>
              </a:rPr>
              <a:t>Events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D87DB-09D2-0386-E94F-A015B75F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356" y="1253331"/>
            <a:ext cx="5257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Student Life: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Student Life Arch 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Get Connected 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Commuter Breakfast 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Therapy Dogs 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Hub TV screen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Global Café 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Welcome and Induction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Bespoke events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CEEB9A-EE9C-CC6C-6E6D-BD1FF2DFC76F}"/>
              </a:ext>
            </a:extLst>
          </p:cNvPr>
          <p:cNvSpPr txBox="1">
            <a:spLocks/>
          </p:cNvSpPr>
          <p:nvPr/>
        </p:nvSpPr>
        <p:spPr>
          <a:xfrm>
            <a:off x="6110844" y="1251763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latin typeface="Helvetica" panose="020B0604020202020204" pitchFamily="34" charset="0"/>
                <a:cs typeface="Helvetica" panose="020B0604020202020204" pitchFamily="34" charset="0"/>
              </a:rPr>
              <a:t>Residential Life: </a:t>
            </a:r>
          </a:p>
          <a:p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Big Night In </a:t>
            </a:r>
          </a:p>
          <a:p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Halls social </a:t>
            </a:r>
          </a:p>
          <a:p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Saturday social </a:t>
            </a:r>
          </a:p>
          <a:p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Walk with me </a:t>
            </a:r>
          </a:p>
          <a:p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Learn2Cook </a:t>
            </a:r>
          </a:p>
          <a:p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Halls Points</a:t>
            </a:r>
          </a:p>
          <a:p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Trips 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0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48F749B-F9D2-4954-7ECA-3FB59CD27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132"/>
            <a:ext cx="12192000" cy="4055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03A02-362A-A58A-58BA-01C5FE78A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3" b="84264" l="9500" r="90500">
                        <a14:foregroundMark x1="38833" y1="17766" x2="39500" y2="17766"/>
                        <a14:foregroundMark x1="39000" y1="17766" x2="39000" y2="17766"/>
                        <a14:foregroundMark x1="41000" y1="18274" x2="41000" y2="18274"/>
                        <a14:foregroundMark x1="50667" y1="18528" x2="50667" y2="18528"/>
                        <a14:foregroundMark x1="62500" y1="18274" x2="62500" y2="18274"/>
                        <a14:foregroundMark x1="10500" y1="73858" x2="10500" y2="73858"/>
                        <a14:foregroundMark x1="20500" y1="77157" x2="20500" y2="77157"/>
                        <a14:foregroundMark x1="25000" y1="77665" x2="25000" y2="77665"/>
                        <a14:foregroundMark x1="32833" y1="77919" x2="32833" y2="77919"/>
                        <a14:foregroundMark x1="42500" y1="76904" x2="42500" y2="76904"/>
                        <a14:foregroundMark x1="50000" y1="75381" x2="50000" y2="75381"/>
                        <a14:foregroundMark x1="59500" y1="73858" x2="59500" y2="73858"/>
                        <a14:foregroundMark x1="69167" y1="76904" x2="69167" y2="76904"/>
                        <a14:foregroundMark x1="77000" y1="80203" x2="77000" y2="80203"/>
                        <a14:foregroundMark x1="82000" y1="80964" x2="82000" y2="80964"/>
                        <a14:foregroundMark x1="76500" y1="71066" x2="76500" y2="71066"/>
                        <a14:foregroundMark x1="87167" y1="74873" x2="87167" y2="74873"/>
                        <a14:foregroundMark x1="90500" y1="77665" x2="90500" y2="77665"/>
                      </a14:backgroundRemoval>
                    </a14:imgEffect>
                  </a14:imgLayer>
                </a14:imgProps>
              </a:ext>
            </a:extLst>
          </a:blip>
          <a:srcRect r="3614" b="6098"/>
          <a:stretch/>
        </p:blipFill>
        <p:spPr>
          <a:xfrm>
            <a:off x="1195841" y="5770582"/>
            <a:ext cx="1391542" cy="890231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0A7220F-DBC7-A4DA-B95A-DFB73FE8A8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231190" y="5770582"/>
            <a:ext cx="883036" cy="890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D7A38-9D54-5474-537E-0441AE77F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63"/>
            <a:ext cx="10515600" cy="1325563"/>
          </a:xfrm>
        </p:spPr>
        <p:txBody>
          <a:bodyPr/>
          <a:lstStyle/>
          <a:p>
            <a:r>
              <a:rPr lang="en-GB" b="1">
                <a:latin typeface="Helvetica" panose="020B0604020202020204" pitchFamily="34" charset="0"/>
                <a:cs typeface="Helvetica" panose="020B0604020202020204" pitchFamily="34" charset="0"/>
              </a:rPr>
              <a:t>Student Life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B72A-8B3E-9F7E-2642-3EA52387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6242325" cy="4351338"/>
          </a:xfrm>
        </p:spPr>
        <p:txBody>
          <a:bodyPr>
            <a:normAutofit lnSpcReduction="10000"/>
          </a:bodyPr>
          <a:lstStyle/>
          <a:p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Events</a:t>
            </a:r>
          </a:p>
          <a:p>
            <a:pPr lvl="1"/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Regular Student Life events</a:t>
            </a:r>
          </a:p>
          <a:p>
            <a:pPr lvl="1"/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Campus Sport </a:t>
            </a:r>
          </a:p>
          <a:p>
            <a:pPr lvl="1"/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Arts Centre </a:t>
            </a:r>
          </a:p>
          <a:p>
            <a:pPr lvl="1"/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Inaugural Lectures </a:t>
            </a:r>
          </a:p>
          <a:p>
            <a:pPr lvl="1"/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Local events </a:t>
            </a:r>
          </a:p>
          <a:p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Appointments: </a:t>
            </a:r>
          </a:p>
          <a:p>
            <a:pPr lvl="1"/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Coffee and a Catch Up </a:t>
            </a:r>
          </a:p>
          <a:p>
            <a:pPr lvl="1"/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Listening Ear </a:t>
            </a:r>
          </a:p>
          <a:p>
            <a:pPr lvl="1"/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International Student Support </a:t>
            </a:r>
          </a:p>
          <a:p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Scholarships</a:t>
            </a:r>
          </a:p>
        </p:txBody>
      </p:sp>
      <p:pic>
        <p:nvPicPr>
          <p:cNvPr id="8" name="Picture 7" descr="Student Life Portal QR Code">
            <a:extLst>
              <a:ext uri="{FF2B5EF4-FFF2-40B4-BE49-F238E27FC236}">
                <a16:creationId xmlns:a16="http://schemas.microsoft.com/office/drawing/2014/main" id="{2BF9120B-AAF0-945C-6EBF-C156E01B6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087" y="1696240"/>
            <a:ext cx="3211038" cy="321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DB829E8-1527-4D39-2DFA-84E7F9C35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" y="2805513"/>
            <a:ext cx="12192000" cy="4055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02D9A3-AFD3-2A10-5CFC-6D81A9A4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3" b="84264" l="9500" r="90500">
                        <a14:foregroundMark x1="38833" y1="17766" x2="39500" y2="17766"/>
                        <a14:foregroundMark x1="39000" y1="17766" x2="39000" y2="17766"/>
                        <a14:foregroundMark x1="41000" y1="18274" x2="41000" y2="18274"/>
                        <a14:foregroundMark x1="50667" y1="18528" x2="50667" y2="18528"/>
                        <a14:foregroundMark x1="62500" y1="18274" x2="62500" y2="18274"/>
                        <a14:foregroundMark x1="10500" y1="73858" x2="10500" y2="73858"/>
                        <a14:foregroundMark x1="20500" y1="77157" x2="20500" y2="77157"/>
                        <a14:foregroundMark x1="25000" y1="77665" x2="25000" y2="77665"/>
                        <a14:foregroundMark x1="32833" y1="77919" x2="32833" y2="77919"/>
                        <a14:foregroundMark x1="42500" y1="76904" x2="42500" y2="76904"/>
                        <a14:foregroundMark x1="50000" y1="75381" x2="50000" y2="75381"/>
                        <a14:foregroundMark x1="59500" y1="73858" x2="59500" y2="73858"/>
                        <a14:foregroundMark x1="69167" y1="76904" x2="69167" y2="76904"/>
                        <a14:foregroundMark x1="77000" y1="80203" x2="77000" y2="80203"/>
                        <a14:foregroundMark x1="82000" y1="80964" x2="82000" y2="80964"/>
                        <a14:foregroundMark x1="76500" y1="71066" x2="76500" y2="71066"/>
                        <a14:foregroundMark x1="87167" y1="74873" x2="87167" y2="74873"/>
                        <a14:foregroundMark x1="90500" y1="77665" x2="90500" y2="77665"/>
                      </a14:backgroundRemoval>
                    </a14:imgEffect>
                  </a14:imgLayer>
                </a14:imgProps>
              </a:ext>
            </a:extLst>
          </a:blip>
          <a:srcRect r="3614" b="6098"/>
          <a:stretch/>
        </p:blipFill>
        <p:spPr>
          <a:xfrm>
            <a:off x="1195841" y="5770582"/>
            <a:ext cx="1391542" cy="890231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D70A92A-5AA8-3FB0-F758-104E14D11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31190" y="5770582"/>
            <a:ext cx="883036" cy="890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3DDA7-7838-8DF6-07F4-98F2BABD2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12"/>
            <a:ext cx="10515600" cy="1325563"/>
          </a:xfrm>
        </p:spPr>
        <p:txBody>
          <a:bodyPr/>
          <a:lstStyle/>
          <a:p>
            <a:r>
              <a:rPr lang="en-GB" b="1">
                <a:latin typeface="Helvetica" panose="020B0604020202020204" pitchFamily="34" charset="0"/>
                <a:cs typeface="Helvetica" panose="020B0604020202020204" pitchFamily="34" charset="0"/>
              </a:rPr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D8BF5-FF25-31AD-EF44-B2DD1B19C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66" y="1253331"/>
            <a:ext cx="5444298" cy="4351338"/>
          </a:xfrm>
        </p:spPr>
        <p:txBody>
          <a:bodyPr>
            <a:normAutofit fontScale="92500" lnSpcReduction="10000"/>
          </a:bodyPr>
          <a:lstStyle/>
          <a:p>
            <a:r>
              <a:rPr lang="en-GB" b="1"/>
              <a:t>Student Opportunity Fund-  </a:t>
            </a:r>
            <a:r>
              <a:rPr lang="en-GB"/>
              <a:t>Apply for up to £2000 per year of study!</a:t>
            </a:r>
          </a:p>
          <a:p>
            <a:endParaRPr lang="en-GB"/>
          </a:p>
          <a:p>
            <a:r>
              <a:rPr lang="en-GB" b="1"/>
              <a:t>Scholarships-</a:t>
            </a:r>
            <a:r>
              <a:rPr lang="en-GB"/>
              <a:t> Applications are scheduled to open February2024</a:t>
            </a:r>
          </a:p>
          <a:p>
            <a:endParaRPr lang="en-GB"/>
          </a:p>
          <a:p>
            <a:r>
              <a:rPr lang="en-GB" b="1"/>
              <a:t>Interview Clothing Collection- </a:t>
            </a:r>
            <a:r>
              <a:rPr lang="en-GB"/>
              <a:t>pop in for a browse at the Student Life Arch, or book a consultation by emailing </a:t>
            </a:r>
            <a:r>
              <a:rPr lang="en-GB">
                <a:hlinkClick r:id="rId6"/>
              </a:rPr>
              <a:t>scholarships@edgehill.ac.uk</a:t>
            </a:r>
            <a:endParaRPr lang="en-GB"/>
          </a:p>
          <a:p>
            <a:endParaRPr lang="en-GB"/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B0E3E99-B322-3FC1-2815-312DDAC1E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37" y="1195411"/>
            <a:ext cx="555734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2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0BFAB5C-6BE3-4249-54DB-47721E183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132"/>
            <a:ext cx="12192000" cy="4055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96ADBA-2F4B-C08A-363B-95326653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3" b="84264" l="9500" r="90500">
                        <a14:foregroundMark x1="38833" y1="17766" x2="39500" y2="17766"/>
                        <a14:foregroundMark x1="39000" y1="17766" x2="39000" y2="17766"/>
                        <a14:foregroundMark x1="41000" y1="18274" x2="41000" y2="18274"/>
                        <a14:foregroundMark x1="50667" y1="18528" x2="50667" y2="18528"/>
                        <a14:foregroundMark x1="62500" y1="18274" x2="62500" y2="18274"/>
                        <a14:foregroundMark x1="10500" y1="73858" x2="10500" y2="73858"/>
                        <a14:foregroundMark x1="20500" y1="77157" x2="20500" y2="77157"/>
                        <a14:foregroundMark x1="25000" y1="77665" x2="25000" y2="77665"/>
                        <a14:foregroundMark x1="32833" y1="77919" x2="32833" y2="77919"/>
                        <a14:foregroundMark x1="42500" y1="76904" x2="42500" y2="76904"/>
                        <a14:foregroundMark x1="50000" y1="75381" x2="50000" y2="75381"/>
                        <a14:foregroundMark x1="59500" y1="73858" x2="59500" y2="73858"/>
                        <a14:foregroundMark x1="69167" y1="76904" x2="69167" y2="76904"/>
                        <a14:foregroundMark x1="77000" y1="80203" x2="77000" y2="80203"/>
                        <a14:foregroundMark x1="82000" y1="80964" x2="82000" y2="80964"/>
                        <a14:foregroundMark x1="76500" y1="71066" x2="76500" y2="71066"/>
                        <a14:foregroundMark x1="87167" y1="74873" x2="87167" y2="74873"/>
                        <a14:foregroundMark x1="90500" y1="77665" x2="90500" y2="77665"/>
                      </a14:backgroundRemoval>
                    </a14:imgEffect>
                  </a14:imgLayer>
                </a14:imgProps>
              </a:ext>
            </a:extLst>
          </a:blip>
          <a:srcRect r="3614" b="6098"/>
          <a:stretch/>
        </p:blipFill>
        <p:spPr>
          <a:xfrm>
            <a:off x="1195841" y="5770582"/>
            <a:ext cx="1391542" cy="890231"/>
          </a:xfrm>
          <a:prstGeom prst="rect">
            <a:avLst/>
          </a:prstGeom>
        </p:spPr>
      </p:pic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8404F73-C131-4DC9-7A3A-EA9CEAF5D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31190" y="5770582"/>
            <a:ext cx="883036" cy="890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AA4E7-3BAA-FDB7-DAE9-71D51DAA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928"/>
            <a:ext cx="10515600" cy="1325563"/>
          </a:xfrm>
        </p:spPr>
        <p:txBody>
          <a:bodyPr/>
          <a:lstStyle/>
          <a:p>
            <a:r>
              <a:rPr lang="en-GB" b="1">
                <a:latin typeface="Helvetica" panose="020B0604020202020204" pitchFamily="34" charset="0"/>
                <a:cs typeface="Helvetica" panose="020B0604020202020204" pitchFamily="34" charset="0"/>
              </a:rPr>
              <a:t>Thanks for listening!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E6004-8CF4-8F28-F0C4-498B0472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0103" cy="33766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/>
              <a:t>Email: </a:t>
            </a:r>
            <a:r>
              <a:rPr lang="en-GB">
                <a:hlinkClick r:id="rId6"/>
              </a:rPr>
              <a:t>Studentlife@edgehill.ac.uk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/>
              <a:t>Explore: </a:t>
            </a:r>
            <a:r>
              <a:rPr lang="en-GB"/>
              <a:t>Student Life Portal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/>
              <a:t>Come and visit us: </a:t>
            </a:r>
          </a:p>
          <a:p>
            <a:r>
              <a:rPr lang="en-GB" sz="2400"/>
              <a:t>Student Life Arch </a:t>
            </a:r>
          </a:p>
          <a:p>
            <a:r>
              <a:rPr lang="en-GB" sz="2400"/>
              <a:t>Upstairs in the Hub</a:t>
            </a:r>
          </a:p>
          <a:p>
            <a:r>
              <a:rPr lang="en-GB" sz="2400"/>
              <a:t>Events</a:t>
            </a:r>
          </a:p>
        </p:txBody>
      </p:sp>
      <p:pic>
        <p:nvPicPr>
          <p:cNvPr id="1026" name="Picture 2" descr="Untitled photo">
            <a:extLst>
              <a:ext uri="{FF2B5EF4-FFF2-40B4-BE49-F238E27FC236}">
                <a16:creationId xmlns:a16="http://schemas.microsoft.com/office/drawing/2014/main" id="{764189F2-FDFD-6198-A877-3502C58FD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r="16659"/>
          <a:stretch/>
        </p:blipFill>
        <p:spPr bwMode="auto">
          <a:xfrm>
            <a:off x="6096000" y="1419720"/>
            <a:ext cx="5467279" cy="36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35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745C9E2375A4FA3CCB07C326D53FD" ma:contentTypeVersion="15" ma:contentTypeDescription="Create a new document." ma:contentTypeScope="" ma:versionID="9459d108452285596428da2da97b7fba">
  <xsd:schema xmlns:xsd="http://www.w3.org/2001/XMLSchema" xmlns:xs="http://www.w3.org/2001/XMLSchema" xmlns:p="http://schemas.microsoft.com/office/2006/metadata/properties" xmlns:ns2="307276f8-eef9-41fa-97f5-57e0ba7197c6" xmlns:ns3="33e28090-d42e-49f8-8d35-b7ad6edbee48" targetNamespace="http://schemas.microsoft.com/office/2006/metadata/properties" ma:root="true" ma:fieldsID="9c5b430b39f62b6082ab7bcce5eb217b" ns2:_="" ns3:_="">
    <xsd:import namespace="307276f8-eef9-41fa-97f5-57e0ba7197c6"/>
    <xsd:import namespace="33e28090-d42e-49f8-8d35-b7ad6edbee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276f8-eef9-41fa-97f5-57e0ba719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36e2fbd-7907-4c3b-9c38-9ca127abe6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28090-d42e-49f8-8d35-b7ad6edbee4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2726dde-47db-4107-bec1-8442fc42c7f9}" ma:internalName="TaxCatchAll" ma:showField="CatchAllData" ma:web="33e28090-d42e-49f8-8d35-b7ad6edbee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e28090-d42e-49f8-8d35-b7ad6edbee48" xsi:nil="true"/>
    <lcf76f155ced4ddcb4097134ff3c332f xmlns="307276f8-eef9-41fa-97f5-57e0ba7197c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0533A2-47C2-4FE3-9E84-4E3C03887CBA}">
  <ds:schemaRefs>
    <ds:schemaRef ds:uri="307276f8-eef9-41fa-97f5-57e0ba7197c6"/>
    <ds:schemaRef ds:uri="33e28090-d42e-49f8-8d35-b7ad6edbee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A08056D-58E4-47DF-ADAF-54916DBC130A}">
  <ds:schemaRefs>
    <ds:schemaRef ds:uri="307276f8-eef9-41fa-97f5-57e0ba7197c6"/>
    <ds:schemaRef ds:uri="33e28090-d42e-49f8-8d35-b7ad6edbee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B45784-2316-4A35-9FA7-53D47CE06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426</Words>
  <Application>Microsoft Office PowerPoint</Application>
  <PresentationFormat>Widescreen</PresentationFormat>
  <Paragraphs>92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Arial,Sans-Serif</vt:lpstr>
      <vt:lpstr>Calibri</vt:lpstr>
      <vt:lpstr>Helvetica</vt:lpstr>
      <vt:lpstr>Office Theme</vt:lpstr>
      <vt:lpstr>STUDENT LIFE</vt:lpstr>
      <vt:lpstr>The Student Life Team </vt:lpstr>
      <vt:lpstr>What is Student Life? </vt:lpstr>
      <vt:lpstr>Student Life &amp; Thrive</vt:lpstr>
      <vt:lpstr>Events</vt:lpstr>
      <vt:lpstr>Student Life Portal</vt:lpstr>
      <vt:lpstr>Opportunities</vt:lpstr>
      <vt:lpstr>Thanks for listening!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LIFE</dc:title>
  <dc:creator>eleanor rowell</dc:creator>
  <cp:lastModifiedBy>Joanne McKenna</cp:lastModifiedBy>
  <cp:revision>105</cp:revision>
  <dcterms:created xsi:type="dcterms:W3CDTF">2024-01-18T15:27:19Z</dcterms:created>
  <dcterms:modified xsi:type="dcterms:W3CDTF">2024-08-28T09:28:55Z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0x0101005CA745C9E2375A4FA3CCB07C326D53FD</vt:lpwstr>
  </property>
  <property fmtid="{D5CDD505-2E9C-101B-9397-08002B2CF9AE}" pid="3" name="MediaServiceImageTags">
    <vt:lpwstr/>
  </property>
</Properties>
</file>