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897" r:id="rId5"/>
    <p:sldId id="256" r:id="rId6"/>
    <p:sldId id="258" r:id="rId7"/>
    <p:sldId id="265" r:id="rId8"/>
    <p:sldId id="259" r:id="rId9"/>
    <p:sldId id="902" r:id="rId10"/>
    <p:sldId id="257" r:id="rId11"/>
    <p:sldId id="912" r:id="rId12"/>
    <p:sldId id="260" r:id="rId13"/>
    <p:sldId id="901" r:id="rId14"/>
    <p:sldId id="909" r:id="rId15"/>
    <p:sldId id="907" r:id="rId16"/>
    <p:sldId id="913" r:id="rId17"/>
    <p:sldId id="263" r:id="rId18"/>
    <p:sldId id="916" r:id="rId19"/>
    <p:sldId id="914" r:id="rId20"/>
    <p:sldId id="915" r:id="rId21"/>
    <p:sldId id="262" r:id="rId22"/>
    <p:sldId id="911" r:id="rId23"/>
    <p:sldId id="90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3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74031" autoAdjust="0"/>
  </p:normalViewPr>
  <p:slideViewPr>
    <p:cSldViewPr snapToGrid="0">
      <p:cViewPr varScale="1">
        <p:scale>
          <a:sx n="84" d="100"/>
          <a:sy n="84" d="100"/>
        </p:scale>
        <p:origin x="894" y="90"/>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2740A-DC4D-444D-A0D8-6EC365DB4271}" type="doc">
      <dgm:prSet loTypeId="urn:microsoft.com/office/officeart/2008/layout/HexagonCluster" loCatId="relationship" qsTypeId="urn:microsoft.com/office/officeart/2005/8/quickstyle/simple5" qsCatId="simple" csTypeId="urn:microsoft.com/office/officeart/2005/8/colors/accent1_2" csCatId="accent1" phldr="1"/>
      <dgm:spPr/>
      <dgm:t>
        <a:bodyPr/>
        <a:lstStyle/>
        <a:p>
          <a:endParaRPr lang="en-GB"/>
        </a:p>
      </dgm:t>
    </dgm:pt>
    <dgm:pt modelId="{E47801A0-5898-4143-8BC8-74EB0E8ED2D9}">
      <dgm:prSet phldrT="[Text]"/>
      <dgm:spPr/>
      <dgm:t>
        <a:bodyPr/>
        <a:lstStyle/>
        <a:p>
          <a:r>
            <a:rPr lang="en-GB" dirty="0"/>
            <a:t>Assess applications to the Student Support Fund</a:t>
          </a:r>
        </a:p>
      </dgm:t>
    </dgm:pt>
    <dgm:pt modelId="{37369857-0C97-4EB0-97B6-1B3A8D371912}" type="parTrans" cxnId="{A4AE3561-8571-492F-A6A9-D08AA236CE17}">
      <dgm:prSet/>
      <dgm:spPr/>
      <dgm:t>
        <a:bodyPr/>
        <a:lstStyle/>
        <a:p>
          <a:endParaRPr lang="en-GB"/>
        </a:p>
      </dgm:t>
    </dgm:pt>
    <dgm:pt modelId="{EB6C8B32-56AE-4F06-8171-FDF137BAD4CB}" type="sibTrans" cxnId="{A4AE3561-8571-492F-A6A9-D08AA236CE17}">
      <dgm:prSet/>
      <dgm:spPr>
        <a:blipFill rotWithShape="1">
          <a:blip xmlns:r="http://schemas.openxmlformats.org/officeDocument/2006/relationships" r:embed="rId1"/>
          <a:srcRect/>
          <a:stretch>
            <a:fillRect/>
          </a:stretch>
        </a:blipFill>
      </dgm:spPr>
      <dgm:t>
        <a:bodyPr/>
        <a:lstStyle/>
        <a:p>
          <a:endParaRPr lang="en-GB"/>
        </a:p>
      </dgm:t>
    </dgm:pt>
    <dgm:pt modelId="{65B4E292-5A28-45B4-BAFB-0C3FDF5D144F}">
      <dgm:prSet phldrT="[Text]"/>
      <dgm:spPr/>
      <dgm:t>
        <a:bodyPr/>
        <a:lstStyle/>
        <a:p>
          <a:r>
            <a:rPr lang="en-GB" dirty="0"/>
            <a:t>Signpost you for help with part-time job search</a:t>
          </a:r>
        </a:p>
      </dgm:t>
    </dgm:pt>
    <dgm:pt modelId="{0973840F-71F2-4EC4-A327-A91B5B0B8650}" type="parTrans" cxnId="{51E86E35-0ED0-4688-A3E3-D49DE2B3E05F}">
      <dgm:prSet/>
      <dgm:spPr/>
      <dgm:t>
        <a:bodyPr/>
        <a:lstStyle/>
        <a:p>
          <a:endParaRPr lang="en-GB"/>
        </a:p>
      </dgm:t>
    </dgm:pt>
    <dgm:pt modelId="{4EDD82EE-96A9-4F74-AD92-ACC0D1932220}" type="sibTrans" cxnId="{51E86E35-0ED0-4688-A3E3-D49DE2B3E05F}">
      <dgm:prSet/>
      <dgm:spPr>
        <a:blipFill rotWithShape="1">
          <a:blip xmlns:r="http://schemas.openxmlformats.org/officeDocument/2006/relationships" r:embed="rId2"/>
          <a:srcRect/>
          <a:stretch>
            <a:fillRect/>
          </a:stretch>
        </a:blipFill>
      </dgm:spPr>
      <dgm:t>
        <a:bodyPr/>
        <a:lstStyle/>
        <a:p>
          <a:endParaRPr lang="en-GB"/>
        </a:p>
      </dgm:t>
    </dgm:pt>
    <dgm:pt modelId="{2BB150FD-2CD5-4B97-B656-7AD85C2D8FC2}">
      <dgm:prSet phldrT="[Text]"/>
      <dgm:spPr/>
      <dgm:t>
        <a:bodyPr/>
        <a:lstStyle/>
        <a:p>
          <a:r>
            <a:rPr lang="en-GB" dirty="0"/>
            <a:t>Support you to solve your money worries</a:t>
          </a:r>
        </a:p>
      </dgm:t>
    </dgm:pt>
    <dgm:pt modelId="{098C34E6-7C61-4AE8-B7B3-0D8A463883AE}" type="parTrans" cxnId="{88954903-37E5-4AED-870D-8B2C27387252}">
      <dgm:prSet/>
      <dgm:spPr/>
      <dgm:t>
        <a:bodyPr/>
        <a:lstStyle/>
        <a:p>
          <a:endParaRPr lang="en-GB"/>
        </a:p>
      </dgm:t>
    </dgm:pt>
    <dgm:pt modelId="{47F633B8-B94D-4F97-A2A4-180CAA5A5251}" type="sibTrans" cxnId="{88954903-37E5-4AED-870D-8B2C27387252}">
      <dgm:prSet/>
      <dgm:spPr>
        <a:blipFill rotWithShape="1">
          <a:blip xmlns:r="http://schemas.openxmlformats.org/officeDocument/2006/relationships" r:embed="rId3"/>
          <a:srcRect/>
          <a:stretch>
            <a:fillRect l="-3000" r="-3000"/>
          </a:stretch>
        </a:blipFill>
      </dgm:spPr>
      <dgm:t>
        <a:bodyPr/>
        <a:lstStyle/>
        <a:p>
          <a:endParaRPr lang="en-GB"/>
        </a:p>
      </dgm:t>
    </dgm:pt>
    <dgm:pt modelId="{30A74D41-EC17-4A9A-B706-309BC0FD25C9}">
      <dgm:prSet/>
      <dgm:spPr/>
      <dgm:t>
        <a:bodyPr/>
        <a:lstStyle/>
        <a:p>
          <a:r>
            <a:rPr lang="en-GB" dirty="0"/>
            <a:t>Help you understand your Student Finance</a:t>
          </a:r>
        </a:p>
      </dgm:t>
    </dgm:pt>
    <dgm:pt modelId="{7C163BCE-396F-4697-A7A3-3EAFFECE5BFB}" type="parTrans" cxnId="{253B2E4C-4164-4D10-B14F-8DC756A30671}">
      <dgm:prSet/>
      <dgm:spPr/>
      <dgm:t>
        <a:bodyPr/>
        <a:lstStyle/>
        <a:p>
          <a:endParaRPr lang="en-GB"/>
        </a:p>
      </dgm:t>
    </dgm:pt>
    <dgm:pt modelId="{B26D0C03-6424-4CD8-B8BB-3EBD4C3617AA}" type="sibTrans" cxnId="{253B2E4C-4164-4D10-B14F-8DC756A30671}">
      <dgm:prSet/>
      <dgm:spPr>
        <a:blipFill rotWithShape="1">
          <a:blip xmlns:r="http://schemas.openxmlformats.org/officeDocument/2006/relationships" r:embed="rId4"/>
          <a:srcRect/>
          <a:stretch>
            <a:fillRect/>
          </a:stretch>
        </a:blipFill>
      </dgm:spPr>
      <dgm:t>
        <a:bodyPr/>
        <a:lstStyle/>
        <a:p>
          <a:endParaRPr lang="en-GB"/>
        </a:p>
      </dgm:t>
    </dgm:pt>
    <dgm:pt modelId="{D105C647-04C5-4EEB-891D-D2489CE4AF86}">
      <dgm:prSet/>
      <dgm:spPr/>
      <dgm:t>
        <a:bodyPr/>
        <a:lstStyle/>
        <a:p>
          <a:r>
            <a:rPr lang="en-GB" dirty="0"/>
            <a:t>Share tips on banking and budgeting</a:t>
          </a:r>
        </a:p>
      </dgm:t>
    </dgm:pt>
    <dgm:pt modelId="{206A2BB5-C4D1-4CD5-A30F-BF4BF73A2761}" type="parTrans" cxnId="{5E026A13-FF27-4ED7-A9D0-DD548A7750C5}">
      <dgm:prSet/>
      <dgm:spPr/>
      <dgm:t>
        <a:bodyPr/>
        <a:lstStyle/>
        <a:p>
          <a:endParaRPr lang="en-GB"/>
        </a:p>
      </dgm:t>
    </dgm:pt>
    <dgm:pt modelId="{02E7CC51-8595-452D-B33B-46914C14446E}" type="sibTrans" cxnId="{5E026A13-FF27-4ED7-A9D0-DD548A7750C5}">
      <dgm:prSet/>
      <dgm:spPr>
        <a:blipFill rotWithShape="1">
          <a:blip xmlns:r="http://schemas.openxmlformats.org/officeDocument/2006/relationships" r:embed="rId5"/>
          <a:srcRect/>
          <a:stretch>
            <a:fillRect l="-3000" r="-3000"/>
          </a:stretch>
        </a:blipFill>
      </dgm:spPr>
      <dgm:t>
        <a:bodyPr/>
        <a:lstStyle/>
        <a:p>
          <a:endParaRPr lang="en-GB"/>
        </a:p>
      </dgm:t>
    </dgm:pt>
    <dgm:pt modelId="{7BE8C5C7-9081-4CF0-9469-409E2BD6EAB4}">
      <dgm:prSet phldrT="[Text]"/>
      <dgm:spPr/>
      <dgm:t>
        <a:bodyPr/>
        <a:lstStyle/>
        <a:p>
          <a:r>
            <a:rPr lang="en-GB" dirty="0"/>
            <a:t>Provide advice on keeping your money safe</a:t>
          </a:r>
        </a:p>
      </dgm:t>
    </dgm:pt>
    <dgm:pt modelId="{414204E9-19D9-4504-BA6F-7CB3E7FFADC4}" type="parTrans" cxnId="{31237540-DD04-4E7D-AE32-7F6973C12571}">
      <dgm:prSet/>
      <dgm:spPr/>
      <dgm:t>
        <a:bodyPr/>
        <a:lstStyle/>
        <a:p>
          <a:endParaRPr lang="en-GB"/>
        </a:p>
      </dgm:t>
    </dgm:pt>
    <dgm:pt modelId="{5000E72D-B75A-4149-9BD4-D8272A843007}" type="sibTrans" cxnId="{31237540-DD04-4E7D-AE32-7F6973C12571}">
      <dgm:prSet/>
      <dgm:spPr>
        <a:blipFill rotWithShape="1">
          <a:blip xmlns:r="http://schemas.openxmlformats.org/officeDocument/2006/relationships" r:embed="rId6"/>
          <a:srcRect/>
          <a:stretch>
            <a:fillRect/>
          </a:stretch>
        </a:blipFill>
      </dgm:spPr>
      <dgm:t>
        <a:bodyPr/>
        <a:lstStyle/>
        <a:p>
          <a:endParaRPr lang="en-GB"/>
        </a:p>
      </dgm:t>
    </dgm:pt>
    <dgm:pt modelId="{AE5C6AAB-59DA-45FC-A297-4B731B14D20E}">
      <dgm:prSet phldrT="[Text]"/>
      <dgm:spPr/>
      <dgm:t>
        <a:bodyPr/>
        <a:lstStyle/>
        <a:p>
          <a:r>
            <a:rPr lang="en-GB" dirty="0"/>
            <a:t>Help you to consider your finances after graduation</a:t>
          </a:r>
        </a:p>
      </dgm:t>
    </dgm:pt>
    <dgm:pt modelId="{B3D3348A-3510-4EE9-9531-4722615A531C}" type="parTrans" cxnId="{8FB036CC-BCAD-4759-BF62-32AF04CE2A04}">
      <dgm:prSet/>
      <dgm:spPr/>
      <dgm:t>
        <a:bodyPr/>
        <a:lstStyle/>
        <a:p>
          <a:endParaRPr lang="en-GB"/>
        </a:p>
      </dgm:t>
    </dgm:pt>
    <dgm:pt modelId="{B5D1FE46-79CB-465C-B1C5-6E37F622315E}" type="sibTrans" cxnId="{8FB036CC-BCAD-4759-BF62-32AF04CE2A04}">
      <dgm:prSet/>
      <dgm:spPr>
        <a:blipFill rotWithShape="1">
          <a:blip xmlns:r="http://schemas.openxmlformats.org/officeDocument/2006/relationships" r:embed="rId7"/>
          <a:srcRect/>
          <a:stretch>
            <a:fillRect/>
          </a:stretch>
        </a:blipFill>
      </dgm:spPr>
      <dgm:t>
        <a:bodyPr/>
        <a:lstStyle/>
        <a:p>
          <a:endParaRPr lang="en-GB"/>
        </a:p>
      </dgm:t>
    </dgm:pt>
    <dgm:pt modelId="{6973CAB5-84AE-47A6-BD05-1358946FEA0B}" type="pres">
      <dgm:prSet presAssocID="{D5E2740A-DC4D-444D-A0D8-6EC365DB4271}" presName="Name0" presStyleCnt="0">
        <dgm:presLayoutVars>
          <dgm:chMax val="21"/>
          <dgm:chPref val="21"/>
        </dgm:presLayoutVars>
      </dgm:prSet>
      <dgm:spPr/>
    </dgm:pt>
    <dgm:pt modelId="{F86FFB3E-BB9B-4039-8F6A-8A6DB8D341D5}" type="pres">
      <dgm:prSet presAssocID="{E47801A0-5898-4143-8BC8-74EB0E8ED2D9}" presName="text1" presStyleCnt="0"/>
      <dgm:spPr/>
    </dgm:pt>
    <dgm:pt modelId="{0E1DEEAF-066E-4316-A4E5-3305DF8D9FD7}" type="pres">
      <dgm:prSet presAssocID="{E47801A0-5898-4143-8BC8-74EB0E8ED2D9}" presName="textRepeatNode" presStyleLbl="alignNode1" presStyleIdx="0" presStyleCnt="7" custLinFactX="100000" custLinFactY="-54076" custLinFactNeighborX="153327" custLinFactNeighborY="-100000">
        <dgm:presLayoutVars>
          <dgm:chMax val="0"/>
          <dgm:chPref val="0"/>
          <dgm:bulletEnabled val="1"/>
        </dgm:presLayoutVars>
      </dgm:prSet>
      <dgm:spPr/>
    </dgm:pt>
    <dgm:pt modelId="{A397341A-1FD0-497A-8BAE-1A1EC0DDAC8F}" type="pres">
      <dgm:prSet presAssocID="{E47801A0-5898-4143-8BC8-74EB0E8ED2D9}" presName="textaccent1" presStyleCnt="0"/>
      <dgm:spPr/>
    </dgm:pt>
    <dgm:pt modelId="{06BB79C5-C8EA-4A0F-9F6E-7B7818CA1417}" type="pres">
      <dgm:prSet presAssocID="{E47801A0-5898-4143-8BC8-74EB0E8ED2D9}" presName="accentRepeatNode" presStyleLbl="solidAlignAcc1" presStyleIdx="0" presStyleCnt="14"/>
      <dgm:spPr/>
    </dgm:pt>
    <dgm:pt modelId="{E5D4E233-99D7-4B3B-BF02-078C973FED9C}" type="pres">
      <dgm:prSet presAssocID="{EB6C8B32-56AE-4F06-8171-FDF137BAD4CB}" presName="image1" presStyleCnt="0"/>
      <dgm:spPr/>
    </dgm:pt>
    <dgm:pt modelId="{84CD49C9-EFC5-4A4E-A353-1D0CC75C57A8}" type="pres">
      <dgm:prSet presAssocID="{EB6C8B32-56AE-4F06-8171-FDF137BAD4CB}" presName="imageRepeatNode" presStyleLbl="alignAcc1" presStyleIdx="0" presStyleCnt="7"/>
      <dgm:spPr/>
    </dgm:pt>
    <dgm:pt modelId="{FA038131-3E02-4B0E-B830-6B6546B0F6CF}" type="pres">
      <dgm:prSet presAssocID="{EB6C8B32-56AE-4F06-8171-FDF137BAD4CB}" presName="imageaccent1" presStyleCnt="0"/>
      <dgm:spPr/>
    </dgm:pt>
    <dgm:pt modelId="{A0951441-AAC9-4F6C-8E7E-009DD233A0F4}" type="pres">
      <dgm:prSet presAssocID="{EB6C8B32-56AE-4F06-8171-FDF137BAD4CB}" presName="accentRepeatNode" presStyleLbl="solidAlignAcc1" presStyleIdx="1" presStyleCnt="14"/>
      <dgm:spPr/>
    </dgm:pt>
    <dgm:pt modelId="{8AAB736B-5A3B-4D76-B41D-A7560D31F4A9}" type="pres">
      <dgm:prSet presAssocID="{65B4E292-5A28-45B4-BAFB-0C3FDF5D144F}" presName="text2" presStyleCnt="0"/>
      <dgm:spPr/>
    </dgm:pt>
    <dgm:pt modelId="{1AC4E20F-64C4-4FED-B852-6E439F167D17}" type="pres">
      <dgm:prSet presAssocID="{65B4E292-5A28-45B4-BAFB-0C3FDF5D144F}" presName="textRepeatNode" presStyleLbl="alignNode1" presStyleIdx="1" presStyleCnt="7" custLinFactY="-4309" custLinFactNeighborX="-510" custLinFactNeighborY="-100000">
        <dgm:presLayoutVars>
          <dgm:chMax val="0"/>
          <dgm:chPref val="0"/>
          <dgm:bulletEnabled val="1"/>
        </dgm:presLayoutVars>
      </dgm:prSet>
      <dgm:spPr/>
    </dgm:pt>
    <dgm:pt modelId="{C88E72F1-71D4-420B-B061-72FBC71C2585}" type="pres">
      <dgm:prSet presAssocID="{65B4E292-5A28-45B4-BAFB-0C3FDF5D144F}" presName="textaccent2" presStyleCnt="0"/>
      <dgm:spPr/>
    </dgm:pt>
    <dgm:pt modelId="{33798D27-A5F8-4D12-B1FE-529917C82CD4}" type="pres">
      <dgm:prSet presAssocID="{65B4E292-5A28-45B4-BAFB-0C3FDF5D144F}" presName="accentRepeatNode" presStyleLbl="solidAlignAcc1" presStyleIdx="2" presStyleCnt="14"/>
      <dgm:spPr/>
    </dgm:pt>
    <dgm:pt modelId="{547A6A84-D0D1-41D6-ADDC-8E95032FCD36}" type="pres">
      <dgm:prSet presAssocID="{4EDD82EE-96A9-4F74-AD92-ACC0D1932220}" presName="image2" presStyleCnt="0"/>
      <dgm:spPr/>
    </dgm:pt>
    <dgm:pt modelId="{C47C7539-DB69-44F3-9676-B58DF2EF6D55}" type="pres">
      <dgm:prSet presAssocID="{4EDD82EE-96A9-4F74-AD92-ACC0D1932220}" presName="imageRepeatNode" presStyleLbl="alignAcc1" presStyleIdx="1" presStyleCnt="7" custLinFactNeighborX="-86794" custLinFactNeighborY="-52533"/>
      <dgm:spPr/>
    </dgm:pt>
    <dgm:pt modelId="{E81DF2D8-DFA6-49CC-9E5D-591F0E8AB6F9}" type="pres">
      <dgm:prSet presAssocID="{4EDD82EE-96A9-4F74-AD92-ACC0D1932220}" presName="imageaccent2" presStyleCnt="0"/>
      <dgm:spPr/>
    </dgm:pt>
    <dgm:pt modelId="{24DE915F-D99E-4D25-90F5-89E191D6E6C1}" type="pres">
      <dgm:prSet presAssocID="{4EDD82EE-96A9-4F74-AD92-ACC0D1932220}" presName="accentRepeatNode" presStyleLbl="solidAlignAcc1" presStyleIdx="3" presStyleCnt="14"/>
      <dgm:spPr/>
    </dgm:pt>
    <dgm:pt modelId="{4E1C7AAE-2DF5-4B51-835F-1D55EC0E703C}" type="pres">
      <dgm:prSet presAssocID="{2BB150FD-2CD5-4B97-B656-7AD85C2D8FC2}" presName="text3" presStyleCnt="0"/>
      <dgm:spPr/>
    </dgm:pt>
    <dgm:pt modelId="{0811B0EE-C131-48A4-9813-7790C7C177BB}" type="pres">
      <dgm:prSet presAssocID="{2BB150FD-2CD5-4B97-B656-7AD85C2D8FC2}" presName="textRepeatNode" presStyleLbl="alignNode1" presStyleIdx="2" presStyleCnt="7" custLinFactX="67672" custLinFactNeighborX="100000" custLinFactNeighborY="5622">
        <dgm:presLayoutVars>
          <dgm:chMax val="0"/>
          <dgm:chPref val="0"/>
          <dgm:bulletEnabled val="1"/>
        </dgm:presLayoutVars>
      </dgm:prSet>
      <dgm:spPr/>
    </dgm:pt>
    <dgm:pt modelId="{C4FC9021-9D73-4594-9EB0-C3BD13B58351}" type="pres">
      <dgm:prSet presAssocID="{2BB150FD-2CD5-4B97-B656-7AD85C2D8FC2}" presName="textaccent3" presStyleCnt="0"/>
      <dgm:spPr/>
    </dgm:pt>
    <dgm:pt modelId="{ABAA6883-2A1B-4446-AF70-75AE39CABA65}" type="pres">
      <dgm:prSet presAssocID="{2BB150FD-2CD5-4B97-B656-7AD85C2D8FC2}" presName="accentRepeatNode" presStyleLbl="solidAlignAcc1" presStyleIdx="4" presStyleCnt="14"/>
      <dgm:spPr/>
    </dgm:pt>
    <dgm:pt modelId="{526E80EA-88F3-49CE-B961-7AA98D03F59B}" type="pres">
      <dgm:prSet presAssocID="{47F633B8-B94D-4F97-A2A4-180CAA5A5251}" presName="image3" presStyleCnt="0"/>
      <dgm:spPr/>
    </dgm:pt>
    <dgm:pt modelId="{8300A2E2-4203-4870-821D-EA4600C7191B}" type="pres">
      <dgm:prSet presAssocID="{47F633B8-B94D-4F97-A2A4-180CAA5A5251}" presName="imageRepeatNode" presStyleLbl="alignAcc1" presStyleIdx="2" presStyleCnt="7" custLinFactY="62671" custLinFactNeighborX="-86280" custLinFactNeighborY="100000"/>
      <dgm:spPr/>
    </dgm:pt>
    <dgm:pt modelId="{C56FD01B-1566-487D-9975-3991A75C4331}" type="pres">
      <dgm:prSet presAssocID="{47F633B8-B94D-4F97-A2A4-180CAA5A5251}" presName="imageaccent3" presStyleCnt="0"/>
      <dgm:spPr/>
    </dgm:pt>
    <dgm:pt modelId="{24208AA4-CE75-44D2-B20D-BE314BEE27BB}" type="pres">
      <dgm:prSet presAssocID="{47F633B8-B94D-4F97-A2A4-180CAA5A5251}" presName="accentRepeatNode" presStyleLbl="solidAlignAcc1" presStyleIdx="5" presStyleCnt="14" custFlipVert="1" custFlipHor="1" custScaleX="21552" custScaleY="394381" custLinFactX="-482711" custLinFactY="829075" custLinFactNeighborX="-500000" custLinFactNeighborY="900000"/>
      <dgm:spPr>
        <a:solidFill>
          <a:srgbClr val="7030A0"/>
        </a:solidFill>
        <a:ln>
          <a:solidFill>
            <a:srgbClr val="7030A0"/>
          </a:solidFill>
        </a:ln>
      </dgm:spPr>
    </dgm:pt>
    <dgm:pt modelId="{FAFBDB04-4D4A-44B2-9FC3-75FFEEEC2E7F}" type="pres">
      <dgm:prSet presAssocID="{D105C647-04C5-4EEB-891D-D2489CE4AF86}" presName="text4" presStyleCnt="0"/>
      <dgm:spPr/>
    </dgm:pt>
    <dgm:pt modelId="{B66301D0-BD64-44D2-A1B6-B6B6F709C323}" type="pres">
      <dgm:prSet presAssocID="{D105C647-04C5-4EEB-891D-D2489CE4AF86}" presName="textRepeatNode" presStyleLbl="alignNode1" presStyleIdx="3" presStyleCnt="7" custLinFactX="-73913" custLinFactNeighborX="-100000" custLinFactNeighborY="247">
        <dgm:presLayoutVars>
          <dgm:chMax val="0"/>
          <dgm:chPref val="0"/>
          <dgm:bulletEnabled val="1"/>
        </dgm:presLayoutVars>
      </dgm:prSet>
      <dgm:spPr/>
    </dgm:pt>
    <dgm:pt modelId="{7F884B6F-7476-4657-8EDA-BA8BE515B2E5}" type="pres">
      <dgm:prSet presAssocID="{D105C647-04C5-4EEB-891D-D2489CE4AF86}" presName="textaccent4" presStyleCnt="0"/>
      <dgm:spPr/>
    </dgm:pt>
    <dgm:pt modelId="{8DA3690D-B900-415F-801E-3588DFEF927A}" type="pres">
      <dgm:prSet presAssocID="{D105C647-04C5-4EEB-891D-D2489CE4AF86}" presName="accentRepeatNode" presStyleLbl="solidAlignAcc1" presStyleIdx="6" presStyleCnt="14" custLinFactX="-1300000" custLinFactY="700000" custLinFactNeighborX="-1316072" custLinFactNeighborY="707033"/>
      <dgm:spPr>
        <a:solidFill>
          <a:srgbClr val="7030A0"/>
        </a:solidFill>
      </dgm:spPr>
    </dgm:pt>
    <dgm:pt modelId="{46D4051F-7756-4F36-9F85-125202A12D68}" type="pres">
      <dgm:prSet presAssocID="{02E7CC51-8595-452D-B33B-46914C14446E}" presName="image4" presStyleCnt="0"/>
      <dgm:spPr/>
    </dgm:pt>
    <dgm:pt modelId="{517E1A76-FEF0-4B74-B7E3-CF5AB073A7FB}" type="pres">
      <dgm:prSet presAssocID="{02E7CC51-8595-452D-B33B-46914C14446E}" presName="imageRepeatNode" presStyleLbl="alignAcc1" presStyleIdx="3" presStyleCnt="7" custLinFactNeighborX="-91499" custLinFactNeighborY="53666"/>
      <dgm:spPr/>
    </dgm:pt>
    <dgm:pt modelId="{393365F4-EAB3-4A0A-9661-7BB03CC7F931}" type="pres">
      <dgm:prSet presAssocID="{02E7CC51-8595-452D-B33B-46914C14446E}" presName="imageaccent4" presStyleCnt="0"/>
      <dgm:spPr/>
    </dgm:pt>
    <dgm:pt modelId="{73B58AF6-D00C-443D-BB97-DD57E067E131}" type="pres">
      <dgm:prSet presAssocID="{02E7CC51-8595-452D-B33B-46914C14446E}" presName="accentRepeatNode" presStyleLbl="solidAlignAcc1" presStyleIdx="7" presStyleCnt="14" custFlipVert="1" custFlipHor="1" custScaleX="59835" custScaleY="371488" custLinFactX="-1354903" custLinFactY="600000" custLinFactNeighborX="-1400000" custLinFactNeighborY="661626"/>
      <dgm:spPr>
        <a:solidFill>
          <a:srgbClr val="7030A0"/>
        </a:solidFill>
      </dgm:spPr>
    </dgm:pt>
    <dgm:pt modelId="{55A8E109-275E-4A60-B035-4C2D1ACD1F35}" type="pres">
      <dgm:prSet presAssocID="{30A74D41-EC17-4A9A-B706-309BC0FD25C9}" presName="text5" presStyleCnt="0"/>
      <dgm:spPr/>
    </dgm:pt>
    <dgm:pt modelId="{6E74CF13-EEE0-441B-91B6-A2A1DF0C7A57}" type="pres">
      <dgm:prSet presAssocID="{30A74D41-EC17-4A9A-B706-309BC0FD25C9}" presName="textRepeatNode" presStyleLbl="alignNode1" presStyleIdx="4" presStyleCnt="7" custLinFactX="-143494" custLinFactNeighborX="-200000" custLinFactNeighborY="-2987">
        <dgm:presLayoutVars>
          <dgm:chMax val="0"/>
          <dgm:chPref val="0"/>
          <dgm:bulletEnabled val="1"/>
        </dgm:presLayoutVars>
      </dgm:prSet>
      <dgm:spPr/>
    </dgm:pt>
    <dgm:pt modelId="{A4295183-445B-426C-97EA-940494BE4645}" type="pres">
      <dgm:prSet presAssocID="{30A74D41-EC17-4A9A-B706-309BC0FD25C9}" presName="textaccent5" presStyleCnt="0"/>
      <dgm:spPr/>
    </dgm:pt>
    <dgm:pt modelId="{6D05C750-2C2C-4915-84A0-1E91FC6A03B3}" type="pres">
      <dgm:prSet presAssocID="{30A74D41-EC17-4A9A-B706-309BC0FD25C9}" presName="accentRepeatNode" presStyleLbl="solidAlignAcc1" presStyleIdx="8" presStyleCnt="14" custFlipVert="1" custFlipHor="0" custScaleX="426210" custScaleY="437350" custLinFactX="-1600000" custLinFactY="900000" custLinFactNeighborX="-1687337" custLinFactNeighborY="933154"/>
      <dgm:spPr>
        <a:solidFill>
          <a:srgbClr val="7030A0"/>
        </a:solidFill>
        <a:ln>
          <a:solidFill>
            <a:srgbClr val="7030A0"/>
          </a:solidFill>
        </a:ln>
      </dgm:spPr>
    </dgm:pt>
    <dgm:pt modelId="{09435A18-AA1E-46D0-91D4-533DFD0B95CE}" type="pres">
      <dgm:prSet presAssocID="{B26D0C03-6424-4CD8-B8BB-3EBD4C3617AA}" presName="image5" presStyleCnt="0"/>
      <dgm:spPr/>
    </dgm:pt>
    <dgm:pt modelId="{ACCD429E-6F39-4D02-82D6-0432A26119B4}" type="pres">
      <dgm:prSet presAssocID="{B26D0C03-6424-4CD8-B8BB-3EBD4C3617AA}" presName="imageRepeatNode" presStyleLbl="alignAcc1" presStyleIdx="4" presStyleCnt="7" custLinFactNeighborX="-92148" custLinFactNeighborY="61225"/>
      <dgm:spPr/>
    </dgm:pt>
    <dgm:pt modelId="{3FFB8927-195A-4301-AAE7-533FE9BD94BA}" type="pres">
      <dgm:prSet presAssocID="{B26D0C03-6424-4CD8-B8BB-3EBD4C3617AA}" presName="imageaccent5" presStyleCnt="0"/>
      <dgm:spPr/>
    </dgm:pt>
    <dgm:pt modelId="{5C2B1B54-A0F8-4A91-BBD5-1CF6B8DDADD4}" type="pres">
      <dgm:prSet presAssocID="{B26D0C03-6424-4CD8-B8BB-3EBD4C3617AA}" presName="accentRepeatNode" presStyleLbl="solidAlignAcc1" presStyleIdx="9" presStyleCnt="14" custLinFactX="-1667285" custLinFactY="800000" custLinFactNeighborX="-1700000" custLinFactNeighborY="872115"/>
      <dgm:spPr>
        <a:solidFill>
          <a:srgbClr val="7030A0"/>
        </a:solidFill>
        <a:ln>
          <a:solidFill>
            <a:srgbClr val="7030A0"/>
          </a:solidFill>
        </a:ln>
      </dgm:spPr>
    </dgm:pt>
    <dgm:pt modelId="{D95BC5A4-78EE-424F-8B89-B554BA477FAF}" type="pres">
      <dgm:prSet presAssocID="{7BE8C5C7-9081-4CF0-9469-409E2BD6EAB4}" presName="text6" presStyleCnt="0"/>
      <dgm:spPr/>
    </dgm:pt>
    <dgm:pt modelId="{367E78DB-EE91-4EFA-B0C0-820CB7F2D1F5}" type="pres">
      <dgm:prSet presAssocID="{7BE8C5C7-9081-4CF0-9469-409E2BD6EAB4}" presName="textRepeatNode" presStyleLbl="alignNode1" presStyleIdx="5" presStyleCnt="7" custLinFactY="-5904" custLinFactNeighborX="-6427" custLinFactNeighborY="-100000">
        <dgm:presLayoutVars>
          <dgm:chMax val="0"/>
          <dgm:chPref val="0"/>
          <dgm:bulletEnabled val="1"/>
        </dgm:presLayoutVars>
      </dgm:prSet>
      <dgm:spPr/>
    </dgm:pt>
    <dgm:pt modelId="{50A3759B-4592-48AC-83A5-9115FE84B791}" type="pres">
      <dgm:prSet presAssocID="{7BE8C5C7-9081-4CF0-9469-409E2BD6EAB4}" presName="textaccent6" presStyleCnt="0"/>
      <dgm:spPr/>
    </dgm:pt>
    <dgm:pt modelId="{F5C518CC-59A4-4B8C-93A8-6554B0CBF02F}" type="pres">
      <dgm:prSet presAssocID="{7BE8C5C7-9081-4CF0-9469-409E2BD6EAB4}" presName="accentRepeatNode" presStyleLbl="solidAlignAcc1" presStyleIdx="10" presStyleCnt="14"/>
      <dgm:spPr/>
    </dgm:pt>
    <dgm:pt modelId="{04D894FF-DC47-4766-A4FC-5FB3BD820DC2}" type="pres">
      <dgm:prSet presAssocID="{5000E72D-B75A-4149-9BD4-D8272A843007}" presName="image6" presStyleCnt="0"/>
      <dgm:spPr/>
    </dgm:pt>
    <dgm:pt modelId="{A64C33E8-312A-45AE-B70A-2597E7F96F57}" type="pres">
      <dgm:prSet presAssocID="{5000E72D-B75A-4149-9BD4-D8272A843007}" presName="imageRepeatNode" presStyleLbl="alignAcc1" presStyleIdx="5" presStyleCnt="7" custLinFactNeighborX="80315" custLinFactNeighborY="-48155"/>
      <dgm:spPr/>
    </dgm:pt>
    <dgm:pt modelId="{4C672DD6-6EFF-4D28-8894-7DF0B5BDD691}" type="pres">
      <dgm:prSet presAssocID="{5000E72D-B75A-4149-9BD4-D8272A843007}" presName="imageaccent6" presStyleCnt="0"/>
      <dgm:spPr/>
    </dgm:pt>
    <dgm:pt modelId="{E529FD68-2E86-4262-9E5A-01B4DF5E5837}" type="pres">
      <dgm:prSet presAssocID="{5000E72D-B75A-4149-9BD4-D8272A843007}" presName="accentRepeatNode" presStyleLbl="solidAlignAcc1" presStyleIdx="11" presStyleCnt="14" custFlipHor="1" custScaleX="385783" custScaleY="473929" custLinFactX="-1600000" custLinFactY="-100000" custLinFactNeighborX="-1677861" custLinFactNeighborY="-111280"/>
      <dgm:spPr>
        <a:solidFill>
          <a:srgbClr val="7030A0"/>
        </a:solidFill>
        <a:ln>
          <a:solidFill>
            <a:srgbClr val="7030A0"/>
          </a:solidFill>
        </a:ln>
      </dgm:spPr>
    </dgm:pt>
    <dgm:pt modelId="{117E3272-EC21-4D22-8830-45DE758F10A6}" type="pres">
      <dgm:prSet presAssocID="{AE5C6AAB-59DA-45FC-A297-4B731B14D20E}" presName="text7" presStyleCnt="0"/>
      <dgm:spPr/>
    </dgm:pt>
    <dgm:pt modelId="{E1772898-DF1E-4B70-9533-9713ADE6C85D}" type="pres">
      <dgm:prSet presAssocID="{AE5C6AAB-59DA-45FC-A297-4B731B14D20E}" presName="textRepeatNode" presStyleLbl="alignNode1" presStyleIdx="6" presStyleCnt="7" custLinFactX="137385" custLinFactY="-100000" custLinFactNeighborX="200000" custLinFactNeighborY="-113395">
        <dgm:presLayoutVars>
          <dgm:chMax val="0"/>
          <dgm:chPref val="0"/>
          <dgm:bulletEnabled val="1"/>
        </dgm:presLayoutVars>
      </dgm:prSet>
      <dgm:spPr/>
    </dgm:pt>
    <dgm:pt modelId="{060A7471-5E65-494E-A2AB-1C518374154A}" type="pres">
      <dgm:prSet presAssocID="{AE5C6AAB-59DA-45FC-A297-4B731B14D20E}" presName="textaccent7" presStyleCnt="0"/>
      <dgm:spPr/>
    </dgm:pt>
    <dgm:pt modelId="{75043130-CB2D-4095-853B-007D9E2563E8}" type="pres">
      <dgm:prSet presAssocID="{AE5C6AAB-59DA-45FC-A297-4B731B14D20E}" presName="accentRepeatNode" presStyleLbl="solidAlignAcc1" presStyleIdx="12" presStyleCnt="14" custFlipVert="1" custScaleX="869741" custScaleY="853654" custLinFactX="-519826" custLinFactNeighborX="-600000" custLinFactNeighborY="-24856"/>
      <dgm:spPr>
        <a:solidFill>
          <a:srgbClr val="7030A0"/>
        </a:solidFill>
        <a:ln>
          <a:solidFill>
            <a:srgbClr val="7030A0"/>
          </a:solidFill>
        </a:ln>
      </dgm:spPr>
    </dgm:pt>
    <dgm:pt modelId="{96F18EDC-1313-4CC3-A5DC-69788BF76F9B}" type="pres">
      <dgm:prSet presAssocID="{B5D1FE46-79CB-465C-B1C5-6E37F622315E}" presName="image7" presStyleCnt="0"/>
      <dgm:spPr/>
    </dgm:pt>
    <dgm:pt modelId="{E446E214-A08A-4C0A-8F98-EDFF718D0097}" type="pres">
      <dgm:prSet presAssocID="{B5D1FE46-79CB-465C-B1C5-6E37F622315E}" presName="imageRepeatNode" presStyleLbl="alignAcc1" presStyleIdx="6" presStyleCnt="7" custScaleX="99966" custScaleY="100070" custLinFactX="200000" custLinFactY="-59816" custLinFactNeighborX="222967" custLinFactNeighborY="-100000"/>
      <dgm:spPr/>
    </dgm:pt>
    <dgm:pt modelId="{6C6FFCF0-9EC4-4A16-B167-90A38EEE5945}" type="pres">
      <dgm:prSet presAssocID="{B5D1FE46-79CB-465C-B1C5-6E37F622315E}" presName="imageaccent7" presStyleCnt="0"/>
      <dgm:spPr/>
    </dgm:pt>
    <dgm:pt modelId="{403E6AF3-0A65-4A9B-AAF4-C395C9F699B3}" type="pres">
      <dgm:prSet presAssocID="{B5D1FE46-79CB-465C-B1C5-6E37F622315E}" presName="accentRepeatNode" presStyleLbl="solidAlignAcc1" presStyleIdx="13" presStyleCnt="14" custScaleX="855333" custScaleY="929158" custLinFactX="965133" custLinFactNeighborX="1000000" custLinFactNeighborY="0"/>
      <dgm:spPr>
        <a:solidFill>
          <a:srgbClr val="7030A0"/>
        </a:solidFill>
        <a:ln>
          <a:solidFill>
            <a:srgbClr val="7030A0"/>
          </a:solidFill>
        </a:ln>
      </dgm:spPr>
    </dgm:pt>
  </dgm:ptLst>
  <dgm:cxnLst>
    <dgm:cxn modelId="{88954903-37E5-4AED-870D-8B2C27387252}" srcId="{D5E2740A-DC4D-444D-A0D8-6EC365DB4271}" destId="{2BB150FD-2CD5-4B97-B656-7AD85C2D8FC2}" srcOrd="2" destOrd="0" parTransId="{098C34E6-7C61-4AE8-B7B3-0D8A463883AE}" sibTransId="{47F633B8-B94D-4F97-A2A4-180CAA5A5251}"/>
    <dgm:cxn modelId="{402ACF09-7516-4BC6-AF59-BE4C20A49719}" type="presOf" srcId="{5000E72D-B75A-4149-9BD4-D8272A843007}" destId="{A64C33E8-312A-45AE-B70A-2597E7F96F57}" srcOrd="0" destOrd="0" presId="urn:microsoft.com/office/officeart/2008/layout/HexagonCluster"/>
    <dgm:cxn modelId="{5E026A13-FF27-4ED7-A9D0-DD548A7750C5}" srcId="{D5E2740A-DC4D-444D-A0D8-6EC365DB4271}" destId="{D105C647-04C5-4EEB-891D-D2489CE4AF86}" srcOrd="3" destOrd="0" parTransId="{206A2BB5-C4D1-4CD5-A30F-BF4BF73A2761}" sibTransId="{02E7CC51-8595-452D-B33B-46914C14446E}"/>
    <dgm:cxn modelId="{B7628A17-CDA2-4996-BA06-2FBE7AC11FD9}" type="presOf" srcId="{D105C647-04C5-4EEB-891D-D2489CE4AF86}" destId="{B66301D0-BD64-44D2-A1B6-B6B6F709C323}" srcOrd="0" destOrd="0" presId="urn:microsoft.com/office/officeart/2008/layout/HexagonCluster"/>
    <dgm:cxn modelId="{B88CD51C-277F-46E4-90A7-5AAE2E2EFD85}" type="presOf" srcId="{47F633B8-B94D-4F97-A2A4-180CAA5A5251}" destId="{8300A2E2-4203-4870-821D-EA4600C7191B}" srcOrd="0" destOrd="0" presId="urn:microsoft.com/office/officeart/2008/layout/HexagonCluster"/>
    <dgm:cxn modelId="{6BF93D1E-AA0D-49AC-8CF6-235C0E8E686C}" type="presOf" srcId="{02E7CC51-8595-452D-B33B-46914C14446E}" destId="{517E1A76-FEF0-4B74-B7E3-CF5AB073A7FB}" srcOrd="0" destOrd="0" presId="urn:microsoft.com/office/officeart/2008/layout/HexagonCluster"/>
    <dgm:cxn modelId="{989D4720-2C42-432C-8F95-B361553250F4}" type="presOf" srcId="{2BB150FD-2CD5-4B97-B656-7AD85C2D8FC2}" destId="{0811B0EE-C131-48A4-9813-7790C7C177BB}" srcOrd="0" destOrd="0" presId="urn:microsoft.com/office/officeart/2008/layout/HexagonCluster"/>
    <dgm:cxn modelId="{57C72522-8AC7-47BE-82F4-1C167F71A581}" type="presOf" srcId="{65B4E292-5A28-45B4-BAFB-0C3FDF5D144F}" destId="{1AC4E20F-64C4-4FED-B852-6E439F167D17}" srcOrd="0" destOrd="0" presId="urn:microsoft.com/office/officeart/2008/layout/HexagonCluster"/>
    <dgm:cxn modelId="{5071DC26-6727-447B-89D1-AA9701066685}" type="presOf" srcId="{B5D1FE46-79CB-465C-B1C5-6E37F622315E}" destId="{E446E214-A08A-4C0A-8F98-EDFF718D0097}" srcOrd="0" destOrd="0" presId="urn:microsoft.com/office/officeart/2008/layout/HexagonCluster"/>
    <dgm:cxn modelId="{5F492A28-C81D-4185-AD6F-A9188BCECF63}" type="presOf" srcId="{B26D0C03-6424-4CD8-B8BB-3EBD4C3617AA}" destId="{ACCD429E-6F39-4D02-82D6-0432A26119B4}" srcOrd="0" destOrd="0" presId="urn:microsoft.com/office/officeart/2008/layout/HexagonCluster"/>
    <dgm:cxn modelId="{51E86E35-0ED0-4688-A3E3-D49DE2B3E05F}" srcId="{D5E2740A-DC4D-444D-A0D8-6EC365DB4271}" destId="{65B4E292-5A28-45B4-BAFB-0C3FDF5D144F}" srcOrd="1" destOrd="0" parTransId="{0973840F-71F2-4EC4-A327-A91B5B0B8650}" sibTransId="{4EDD82EE-96A9-4F74-AD92-ACC0D1932220}"/>
    <dgm:cxn modelId="{1D858237-5373-4D3E-9125-819AB177D5D8}" type="presOf" srcId="{D5E2740A-DC4D-444D-A0D8-6EC365DB4271}" destId="{6973CAB5-84AE-47A6-BD05-1358946FEA0B}" srcOrd="0" destOrd="0" presId="urn:microsoft.com/office/officeart/2008/layout/HexagonCluster"/>
    <dgm:cxn modelId="{31237540-DD04-4E7D-AE32-7F6973C12571}" srcId="{D5E2740A-DC4D-444D-A0D8-6EC365DB4271}" destId="{7BE8C5C7-9081-4CF0-9469-409E2BD6EAB4}" srcOrd="5" destOrd="0" parTransId="{414204E9-19D9-4504-BA6F-7CB3E7FFADC4}" sibTransId="{5000E72D-B75A-4149-9BD4-D8272A843007}"/>
    <dgm:cxn modelId="{A4AE3561-8571-492F-A6A9-D08AA236CE17}" srcId="{D5E2740A-DC4D-444D-A0D8-6EC365DB4271}" destId="{E47801A0-5898-4143-8BC8-74EB0E8ED2D9}" srcOrd="0" destOrd="0" parTransId="{37369857-0C97-4EB0-97B6-1B3A8D371912}" sibTransId="{EB6C8B32-56AE-4F06-8171-FDF137BAD4CB}"/>
    <dgm:cxn modelId="{F9A3A065-5A0C-48A1-9F1F-6E1E85B83384}" type="presOf" srcId="{7BE8C5C7-9081-4CF0-9469-409E2BD6EAB4}" destId="{367E78DB-EE91-4EFA-B0C0-820CB7F2D1F5}" srcOrd="0" destOrd="0" presId="urn:microsoft.com/office/officeart/2008/layout/HexagonCluster"/>
    <dgm:cxn modelId="{253B2E4C-4164-4D10-B14F-8DC756A30671}" srcId="{D5E2740A-DC4D-444D-A0D8-6EC365DB4271}" destId="{30A74D41-EC17-4A9A-B706-309BC0FD25C9}" srcOrd="4" destOrd="0" parTransId="{7C163BCE-396F-4697-A7A3-3EAFFECE5BFB}" sibTransId="{B26D0C03-6424-4CD8-B8BB-3EBD4C3617AA}"/>
    <dgm:cxn modelId="{5E9D7B8F-68E7-4C66-93A7-D8669EFAD704}" type="presOf" srcId="{E47801A0-5898-4143-8BC8-74EB0E8ED2D9}" destId="{0E1DEEAF-066E-4316-A4E5-3305DF8D9FD7}" srcOrd="0" destOrd="0" presId="urn:microsoft.com/office/officeart/2008/layout/HexagonCluster"/>
    <dgm:cxn modelId="{D4906091-B0C5-42E0-8464-458E124B9753}" type="presOf" srcId="{30A74D41-EC17-4A9A-B706-309BC0FD25C9}" destId="{6E74CF13-EEE0-441B-91B6-A2A1DF0C7A57}" srcOrd="0" destOrd="0" presId="urn:microsoft.com/office/officeart/2008/layout/HexagonCluster"/>
    <dgm:cxn modelId="{7190489A-2AD1-49A7-BC74-2DDDCD4BFBF1}" type="presOf" srcId="{AE5C6AAB-59DA-45FC-A297-4B731B14D20E}" destId="{E1772898-DF1E-4B70-9533-9713ADE6C85D}" srcOrd="0" destOrd="0" presId="urn:microsoft.com/office/officeart/2008/layout/HexagonCluster"/>
    <dgm:cxn modelId="{3DCDB5B2-176D-43AB-A10D-DAEED6185622}" type="presOf" srcId="{EB6C8B32-56AE-4F06-8171-FDF137BAD4CB}" destId="{84CD49C9-EFC5-4A4E-A353-1D0CC75C57A8}" srcOrd="0" destOrd="0" presId="urn:microsoft.com/office/officeart/2008/layout/HexagonCluster"/>
    <dgm:cxn modelId="{F914C2BD-2E64-45F8-A46D-3CD988EF2C8A}" type="presOf" srcId="{4EDD82EE-96A9-4F74-AD92-ACC0D1932220}" destId="{C47C7539-DB69-44F3-9676-B58DF2EF6D55}" srcOrd="0" destOrd="0" presId="urn:microsoft.com/office/officeart/2008/layout/HexagonCluster"/>
    <dgm:cxn modelId="{8FB036CC-BCAD-4759-BF62-32AF04CE2A04}" srcId="{D5E2740A-DC4D-444D-A0D8-6EC365DB4271}" destId="{AE5C6AAB-59DA-45FC-A297-4B731B14D20E}" srcOrd="6" destOrd="0" parTransId="{B3D3348A-3510-4EE9-9531-4722615A531C}" sibTransId="{B5D1FE46-79CB-465C-B1C5-6E37F622315E}"/>
    <dgm:cxn modelId="{D438BE16-B1BB-47F6-A057-9CA8067B3702}" type="presParOf" srcId="{6973CAB5-84AE-47A6-BD05-1358946FEA0B}" destId="{F86FFB3E-BB9B-4039-8F6A-8A6DB8D341D5}" srcOrd="0" destOrd="0" presId="urn:microsoft.com/office/officeart/2008/layout/HexagonCluster"/>
    <dgm:cxn modelId="{3D234EB0-C284-4AC2-AB50-B893E2374057}" type="presParOf" srcId="{F86FFB3E-BB9B-4039-8F6A-8A6DB8D341D5}" destId="{0E1DEEAF-066E-4316-A4E5-3305DF8D9FD7}" srcOrd="0" destOrd="0" presId="urn:microsoft.com/office/officeart/2008/layout/HexagonCluster"/>
    <dgm:cxn modelId="{DF8495C1-E2DA-4BAF-A6BF-21081DEFA1A3}" type="presParOf" srcId="{6973CAB5-84AE-47A6-BD05-1358946FEA0B}" destId="{A397341A-1FD0-497A-8BAE-1A1EC0DDAC8F}" srcOrd="1" destOrd="0" presId="urn:microsoft.com/office/officeart/2008/layout/HexagonCluster"/>
    <dgm:cxn modelId="{0FBEA3F4-F882-4017-A220-2E5BE53727EC}" type="presParOf" srcId="{A397341A-1FD0-497A-8BAE-1A1EC0DDAC8F}" destId="{06BB79C5-C8EA-4A0F-9F6E-7B7818CA1417}" srcOrd="0" destOrd="0" presId="urn:microsoft.com/office/officeart/2008/layout/HexagonCluster"/>
    <dgm:cxn modelId="{171DFE0D-5575-44DB-B1A8-DCDE27F2E7DE}" type="presParOf" srcId="{6973CAB5-84AE-47A6-BD05-1358946FEA0B}" destId="{E5D4E233-99D7-4B3B-BF02-078C973FED9C}" srcOrd="2" destOrd="0" presId="urn:microsoft.com/office/officeart/2008/layout/HexagonCluster"/>
    <dgm:cxn modelId="{9A754B0C-D16A-4D2B-87AE-3009C93439BC}" type="presParOf" srcId="{E5D4E233-99D7-4B3B-BF02-078C973FED9C}" destId="{84CD49C9-EFC5-4A4E-A353-1D0CC75C57A8}" srcOrd="0" destOrd="0" presId="urn:microsoft.com/office/officeart/2008/layout/HexagonCluster"/>
    <dgm:cxn modelId="{A71B0BE7-F191-4777-A432-9A8C834F12D6}" type="presParOf" srcId="{6973CAB5-84AE-47A6-BD05-1358946FEA0B}" destId="{FA038131-3E02-4B0E-B830-6B6546B0F6CF}" srcOrd="3" destOrd="0" presId="urn:microsoft.com/office/officeart/2008/layout/HexagonCluster"/>
    <dgm:cxn modelId="{4CAB7875-B482-4904-81B1-7E21E4FCF284}" type="presParOf" srcId="{FA038131-3E02-4B0E-B830-6B6546B0F6CF}" destId="{A0951441-AAC9-4F6C-8E7E-009DD233A0F4}" srcOrd="0" destOrd="0" presId="urn:microsoft.com/office/officeart/2008/layout/HexagonCluster"/>
    <dgm:cxn modelId="{F906F27B-0DD0-4EC4-BBB2-304CB7057B23}" type="presParOf" srcId="{6973CAB5-84AE-47A6-BD05-1358946FEA0B}" destId="{8AAB736B-5A3B-4D76-B41D-A7560D31F4A9}" srcOrd="4" destOrd="0" presId="urn:microsoft.com/office/officeart/2008/layout/HexagonCluster"/>
    <dgm:cxn modelId="{B62AB47A-3953-454C-9E2C-B2A4F5B7FFF5}" type="presParOf" srcId="{8AAB736B-5A3B-4D76-B41D-A7560D31F4A9}" destId="{1AC4E20F-64C4-4FED-B852-6E439F167D17}" srcOrd="0" destOrd="0" presId="urn:microsoft.com/office/officeart/2008/layout/HexagonCluster"/>
    <dgm:cxn modelId="{583AEC9C-8982-4A92-975A-4D55037F57F0}" type="presParOf" srcId="{6973CAB5-84AE-47A6-BD05-1358946FEA0B}" destId="{C88E72F1-71D4-420B-B061-72FBC71C2585}" srcOrd="5" destOrd="0" presId="urn:microsoft.com/office/officeart/2008/layout/HexagonCluster"/>
    <dgm:cxn modelId="{C1AF45A2-8EBB-4076-A084-1CD92FD43B83}" type="presParOf" srcId="{C88E72F1-71D4-420B-B061-72FBC71C2585}" destId="{33798D27-A5F8-4D12-B1FE-529917C82CD4}" srcOrd="0" destOrd="0" presId="urn:microsoft.com/office/officeart/2008/layout/HexagonCluster"/>
    <dgm:cxn modelId="{2281277C-AFAF-40DC-8994-6F9A4A06E48B}" type="presParOf" srcId="{6973CAB5-84AE-47A6-BD05-1358946FEA0B}" destId="{547A6A84-D0D1-41D6-ADDC-8E95032FCD36}" srcOrd="6" destOrd="0" presId="urn:microsoft.com/office/officeart/2008/layout/HexagonCluster"/>
    <dgm:cxn modelId="{DA9B0FFD-5552-41DF-9F80-3586D26ADE2A}" type="presParOf" srcId="{547A6A84-D0D1-41D6-ADDC-8E95032FCD36}" destId="{C47C7539-DB69-44F3-9676-B58DF2EF6D55}" srcOrd="0" destOrd="0" presId="urn:microsoft.com/office/officeart/2008/layout/HexagonCluster"/>
    <dgm:cxn modelId="{2D1A530B-34AA-4E0F-BBA4-BE156B3D34B5}" type="presParOf" srcId="{6973CAB5-84AE-47A6-BD05-1358946FEA0B}" destId="{E81DF2D8-DFA6-49CC-9E5D-591F0E8AB6F9}" srcOrd="7" destOrd="0" presId="urn:microsoft.com/office/officeart/2008/layout/HexagonCluster"/>
    <dgm:cxn modelId="{83D29BAF-F351-4B01-BC82-C2CD0AEDA988}" type="presParOf" srcId="{E81DF2D8-DFA6-49CC-9E5D-591F0E8AB6F9}" destId="{24DE915F-D99E-4D25-90F5-89E191D6E6C1}" srcOrd="0" destOrd="0" presId="urn:microsoft.com/office/officeart/2008/layout/HexagonCluster"/>
    <dgm:cxn modelId="{3BEFDDA2-E3AD-4148-9B97-E2DFE08C37A2}" type="presParOf" srcId="{6973CAB5-84AE-47A6-BD05-1358946FEA0B}" destId="{4E1C7AAE-2DF5-4B51-835F-1D55EC0E703C}" srcOrd="8" destOrd="0" presId="urn:microsoft.com/office/officeart/2008/layout/HexagonCluster"/>
    <dgm:cxn modelId="{A1A11DCA-6A46-4DEE-8BEE-ABCD525F5244}" type="presParOf" srcId="{4E1C7AAE-2DF5-4B51-835F-1D55EC0E703C}" destId="{0811B0EE-C131-48A4-9813-7790C7C177BB}" srcOrd="0" destOrd="0" presId="urn:microsoft.com/office/officeart/2008/layout/HexagonCluster"/>
    <dgm:cxn modelId="{C844F04C-C2D8-4C37-AB04-344D1BBB500F}" type="presParOf" srcId="{6973CAB5-84AE-47A6-BD05-1358946FEA0B}" destId="{C4FC9021-9D73-4594-9EB0-C3BD13B58351}" srcOrd="9" destOrd="0" presId="urn:microsoft.com/office/officeart/2008/layout/HexagonCluster"/>
    <dgm:cxn modelId="{1620C646-9F8E-41D6-AE6A-117FED0A7D0E}" type="presParOf" srcId="{C4FC9021-9D73-4594-9EB0-C3BD13B58351}" destId="{ABAA6883-2A1B-4446-AF70-75AE39CABA65}" srcOrd="0" destOrd="0" presId="urn:microsoft.com/office/officeart/2008/layout/HexagonCluster"/>
    <dgm:cxn modelId="{D36D1EC8-3C35-42FD-8CB6-9DACB7BC2211}" type="presParOf" srcId="{6973CAB5-84AE-47A6-BD05-1358946FEA0B}" destId="{526E80EA-88F3-49CE-B961-7AA98D03F59B}" srcOrd="10" destOrd="0" presId="urn:microsoft.com/office/officeart/2008/layout/HexagonCluster"/>
    <dgm:cxn modelId="{03FD0F20-F81E-44D5-926E-0F8B22083ECB}" type="presParOf" srcId="{526E80EA-88F3-49CE-B961-7AA98D03F59B}" destId="{8300A2E2-4203-4870-821D-EA4600C7191B}" srcOrd="0" destOrd="0" presId="urn:microsoft.com/office/officeart/2008/layout/HexagonCluster"/>
    <dgm:cxn modelId="{B03BC22C-FEA9-4BA8-905E-804AA8E0AB97}" type="presParOf" srcId="{6973CAB5-84AE-47A6-BD05-1358946FEA0B}" destId="{C56FD01B-1566-487D-9975-3991A75C4331}" srcOrd="11" destOrd="0" presId="urn:microsoft.com/office/officeart/2008/layout/HexagonCluster"/>
    <dgm:cxn modelId="{7AF48BE8-D0E5-4166-BA09-C37C818AE90A}" type="presParOf" srcId="{C56FD01B-1566-487D-9975-3991A75C4331}" destId="{24208AA4-CE75-44D2-B20D-BE314BEE27BB}" srcOrd="0" destOrd="0" presId="urn:microsoft.com/office/officeart/2008/layout/HexagonCluster"/>
    <dgm:cxn modelId="{7EC39680-11F4-4025-BF15-8F111B7E03D2}" type="presParOf" srcId="{6973CAB5-84AE-47A6-BD05-1358946FEA0B}" destId="{FAFBDB04-4D4A-44B2-9FC3-75FFEEEC2E7F}" srcOrd="12" destOrd="0" presId="urn:microsoft.com/office/officeart/2008/layout/HexagonCluster"/>
    <dgm:cxn modelId="{FC34D9BE-146C-4A7F-9EC6-A802ACC6D149}" type="presParOf" srcId="{FAFBDB04-4D4A-44B2-9FC3-75FFEEEC2E7F}" destId="{B66301D0-BD64-44D2-A1B6-B6B6F709C323}" srcOrd="0" destOrd="0" presId="urn:microsoft.com/office/officeart/2008/layout/HexagonCluster"/>
    <dgm:cxn modelId="{9B522DB9-75BF-4683-9F95-F15CA6CD04F3}" type="presParOf" srcId="{6973CAB5-84AE-47A6-BD05-1358946FEA0B}" destId="{7F884B6F-7476-4657-8EDA-BA8BE515B2E5}" srcOrd="13" destOrd="0" presId="urn:microsoft.com/office/officeart/2008/layout/HexagonCluster"/>
    <dgm:cxn modelId="{36FD9FA3-52E1-45DF-BF55-8D5207AF66C6}" type="presParOf" srcId="{7F884B6F-7476-4657-8EDA-BA8BE515B2E5}" destId="{8DA3690D-B900-415F-801E-3588DFEF927A}" srcOrd="0" destOrd="0" presId="urn:microsoft.com/office/officeart/2008/layout/HexagonCluster"/>
    <dgm:cxn modelId="{54B2AB37-ABEB-4FD4-80C7-BEEDE2729E0A}" type="presParOf" srcId="{6973CAB5-84AE-47A6-BD05-1358946FEA0B}" destId="{46D4051F-7756-4F36-9F85-125202A12D68}" srcOrd="14" destOrd="0" presId="urn:microsoft.com/office/officeart/2008/layout/HexagonCluster"/>
    <dgm:cxn modelId="{817A0B5A-83BC-4D75-82A1-A509456C564C}" type="presParOf" srcId="{46D4051F-7756-4F36-9F85-125202A12D68}" destId="{517E1A76-FEF0-4B74-B7E3-CF5AB073A7FB}" srcOrd="0" destOrd="0" presId="urn:microsoft.com/office/officeart/2008/layout/HexagonCluster"/>
    <dgm:cxn modelId="{1BF30829-EAF5-4467-927E-C518CF72FB37}" type="presParOf" srcId="{6973CAB5-84AE-47A6-BD05-1358946FEA0B}" destId="{393365F4-EAB3-4A0A-9661-7BB03CC7F931}" srcOrd="15" destOrd="0" presId="urn:microsoft.com/office/officeart/2008/layout/HexagonCluster"/>
    <dgm:cxn modelId="{5C3280BE-2629-482F-8CD7-DDFC4B39E014}" type="presParOf" srcId="{393365F4-EAB3-4A0A-9661-7BB03CC7F931}" destId="{73B58AF6-D00C-443D-BB97-DD57E067E131}" srcOrd="0" destOrd="0" presId="urn:microsoft.com/office/officeart/2008/layout/HexagonCluster"/>
    <dgm:cxn modelId="{6BC8AA54-9322-4569-B0D9-516A1255F121}" type="presParOf" srcId="{6973CAB5-84AE-47A6-BD05-1358946FEA0B}" destId="{55A8E109-275E-4A60-B035-4C2D1ACD1F35}" srcOrd="16" destOrd="0" presId="urn:microsoft.com/office/officeart/2008/layout/HexagonCluster"/>
    <dgm:cxn modelId="{E942FF6E-2097-4DB0-AB6C-039ED2F67121}" type="presParOf" srcId="{55A8E109-275E-4A60-B035-4C2D1ACD1F35}" destId="{6E74CF13-EEE0-441B-91B6-A2A1DF0C7A57}" srcOrd="0" destOrd="0" presId="urn:microsoft.com/office/officeart/2008/layout/HexagonCluster"/>
    <dgm:cxn modelId="{A29E0201-DC2B-4253-A357-0733A65B4180}" type="presParOf" srcId="{6973CAB5-84AE-47A6-BD05-1358946FEA0B}" destId="{A4295183-445B-426C-97EA-940494BE4645}" srcOrd="17" destOrd="0" presId="urn:microsoft.com/office/officeart/2008/layout/HexagonCluster"/>
    <dgm:cxn modelId="{5FF33B2B-307E-4A49-B4B0-7E2931421FD0}" type="presParOf" srcId="{A4295183-445B-426C-97EA-940494BE4645}" destId="{6D05C750-2C2C-4915-84A0-1E91FC6A03B3}" srcOrd="0" destOrd="0" presId="urn:microsoft.com/office/officeart/2008/layout/HexagonCluster"/>
    <dgm:cxn modelId="{F37296F4-0FF5-47AB-BA2C-B497AC480C70}" type="presParOf" srcId="{6973CAB5-84AE-47A6-BD05-1358946FEA0B}" destId="{09435A18-AA1E-46D0-91D4-533DFD0B95CE}" srcOrd="18" destOrd="0" presId="urn:microsoft.com/office/officeart/2008/layout/HexagonCluster"/>
    <dgm:cxn modelId="{D1E6AAD9-7457-4DD8-A513-B79FABE9E342}" type="presParOf" srcId="{09435A18-AA1E-46D0-91D4-533DFD0B95CE}" destId="{ACCD429E-6F39-4D02-82D6-0432A26119B4}" srcOrd="0" destOrd="0" presId="urn:microsoft.com/office/officeart/2008/layout/HexagonCluster"/>
    <dgm:cxn modelId="{1839D91C-67DD-462E-B43D-73225A336190}" type="presParOf" srcId="{6973CAB5-84AE-47A6-BD05-1358946FEA0B}" destId="{3FFB8927-195A-4301-AAE7-533FE9BD94BA}" srcOrd="19" destOrd="0" presId="urn:microsoft.com/office/officeart/2008/layout/HexagonCluster"/>
    <dgm:cxn modelId="{89F3FF1B-62C3-4EAB-8B6F-B70FA40B0003}" type="presParOf" srcId="{3FFB8927-195A-4301-AAE7-533FE9BD94BA}" destId="{5C2B1B54-A0F8-4A91-BBD5-1CF6B8DDADD4}" srcOrd="0" destOrd="0" presId="urn:microsoft.com/office/officeart/2008/layout/HexagonCluster"/>
    <dgm:cxn modelId="{5DB687F4-EE84-4EDE-B704-A6B1F52A64C1}" type="presParOf" srcId="{6973CAB5-84AE-47A6-BD05-1358946FEA0B}" destId="{D95BC5A4-78EE-424F-8B89-B554BA477FAF}" srcOrd="20" destOrd="0" presId="urn:microsoft.com/office/officeart/2008/layout/HexagonCluster"/>
    <dgm:cxn modelId="{46F5755E-E872-4D91-AFC5-92AB0400B695}" type="presParOf" srcId="{D95BC5A4-78EE-424F-8B89-B554BA477FAF}" destId="{367E78DB-EE91-4EFA-B0C0-820CB7F2D1F5}" srcOrd="0" destOrd="0" presId="urn:microsoft.com/office/officeart/2008/layout/HexagonCluster"/>
    <dgm:cxn modelId="{A3C9CB0A-9AEE-4098-A315-B1B5E2B542B1}" type="presParOf" srcId="{6973CAB5-84AE-47A6-BD05-1358946FEA0B}" destId="{50A3759B-4592-48AC-83A5-9115FE84B791}" srcOrd="21" destOrd="0" presId="urn:microsoft.com/office/officeart/2008/layout/HexagonCluster"/>
    <dgm:cxn modelId="{9FACA24A-50FA-4D0D-8940-D2B94A7867E7}" type="presParOf" srcId="{50A3759B-4592-48AC-83A5-9115FE84B791}" destId="{F5C518CC-59A4-4B8C-93A8-6554B0CBF02F}" srcOrd="0" destOrd="0" presId="urn:microsoft.com/office/officeart/2008/layout/HexagonCluster"/>
    <dgm:cxn modelId="{3219CE44-4F9F-47CD-99D5-FBC14E43BC5A}" type="presParOf" srcId="{6973CAB5-84AE-47A6-BD05-1358946FEA0B}" destId="{04D894FF-DC47-4766-A4FC-5FB3BD820DC2}" srcOrd="22" destOrd="0" presId="urn:microsoft.com/office/officeart/2008/layout/HexagonCluster"/>
    <dgm:cxn modelId="{E5C80298-1EE9-476A-AC17-EC9DAE49B741}" type="presParOf" srcId="{04D894FF-DC47-4766-A4FC-5FB3BD820DC2}" destId="{A64C33E8-312A-45AE-B70A-2597E7F96F57}" srcOrd="0" destOrd="0" presId="urn:microsoft.com/office/officeart/2008/layout/HexagonCluster"/>
    <dgm:cxn modelId="{FD24DA8F-1FD8-4840-B064-CD440FA95167}" type="presParOf" srcId="{6973CAB5-84AE-47A6-BD05-1358946FEA0B}" destId="{4C672DD6-6EFF-4D28-8894-7DF0B5BDD691}" srcOrd="23" destOrd="0" presId="urn:microsoft.com/office/officeart/2008/layout/HexagonCluster"/>
    <dgm:cxn modelId="{7F8EDE6E-7274-4CDE-9043-C6100DA2C825}" type="presParOf" srcId="{4C672DD6-6EFF-4D28-8894-7DF0B5BDD691}" destId="{E529FD68-2E86-4262-9E5A-01B4DF5E5837}" srcOrd="0" destOrd="0" presId="urn:microsoft.com/office/officeart/2008/layout/HexagonCluster"/>
    <dgm:cxn modelId="{D5A0C8E3-7541-4CF6-8D14-23E9CCC71C39}" type="presParOf" srcId="{6973CAB5-84AE-47A6-BD05-1358946FEA0B}" destId="{117E3272-EC21-4D22-8830-45DE758F10A6}" srcOrd="24" destOrd="0" presId="urn:microsoft.com/office/officeart/2008/layout/HexagonCluster"/>
    <dgm:cxn modelId="{4864EA6D-C279-4623-8C92-FC2CB52E7BBC}" type="presParOf" srcId="{117E3272-EC21-4D22-8830-45DE758F10A6}" destId="{E1772898-DF1E-4B70-9533-9713ADE6C85D}" srcOrd="0" destOrd="0" presId="urn:microsoft.com/office/officeart/2008/layout/HexagonCluster"/>
    <dgm:cxn modelId="{5D501F08-ECCF-4404-9459-A7C502F12E7D}" type="presParOf" srcId="{6973CAB5-84AE-47A6-BD05-1358946FEA0B}" destId="{060A7471-5E65-494E-A2AB-1C518374154A}" srcOrd="25" destOrd="0" presId="urn:microsoft.com/office/officeart/2008/layout/HexagonCluster"/>
    <dgm:cxn modelId="{1FCFA1DA-4DA4-436C-97DA-1C1E5AA263E6}" type="presParOf" srcId="{060A7471-5E65-494E-A2AB-1C518374154A}" destId="{75043130-CB2D-4095-853B-007D9E2563E8}" srcOrd="0" destOrd="0" presId="urn:microsoft.com/office/officeart/2008/layout/HexagonCluster"/>
    <dgm:cxn modelId="{FF0E13CA-03A1-43D9-9BE4-DD22B8A74E55}" type="presParOf" srcId="{6973CAB5-84AE-47A6-BD05-1358946FEA0B}" destId="{96F18EDC-1313-4CC3-A5DC-69788BF76F9B}" srcOrd="26" destOrd="0" presId="urn:microsoft.com/office/officeart/2008/layout/HexagonCluster"/>
    <dgm:cxn modelId="{E2E45A69-A210-43E0-96BA-374DAC5A3CD9}" type="presParOf" srcId="{96F18EDC-1313-4CC3-A5DC-69788BF76F9B}" destId="{E446E214-A08A-4C0A-8F98-EDFF718D0097}" srcOrd="0" destOrd="0" presId="urn:microsoft.com/office/officeart/2008/layout/HexagonCluster"/>
    <dgm:cxn modelId="{E3D7E42A-ECA5-4E8C-A979-AAFF200690CE}" type="presParOf" srcId="{6973CAB5-84AE-47A6-BD05-1358946FEA0B}" destId="{6C6FFCF0-9EC4-4A16-B167-90A38EEE5945}" srcOrd="27" destOrd="0" presId="urn:microsoft.com/office/officeart/2008/layout/HexagonCluster"/>
    <dgm:cxn modelId="{CAD4C8AE-6416-47A0-B27A-5124B05F78D8}" type="presParOf" srcId="{6C6FFCF0-9EC4-4A16-B167-90A38EEE5945}" destId="{403E6AF3-0A65-4A9B-AAF4-C395C9F699B3}"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CF229-7ED5-44B0-A96A-6D6A6557DC9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193D6227-9C1B-49E5-818E-CD3FF77A37B1}">
      <dgm:prSet phldrT="[Text]" custT="1"/>
      <dgm:spPr/>
      <dgm:t>
        <a:bodyPr/>
        <a:lstStyle/>
        <a:p>
          <a:r>
            <a:rPr lang="en-GB" sz="1400" dirty="0"/>
            <a:t>Apply for Student Finance up to 9 months after the start of your course each year</a:t>
          </a:r>
        </a:p>
      </dgm:t>
    </dgm:pt>
    <dgm:pt modelId="{677AE01F-8FC2-4D43-A20C-2E1616127134}" type="parTrans" cxnId="{A2447A57-BC06-4BD6-95D2-15E3040494AE}">
      <dgm:prSet/>
      <dgm:spPr/>
      <dgm:t>
        <a:bodyPr/>
        <a:lstStyle/>
        <a:p>
          <a:endParaRPr lang="en-GB"/>
        </a:p>
      </dgm:t>
    </dgm:pt>
    <dgm:pt modelId="{CCF399D3-8BF9-45DE-ABC1-E2E06E90C5FE}" type="sibTrans" cxnId="{A2447A57-BC06-4BD6-95D2-15E3040494AE}">
      <dgm:prSet/>
      <dgm:spPr/>
      <dgm:t>
        <a:bodyPr/>
        <a:lstStyle/>
        <a:p>
          <a:endParaRPr lang="en-GB"/>
        </a:p>
      </dgm:t>
    </dgm:pt>
    <dgm:pt modelId="{E79E2154-D93D-4CD5-A393-04944B341FB7}">
      <dgm:prSet phldrT="[Text]" custT="1"/>
      <dgm:spPr/>
      <dgm:t>
        <a:bodyPr/>
        <a:lstStyle/>
        <a:p>
          <a:r>
            <a:rPr lang="en-GB" sz="1400" dirty="0"/>
            <a:t>Student Finance assesses you</a:t>
          </a:r>
        </a:p>
      </dgm:t>
    </dgm:pt>
    <dgm:pt modelId="{1E4F2946-410C-45DF-ADA2-366047C32322}" type="parTrans" cxnId="{2F06F976-652B-4AF0-BE8B-B55C6424E82D}">
      <dgm:prSet/>
      <dgm:spPr/>
      <dgm:t>
        <a:bodyPr/>
        <a:lstStyle/>
        <a:p>
          <a:endParaRPr lang="en-GB"/>
        </a:p>
      </dgm:t>
    </dgm:pt>
    <dgm:pt modelId="{83780466-D4BF-4636-BE95-002704338E98}" type="sibTrans" cxnId="{2F06F976-652B-4AF0-BE8B-B55C6424E82D}">
      <dgm:prSet/>
      <dgm:spPr/>
      <dgm:t>
        <a:bodyPr/>
        <a:lstStyle/>
        <a:p>
          <a:endParaRPr lang="en-GB"/>
        </a:p>
      </dgm:t>
    </dgm:pt>
    <dgm:pt modelId="{5577A431-A5CF-45F4-8355-127D3D1214F4}">
      <dgm:prSet phldrT="[Text]" custT="1"/>
      <dgm:spPr/>
      <dgm:t>
        <a:bodyPr/>
        <a:lstStyle/>
        <a:p>
          <a:r>
            <a:rPr lang="en-GB" sz="1400" dirty="0"/>
            <a:t>First instalment is released 3-5 working days after registration confirmed.</a:t>
          </a:r>
        </a:p>
      </dgm:t>
    </dgm:pt>
    <dgm:pt modelId="{6D62BF90-569A-40E8-BD22-FB70216D31CE}" type="parTrans" cxnId="{23A13431-E48E-4EDA-923E-D9FB30836145}">
      <dgm:prSet/>
      <dgm:spPr/>
      <dgm:t>
        <a:bodyPr/>
        <a:lstStyle/>
        <a:p>
          <a:endParaRPr lang="en-GB"/>
        </a:p>
      </dgm:t>
    </dgm:pt>
    <dgm:pt modelId="{EFB2D509-DBD2-4D95-8900-8D71D0450B6C}" type="sibTrans" cxnId="{23A13431-E48E-4EDA-923E-D9FB30836145}">
      <dgm:prSet/>
      <dgm:spPr/>
      <dgm:t>
        <a:bodyPr/>
        <a:lstStyle/>
        <a:p>
          <a:endParaRPr lang="en-GB"/>
        </a:p>
      </dgm:t>
    </dgm:pt>
    <dgm:pt modelId="{C1C4C3D6-354E-464A-B42C-862C9F64F28C}">
      <dgm:prSet phldrT="[Text]" custT="1"/>
      <dgm:spPr/>
      <dgm:t>
        <a:bodyPr/>
        <a:lstStyle/>
        <a:p>
          <a:r>
            <a:rPr lang="en-GB" sz="1400" dirty="0"/>
            <a:t>Once fully enrolled, Edge Hill confirms your registration to Student Finance</a:t>
          </a:r>
        </a:p>
      </dgm:t>
    </dgm:pt>
    <dgm:pt modelId="{9CBE646D-268D-4151-9726-58EED4544DF4}" type="parTrans" cxnId="{4600D615-1AA2-40F8-BA97-F00D3DFC23D8}">
      <dgm:prSet/>
      <dgm:spPr/>
      <dgm:t>
        <a:bodyPr/>
        <a:lstStyle/>
        <a:p>
          <a:endParaRPr lang="en-GB"/>
        </a:p>
      </dgm:t>
    </dgm:pt>
    <dgm:pt modelId="{4789D478-167C-43BE-B7DE-17DE6CF3A54C}" type="sibTrans" cxnId="{4600D615-1AA2-40F8-BA97-F00D3DFC23D8}">
      <dgm:prSet/>
      <dgm:spPr/>
      <dgm:t>
        <a:bodyPr/>
        <a:lstStyle/>
        <a:p>
          <a:endParaRPr lang="en-GB"/>
        </a:p>
      </dgm:t>
    </dgm:pt>
    <dgm:pt modelId="{09010C73-18A4-4E51-AC1B-7CDE592583C7}" type="pres">
      <dgm:prSet presAssocID="{168CF229-7ED5-44B0-A96A-6D6A6557DC95}" presName="Name0" presStyleCnt="0">
        <dgm:presLayoutVars>
          <dgm:chMax val="11"/>
          <dgm:chPref val="11"/>
          <dgm:dir/>
          <dgm:resizeHandles/>
        </dgm:presLayoutVars>
      </dgm:prSet>
      <dgm:spPr/>
    </dgm:pt>
    <dgm:pt modelId="{95301CEB-C112-4272-997E-7211B904DFD4}" type="pres">
      <dgm:prSet presAssocID="{5577A431-A5CF-45F4-8355-127D3D1214F4}" presName="Accent4" presStyleCnt="0"/>
      <dgm:spPr/>
    </dgm:pt>
    <dgm:pt modelId="{E8CA019D-B14E-4CB7-8C4B-28123CB514B7}" type="pres">
      <dgm:prSet presAssocID="{5577A431-A5CF-45F4-8355-127D3D1214F4}" presName="Accent" presStyleLbl="node1" presStyleIdx="0" presStyleCnt="4"/>
      <dgm:spPr/>
    </dgm:pt>
    <dgm:pt modelId="{5091E449-2500-4701-BCB1-C6E0976204BE}" type="pres">
      <dgm:prSet presAssocID="{5577A431-A5CF-45F4-8355-127D3D1214F4}" presName="ParentBackground4" presStyleCnt="0"/>
      <dgm:spPr/>
    </dgm:pt>
    <dgm:pt modelId="{01CF1325-C9AF-49B0-A9CA-BFEE983C5E6E}" type="pres">
      <dgm:prSet presAssocID="{5577A431-A5CF-45F4-8355-127D3D1214F4}" presName="ParentBackground" presStyleLbl="fgAcc1" presStyleIdx="0" presStyleCnt="4"/>
      <dgm:spPr/>
    </dgm:pt>
    <dgm:pt modelId="{2397AFC6-2D3E-46AC-B595-652DD92C1901}" type="pres">
      <dgm:prSet presAssocID="{5577A431-A5CF-45F4-8355-127D3D1214F4}" presName="Parent4" presStyleLbl="revTx" presStyleIdx="0" presStyleCnt="0">
        <dgm:presLayoutVars>
          <dgm:chMax val="1"/>
          <dgm:chPref val="1"/>
          <dgm:bulletEnabled val="1"/>
        </dgm:presLayoutVars>
      </dgm:prSet>
      <dgm:spPr/>
    </dgm:pt>
    <dgm:pt modelId="{502A9A5C-AF43-4633-BB0B-29482C321AD0}" type="pres">
      <dgm:prSet presAssocID="{C1C4C3D6-354E-464A-B42C-862C9F64F28C}" presName="Accent3" presStyleCnt="0"/>
      <dgm:spPr/>
    </dgm:pt>
    <dgm:pt modelId="{293FFC7E-1B19-4B85-8BE3-E14C89C4E220}" type="pres">
      <dgm:prSet presAssocID="{C1C4C3D6-354E-464A-B42C-862C9F64F28C}" presName="Accent" presStyleLbl="node1" presStyleIdx="1" presStyleCnt="4"/>
      <dgm:spPr/>
    </dgm:pt>
    <dgm:pt modelId="{BDA57EAE-34C4-41CA-9A1B-BD29295DA27B}" type="pres">
      <dgm:prSet presAssocID="{C1C4C3D6-354E-464A-B42C-862C9F64F28C}" presName="ParentBackground3" presStyleCnt="0"/>
      <dgm:spPr/>
    </dgm:pt>
    <dgm:pt modelId="{28AD3FBD-E1EF-4D43-B1BE-9AFC8A4638AB}" type="pres">
      <dgm:prSet presAssocID="{C1C4C3D6-354E-464A-B42C-862C9F64F28C}" presName="ParentBackground" presStyleLbl="fgAcc1" presStyleIdx="1" presStyleCnt="4"/>
      <dgm:spPr/>
    </dgm:pt>
    <dgm:pt modelId="{E78D6FE2-7221-4175-A800-97BB0757A302}" type="pres">
      <dgm:prSet presAssocID="{C1C4C3D6-354E-464A-B42C-862C9F64F28C}" presName="Parent3" presStyleLbl="revTx" presStyleIdx="0" presStyleCnt="0">
        <dgm:presLayoutVars>
          <dgm:chMax val="1"/>
          <dgm:chPref val="1"/>
          <dgm:bulletEnabled val="1"/>
        </dgm:presLayoutVars>
      </dgm:prSet>
      <dgm:spPr/>
    </dgm:pt>
    <dgm:pt modelId="{2DD1D3DE-1491-41D6-8B47-330FD6ADFD08}" type="pres">
      <dgm:prSet presAssocID="{E79E2154-D93D-4CD5-A393-04944B341FB7}" presName="Accent2" presStyleCnt="0"/>
      <dgm:spPr/>
    </dgm:pt>
    <dgm:pt modelId="{4F834161-B4B1-446A-8E8A-4BD17DB9F99F}" type="pres">
      <dgm:prSet presAssocID="{E79E2154-D93D-4CD5-A393-04944B341FB7}" presName="Accent" presStyleLbl="node1" presStyleIdx="2" presStyleCnt="4"/>
      <dgm:spPr/>
    </dgm:pt>
    <dgm:pt modelId="{1E63F6CA-AE26-4DB8-A88B-A8F7ED3F924B}" type="pres">
      <dgm:prSet presAssocID="{E79E2154-D93D-4CD5-A393-04944B341FB7}" presName="ParentBackground2" presStyleCnt="0"/>
      <dgm:spPr/>
    </dgm:pt>
    <dgm:pt modelId="{05D92A07-DB90-4939-B198-081409FD76A9}" type="pres">
      <dgm:prSet presAssocID="{E79E2154-D93D-4CD5-A393-04944B341FB7}" presName="ParentBackground" presStyleLbl="fgAcc1" presStyleIdx="2" presStyleCnt="4" custLinFactNeighborX="902" custLinFactNeighborY="-217"/>
      <dgm:spPr/>
    </dgm:pt>
    <dgm:pt modelId="{4D482520-D99A-48A1-8113-FE6F9E364042}" type="pres">
      <dgm:prSet presAssocID="{E79E2154-D93D-4CD5-A393-04944B341FB7}" presName="Parent2" presStyleLbl="revTx" presStyleIdx="0" presStyleCnt="0">
        <dgm:presLayoutVars>
          <dgm:chMax val="1"/>
          <dgm:chPref val="1"/>
          <dgm:bulletEnabled val="1"/>
        </dgm:presLayoutVars>
      </dgm:prSet>
      <dgm:spPr/>
    </dgm:pt>
    <dgm:pt modelId="{35EE9C94-19FB-4D06-8967-1FEA60CE8AF2}" type="pres">
      <dgm:prSet presAssocID="{193D6227-9C1B-49E5-818E-CD3FF77A37B1}" presName="Accent1" presStyleCnt="0"/>
      <dgm:spPr/>
    </dgm:pt>
    <dgm:pt modelId="{0C987F91-4FE8-42B0-88FC-5C3CD21C0E2A}" type="pres">
      <dgm:prSet presAssocID="{193D6227-9C1B-49E5-818E-CD3FF77A37B1}" presName="Accent" presStyleLbl="node1" presStyleIdx="3" presStyleCnt="4"/>
      <dgm:spPr/>
    </dgm:pt>
    <dgm:pt modelId="{D2421F5E-87DF-4A7D-9F1C-6BAED391286C}" type="pres">
      <dgm:prSet presAssocID="{193D6227-9C1B-49E5-818E-CD3FF77A37B1}" presName="ParentBackground1" presStyleCnt="0"/>
      <dgm:spPr/>
    </dgm:pt>
    <dgm:pt modelId="{1854CCB7-03D9-4D7B-9E52-380AB9578FDC}" type="pres">
      <dgm:prSet presAssocID="{193D6227-9C1B-49E5-818E-CD3FF77A37B1}" presName="ParentBackground" presStyleLbl="fgAcc1" presStyleIdx="3" presStyleCnt="4" custLinFactNeighborX="415"/>
      <dgm:spPr/>
    </dgm:pt>
    <dgm:pt modelId="{2CA2F3E4-4607-4943-A0C6-E8ED6486AFC9}" type="pres">
      <dgm:prSet presAssocID="{193D6227-9C1B-49E5-818E-CD3FF77A37B1}" presName="Parent1" presStyleLbl="revTx" presStyleIdx="0" presStyleCnt="0">
        <dgm:presLayoutVars>
          <dgm:chMax val="1"/>
          <dgm:chPref val="1"/>
          <dgm:bulletEnabled val="1"/>
        </dgm:presLayoutVars>
      </dgm:prSet>
      <dgm:spPr/>
    </dgm:pt>
  </dgm:ptLst>
  <dgm:cxnLst>
    <dgm:cxn modelId="{6D2F8302-14E9-444D-A647-6723D7086313}" type="presOf" srcId="{168CF229-7ED5-44B0-A96A-6D6A6557DC95}" destId="{09010C73-18A4-4E51-AC1B-7CDE592583C7}" srcOrd="0" destOrd="0" presId="urn:microsoft.com/office/officeart/2011/layout/CircleProcess"/>
    <dgm:cxn modelId="{4600D615-1AA2-40F8-BA97-F00D3DFC23D8}" srcId="{168CF229-7ED5-44B0-A96A-6D6A6557DC95}" destId="{C1C4C3D6-354E-464A-B42C-862C9F64F28C}" srcOrd="2" destOrd="0" parTransId="{9CBE646D-268D-4151-9726-58EED4544DF4}" sibTransId="{4789D478-167C-43BE-B7DE-17DE6CF3A54C}"/>
    <dgm:cxn modelId="{F914DB18-FBE4-431A-85A7-3ADC8F3BAA07}" type="presOf" srcId="{5577A431-A5CF-45F4-8355-127D3D1214F4}" destId="{01CF1325-C9AF-49B0-A9CA-BFEE983C5E6E}" srcOrd="0" destOrd="0" presId="urn:microsoft.com/office/officeart/2011/layout/CircleProcess"/>
    <dgm:cxn modelId="{23A13431-E48E-4EDA-923E-D9FB30836145}" srcId="{168CF229-7ED5-44B0-A96A-6D6A6557DC95}" destId="{5577A431-A5CF-45F4-8355-127D3D1214F4}" srcOrd="3" destOrd="0" parTransId="{6D62BF90-569A-40E8-BD22-FB70216D31CE}" sibTransId="{EFB2D509-DBD2-4D95-8900-8D71D0450B6C}"/>
    <dgm:cxn modelId="{D9241434-354C-4080-B9C7-912E3E6FE7AD}" type="presOf" srcId="{C1C4C3D6-354E-464A-B42C-862C9F64F28C}" destId="{28AD3FBD-E1EF-4D43-B1BE-9AFC8A4638AB}" srcOrd="0" destOrd="0" presId="urn:microsoft.com/office/officeart/2011/layout/CircleProcess"/>
    <dgm:cxn modelId="{9F48704E-957A-4816-AE1A-46620B09899F}" type="presOf" srcId="{E79E2154-D93D-4CD5-A393-04944B341FB7}" destId="{4D482520-D99A-48A1-8113-FE6F9E364042}" srcOrd="1" destOrd="0" presId="urn:microsoft.com/office/officeart/2011/layout/CircleProcess"/>
    <dgm:cxn modelId="{9282EB73-2A78-4313-801E-7B41A3399E5E}" type="presOf" srcId="{C1C4C3D6-354E-464A-B42C-862C9F64F28C}" destId="{E78D6FE2-7221-4175-A800-97BB0757A302}" srcOrd="1" destOrd="0" presId="urn:microsoft.com/office/officeart/2011/layout/CircleProcess"/>
    <dgm:cxn modelId="{2F06F976-652B-4AF0-BE8B-B55C6424E82D}" srcId="{168CF229-7ED5-44B0-A96A-6D6A6557DC95}" destId="{E79E2154-D93D-4CD5-A393-04944B341FB7}" srcOrd="1" destOrd="0" parTransId="{1E4F2946-410C-45DF-ADA2-366047C32322}" sibTransId="{83780466-D4BF-4636-BE95-002704338E98}"/>
    <dgm:cxn modelId="{CCDC4877-D61D-4B23-A230-BEC3AF50613A}" type="presOf" srcId="{193D6227-9C1B-49E5-818E-CD3FF77A37B1}" destId="{1854CCB7-03D9-4D7B-9E52-380AB9578FDC}" srcOrd="0" destOrd="0" presId="urn:microsoft.com/office/officeart/2011/layout/CircleProcess"/>
    <dgm:cxn modelId="{A2447A57-BC06-4BD6-95D2-15E3040494AE}" srcId="{168CF229-7ED5-44B0-A96A-6D6A6557DC95}" destId="{193D6227-9C1B-49E5-818E-CD3FF77A37B1}" srcOrd="0" destOrd="0" parTransId="{677AE01F-8FC2-4D43-A20C-2E1616127134}" sibTransId="{CCF399D3-8BF9-45DE-ABC1-E2E06E90C5FE}"/>
    <dgm:cxn modelId="{D97A047F-F6E4-4A06-ADB8-CEDBE110C145}" type="presOf" srcId="{193D6227-9C1B-49E5-818E-CD3FF77A37B1}" destId="{2CA2F3E4-4607-4943-A0C6-E8ED6486AFC9}" srcOrd="1" destOrd="0" presId="urn:microsoft.com/office/officeart/2011/layout/CircleProcess"/>
    <dgm:cxn modelId="{692FCD93-C759-49CC-9C87-8F4F62E49B39}" type="presOf" srcId="{E79E2154-D93D-4CD5-A393-04944B341FB7}" destId="{05D92A07-DB90-4939-B198-081409FD76A9}" srcOrd="0" destOrd="0" presId="urn:microsoft.com/office/officeart/2011/layout/CircleProcess"/>
    <dgm:cxn modelId="{845CF0A9-B1EC-497F-9700-89F36ED20E88}" type="presOf" srcId="{5577A431-A5CF-45F4-8355-127D3D1214F4}" destId="{2397AFC6-2D3E-46AC-B595-652DD92C1901}" srcOrd="1" destOrd="0" presId="urn:microsoft.com/office/officeart/2011/layout/CircleProcess"/>
    <dgm:cxn modelId="{266FB36F-A3A5-4626-8F1C-701D0390E26D}" type="presParOf" srcId="{09010C73-18A4-4E51-AC1B-7CDE592583C7}" destId="{95301CEB-C112-4272-997E-7211B904DFD4}" srcOrd="0" destOrd="0" presId="urn:microsoft.com/office/officeart/2011/layout/CircleProcess"/>
    <dgm:cxn modelId="{F545A1CB-E9A3-4F4E-BF2C-5CC48B283E89}" type="presParOf" srcId="{95301CEB-C112-4272-997E-7211B904DFD4}" destId="{E8CA019D-B14E-4CB7-8C4B-28123CB514B7}" srcOrd="0" destOrd="0" presId="urn:microsoft.com/office/officeart/2011/layout/CircleProcess"/>
    <dgm:cxn modelId="{29749F9B-C3A8-441E-A7AA-CDEB94336C93}" type="presParOf" srcId="{09010C73-18A4-4E51-AC1B-7CDE592583C7}" destId="{5091E449-2500-4701-BCB1-C6E0976204BE}" srcOrd="1" destOrd="0" presId="urn:microsoft.com/office/officeart/2011/layout/CircleProcess"/>
    <dgm:cxn modelId="{8300FE50-EE4A-4DC9-A43F-E691032E87AC}" type="presParOf" srcId="{5091E449-2500-4701-BCB1-C6E0976204BE}" destId="{01CF1325-C9AF-49B0-A9CA-BFEE983C5E6E}" srcOrd="0" destOrd="0" presId="urn:microsoft.com/office/officeart/2011/layout/CircleProcess"/>
    <dgm:cxn modelId="{E02679A3-3ACD-48AE-97F8-06AD4B1A4A93}" type="presParOf" srcId="{09010C73-18A4-4E51-AC1B-7CDE592583C7}" destId="{2397AFC6-2D3E-46AC-B595-652DD92C1901}" srcOrd="2" destOrd="0" presId="urn:microsoft.com/office/officeart/2011/layout/CircleProcess"/>
    <dgm:cxn modelId="{EB752EF3-4471-4EFB-8492-F926B6E69BEA}" type="presParOf" srcId="{09010C73-18A4-4E51-AC1B-7CDE592583C7}" destId="{502A9A5C-AF43-4633-BB0B-29482C321AD0}" srcOrd="3" destOrd="0" presId="urn:microsoft.com/office/officeart/2011/layout/CircleProcess"/>
    <dgm:cxn modelId="{F37B2BF9-9A9B-45B0-8A80-8F4E4C38CEC6}" type="presParOf" srcId="{502A9A5C-AF43-4633-BB0B-29482C321AD0}" destId="{293FFC7E-1B19-4B85-8BE3-E14C89C4E220}" srcOrd="0" destOrd="0" presId="urn:microsoft.com/office/officeart/2011/layout/CircleProcess"/>
    <dgm:cxn modelId="{B6ABB78F-E2C3-499B-86FD-BC32F39C4F3F}" type="presParOf" srcId="{09010C73-18A4-4E51-AC1B-7CDE592583C7}" destId="{BDA57EAE-34C4-41CA-9A1B-BD29295DA27B}" srcOrd="4" destOrd="0" presId="urn:microsoft.com/office/officeart/2011/layout/CircleProcess"/>
    <dgm:cxn modelId="{CB379D78-4481-452B-90A8-14D4D1FA200D}" type="presParOf" srcId="{BDA57EAE-34C4-41CA-9A1B-BD29295DA27B}" destId="{28AD3FBD-E1EF-4D43-B1BE-9AFC8A4638AB}" srcOrd="0" destOrd="0" presId="urn:microsoft.com/office/officeart/2011/layout/CircleProcess"/>
    <dgm:cxn modelId="{618B2C66-9DFB-4217-927A-69FB29ADC9DE}" type="presParOf" srcId="{09010C73-18A4-4E51-AC1B-7CDE592583C7}" destId="{E78D6FE2-7221-4175-A800-97BB0757A302}" srcOrd="5" destOrd="0" presId="urn:microsoft.com/office/officeart/2011/layout/CircleProcess"/>
    <dgm:cxn modelId="{42B60773-00A4-4C85-AB19-4D88F091007F}" type="presParOf" srcId="{09010C73-18A4-4E51-AC1B-7CDE592583C7}" destId="{2DD1D3DE-1491-41D6-8B47-330FD6ADFD08}" srcOrd="6" destOrd="0" presId="urn:microsoft.com/office/officeart/2011/layout/CircleProcess"/>
    <dgm:cxn modelId="{13D0EF90-B49A-4068-99C2-84F160BC3780}" type="presParOf" srcId="{2DD1D3DE-1491-41D6-8B47-330FD6ADFD08}" destId="{4F834161-B4B1-446A-8E8A-4BD17DB9F99F}" srcOrd="0" destOrd="0" presId="urn:microsoft.com/office/officeart/2011/layout/CircleProcess"/>
    <dgm:cxn modelId="{FA32E425-F2E1-4B0F-AAA5-4E123EC92358}" type="presParOf" srcId="{09010C73-18A4-4E51-AC1B-7CDE592583C7}" destId="{1E63F6CA-AE26-4DB8-A88B-A8F7ED3F924B}" srcOrd="7" destOrd="0" presId="urn:microsoft.com/office/officeart/2011/layout/CircleProcess"/>
    <dgm:cxn modelId="{14E20245-BB7A-4983-A2BC-5477F802BB64}" type="presParOf" srcId="{1E63F6CA-AE26-4DB8-A88B-A8F7ED3F924B}" destId="{05D92A07-DB90-4939-B198-081409FD76A9}" srcOrd="0" destOrd="0" presId="urn:microsoft.com/office/officeart/2011/layout/CircleProcess"/>
    <dgm:cxn modelId="{EDA4487A-4E77-4282-BDDE-F7CE84E0DF77}" type="presParOf" srcId="{09010C73-18A4-4E51-AC1B-7CDE592583C7}" destId="{4D482520-D99A-48A1-8113-FE6F9E364042}" srcOrd="8" destOrd="0" presId="urn:microsoft.com/office/officeart/2011/layout/CircleProcess"/>
    <dgm:cxn modelId="{3D298811-C21D-496B-AA70-4738231D1BD1}" type="presParOf" srcId="{09010C73-18A4-4E51-AC1B-7CDE592583C7}" destId="{35EE9C94-19FB-4D06-8967-1FEA60CE8AF2}" srcOrd="9" destOrd="0" presId="urn:microsoft.com/office/officeart/2011/layout/CircleProcess"/>
    <dgm:cxn modelId="{E8FB78E3-1698-41AA-AC1B-F904F23F5D76}" type="presParOf" srcId="{35EE9C94-19FB-4D06-8967-1FEA60CE8AF2}" destId="{0C987F91-4FE8-42B0-88FC-5C3CD21C0E2A}" srcOrd="0" destOrd="0" presId="urn:microsoft.com/office/officeart/2011/layout/CircleProcess"/>
    <dgm:cxn modelId="{E85FE830-7D57-460E-AC5E-03B98BC1D6AD}" type="presParOf" srcId="{09010C73-18A4-4E51-AC1B-7CDE592583C7}" destId="{D2421F5E-87DF-4A7D-9F1C-6BAED391286C}" srcOrd="10" destOrd="0" presId="urn:microsoft.com/office/officeart/2011/layout/CircleProcess"/>
    <dgm:cxn modelId="{240DC595-606B-4453-8692-806F82FD8D03}" type="presParOf" srcId="{D2421F5E-87DF-4A7D-9F1C-6BAED391286C}" destId="{1854CCB7-03D9-4D7B-9E52-380AB9578FDC}" srcOrd="0" destOrd="0" presId="urn:microsoft.com/office/officeart/2011/layout/CircleProcess"/>
    <dgm:cxn modelId="{91246DB9-D21D-42C7-8C2C-D024F3FD9457}" type="presParOf" srcId="{09010C73-18A4-4E51-AC1B-7CDE592583C7}" destId="{2CA2F3E4-4607-4943-A0C6-E8ED6486AFC9}"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DEEAF-066E-4316-A4E5-3305DF8D9FD7}">
      <dsp:nvSpPr>
        <dsp:cNvPr id="0" name=""/>
        <dsp:cNvSpPr/>
      </dsp:nvSpPr>
      <dsp:spPr>
        <a:xfrm>
          <a:off x="7046235" y="175248"/>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Assess applications to the Student Support Fund</a:t>
          </a:r>
        </a:p>
      </dsp:txBody>
      <dsp:txXfrm>
        <a:off x="7308398" y="400361"/>
        <a:ext cx="1168257" cy="1003152"/>
      </dsp:txXfrm>
    </dsp:sp>
    <dsp:sp modelId="{06BB79C5-C8EA-4A0F-9F6E-7B7818CA1417}">
      <dsp:nvSpPr>
        <dsp:cNvPr id="0" name=""/>
        <dsp:cNvSpPr/>
      </dsp:nvSpPr>
      <dsp:spPr>
        <a:xfrm>
          <a:off x="2798850" y="3064275"/>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84CD49C9-EFC5-4A4E-A353-1D0CC75C57A8}">
      <dsp:nvSpPr>
        <dsp:cNvPr id="0" name=""/>
        <dsp:cNvSpPr/>
      </dsp:nvSpPr>
      <dsp:spPr>
        <a:xfrm>
          <a:off x="1301910" y="1610897"/>
          <a:ext cx="1692583" cy="1453378"/>
        </a:xfrm>
        <a:prstGeom prst="hexagon">
          <a:avLst>
            <a:gd name="adj" fmla="val 25000"/>
            <a:gd name="vf" fmla="val 115470"/>
          </a:avLst>
        </a:prstGeom>
        <a:blipFill rotWithShape="1">
          <a:blip xmlns:r="http://schemas.openxmlformats.org/officeDocument/2006/relationships" r:embed="rId1"/>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951441-AAC9-4F6C-8E7E-009DD233A0F4}">
      <dsp:nvSpPr>
        <dsp:cNvPr id="0" name=""/>
        <dsp:cNvSpPr/>
      </dsp:nvSpPr>
      <dsp:spPr>
        <a:xfrm>
          <a:off x="2461410" y="2871441"/>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1AC4E20F-64C4-4FED-B852-6E439F167D17}">
      <dsp:nvSpPr>
        <dsp:cNvPr id="0" name=""/>
        <dsp:cNvSpPr/>
      </dsp:nvSpPr>
      <dsp:spPr>
        <a:xfrm>
          <a:off x="4206387" y="90510"/>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Signpost you for help with part-time job search</a:t>
          </a:r>
        </a:p>
      </dsp:txBody>
      <dsp:txXfrm>
        <a:off x="4468550" y="315623"/>
        <a:ext cx="1168257" cy="1003152"/>
      </dsp:txXfrm>
    </dsp:sp>
    <dsp:sp modelId="{33798D27-A5F8-4D12-B1FE-529917C82CD4}">
      <dsp:nvSpPr>
        <dsp:cNvPr id="0" name=""/>
        <dsp:cNvSpPr/>
      </dsp:nvSpPr>
      <dsp:spPr>
        <a:xfrm>
          <a:off x="5379905" y="2863772"/>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C47C7539-DB69-44F3-9676-B58DF2EF6D55}">
      <dsp:nvSpPr>
        <dsp:cNvPr id="0" name=""/>
        <dsp:cNvSpPr/>
      </dsp:nvSpPr>
      <dsp:spPr>
        <a:xfrm>
          <a:off x="4201616" y="1647765"/>
          <a:ext cx="1692583" cy="1453378"/>
        </a:xfrm>
        <a:prstGeom prst="hexagon">
          <a:avLst>
            <a:gd name="adj" fmla="val 25000"/>
            <a:gd name="vf" fmla="val 115470"/>
          </a:avLst>
        </a:prstGeom>
        <a:blipFill rotWithShape="1">
          <a:blip xmlns:r="http://schemas.openxmlformats.org/officeDocument/2006/relationships" r:embed="rId2"/>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4DE915F-D99E-4D25-90F5-89E191D6E6C1}">
      <dsp:nvSpPr>
        <dsp:cNvPr id="0" name=""/>
        <dsp:cNvSpPr/>
      </dsp:nvSpPr>
      <dsp:spPr>
        <a:xfrm>
          <a:off x="5711960" y="3058249"/>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0811B0EE-C131-48A4-9813-7790C7C177BB}">
      <dsp:nvSpPr>
        <dsp:cNvPr id="0" name=""/>
        <dsp:cNvSpPr/>
      </dsp:nvSpPr>
      <dsp:spPr>
        <a:xfrm>
          <a:off x="5596453" y="889495"/>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Support you to solve your money worries</a:t>
          </a:r>
        </a:p>
      </dsp:txBody>
      <dsp:txXfrm>
        <a:off x="5858616" y="1114608"/>
        <a:ext cx="1168257" cy="1003152"/>
      </dsp:txXfrm>
    </dsp:sp>
    <dsp:sp modelId="{ABAA6883-2A1B-4446-AF70-75AE39CABA65}">
      <dsp:nvSpPr>
        <dsp:cNvPr id="0" name=""/>
        <dsp:cNvSpPr/>
      </dsp:nvSpPr>
      <dsp:spPr>
        <a:xfrm>
          <a:off x="3910785" y="827508"/>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8300A2E2-4203-4870-821D-EA4600C7191B}">
      <dsp:nvSpPr>
        <dsp:cNvPr id="0" name=""/>
        <dsp:cNvSpPr/>
      </dsp:nvSpPr>
      <dsp:spPr>
        <a:xfrm>
          <a:off x="2754659" y="2363970"/>
          <a:ext cx="1692583" cy="1453378"/>
        </a:xfrm>
        <a:prstGeom prst="hexagon">
          <a:avLst>
            <a:gd name="adj" fmla="val 25000"/>
            <a:gd name="vf" fmla="val 115470"/>
          </a:avLst>
        </a:prstGeom>
        <a:blipFill rotWithShape="1">
          <a:blip xmlns:r="http://schemas.openxmlformats.org/officeDocument/2006/relationships" r:embed="rId3"/>
          <a:srcRect/>
          <a:stretch>
            <a:fillRect l="-3000" r="-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4208AA4-CE75-44D2-B20D-BE314BEE27BB}">
      <dsp:nvSpPr>
        <dsp:cNvPr id="0" name=""/>
        <dsp:cNvSpPr/>
      </dsp:nvSpPr>
      <dsp:spPr>
        <a:xfrm flipH="1" flipV="1">
          <a:off x="2399781" y="3338550"/>
          <a:ext cx="42551" cy="671920"/>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B66301D0-BD64-44D2-A1B6-B6B6F709C323}">
      <dsp:nvSpPr>
        <dsp:cNvPr id="0" name=""/>
        <dsp:cNvSpPr/>
      </dsp:nvSpPr>
      <dsp:spPr>
        <a:xfrm>
          <a:off x="2727055" y="808089"/>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Share tips on banking and budgeting</a:t>
          </a:r>
        </a:p>
      </dsp:txBody>
      <dsp:txXfrm>
        <a:off x="2989218" y="1033202"/>
        <a:ext cx="1168257" cy="1003152"/>
      </dsp:txXfrm>
    </dsp:sp>
    <dsp:sp modelId="{8DA3690D-B900-415F-801E-3588DFEF927A}">
      <dsp:nvSpPr>
        <dsp:cNvPr id="0" name=""/>
        <dsp:cNvSpPr/>
      </dsp:nvSpPr>
      <dsp:spPr>
        <a:xfrm>
          <a:off x="1970185" y="3845951"/>
          <a:ext cx="197438" cy="170373"/>
        </a:xfrm>
        <a:prstGeom prst="hexagon">
          <a:avLst>
            <a:gd name="adj" fmla="val 25000"/>
            <a:gd name="vf" fmla="val 115470"/>
          </a:avLst>
        </a:prstGeom>
        <a:solidFill>
          <a:srgbClr val="7030A0"/>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517E1A76-FEF0-4B74-B7E3-CF5AB073A7FB}">
      <dsp:nvSpPr>
        <dsp:cNvPr id="0" name=""/>
        <dsp:cNvSpPr/>
      </dsp:nvSpPr>
      <dsp:spPr>
        <a:xfrm>
          <a:off x="5578535" y="2401824"/>
          <a:ext cx="1692583" cy="1453378"/>
        </a:xfrm>
        <a:prstGeom prst="hexagon">
          <a:avLst>
            <a:gd name="adj" fmla="val 25000"/>
            <a:gd name="vf" fmla="val 115470"/>
          </a:avLst>
        </a:prstGeom>
        <a:blipFill rotWithShape="1">
          <a:blip xmlns:r="http://schemas.openxmlformats.org/officeDocument/2006/relationships" r:embed="rId4"/>
          <a:srcRect/>
          <a:stretch>
            <a:fillRect l="-3000" r="-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3B58AF6-D00C-443D-BB97-DD57E067E131}">
      <dsp:nvSpPr>
        <dsp:cNvPr id="0" name=""/>
        <dsp:cNvSpPr/>
      </dsp:nvSpPr>
      <dsp:spPr>
        <a:xfrm flipH="1" flipV="1">
          <a:off x="2057914" y="3565805"/>
          <a:ext cx="118137" cy="632916"/>
        </a:xfrm>
        <a:prstGeom prst="hexagon">
          <a:avLst>
            <a:gd name="adj" fmla="val 25000"/>
            <a:gd name="vf" fmla="val 115470"/>
          </a:avLst>
        </a:prstGeom>
        <a:solidFill>
          <a:srgbClr val="7030A0"/>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6E74CF13-EEE0-441B-91B6-A2A1DF0C7A57}">
      <dsp:nvSpPr>
        <dsp:cNvPr id="0" name=""/>
        <dsp:cNvSpPr/>
      </dsp:nvSpPr>
      <dsp:spPr>
        <a:xfrm>
          <a:off x="1313310" y="0"/>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Help you understand your Student Finance</a:t>
          </a:r>
        </a:p>
      </dsp:txBody>
      <dsp:txXfrm>
        <a:off x="1575473" y="225113"/>
        <a:ext cx="1168257" cy="1003152"/>
      </dsp:txXfrm>
    </dsp:sp>
    <dsp:sp modelId="{6D05C750-2C2C-4915-84A0-1E91FC6A03B3}">
      <dsp:nvSpPr>
        <dsp:cNvPr id="0" name=""/>
        <dsp:cNvSpPr/>
      </dsp:nvSpPr>
      <dsp:spPr>
        <a:xfrm flipV="1">
          <a:off x="1779376" y="3502277"/>
          <a:ext cx="841501" cy="745128"/>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ACCD429E-6F39-4D02-82D6-0432A26119B4}">
      <dsp:nvSpPr>
        <dsp:cNvPr id="0" name=""/>
        <dsp:cNvSpPr/>
      </dsp:nvSpPr>
      <dsp:spPr>
        <a:xfrm>
          <a:off x="7024105" y="1715695"/>
          <a:ext cx="1692583" cy="1453378"/>
        </a:xfrm>
        <a:prstGeom prst="hexagon">
          <a:avLst>
            <a:gd name="adj" fmla="val 25000"/>
            <a:gd name="vf" fmla="val 115470"/>
          </a:avLst>
        </a:prstGeom>
        <a:blipFill rotWithShape="1">
          <a:blip xmlns:r="http://schemas.openxmlformats.org/officeDocument/2006/relationships" r:embed="rId5"/>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C2B1B54-A0F8-4A91-BBD5-1CF6B8DDADD4}">
      <dsp:nvSpPr>
        <dsp:cNvPr id="0" name=""/>
        <dsp:cNvSpPr/>
      </dsp:nvSpPr>
      <dsp:spPr>
        <a:xfrm>
          <a:off x="2272922" y="3707026"/>
          <a:ext cx="197438" cy="170373"/>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367E78DB-EE91-4EFA-B0C0-820CB7F2D1F5}">
      <dsp:nvSpPr>
        <dsp:cNvPr id="0" name=""/>
        <dsp:cNvSpPr/>
      </dsp:nvSpPr>
      <dsp:spPr>
        <a:xfrm>
          <a:off x="8475005" y="890709"/>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Provide advice on keeping your money safe</a:t>
          </a:r>
        </a:p>
      </dsp:txBody>
      <dsp:txXfrm>
        <a:off x="8737168" y="1115822"/>
        <a:ext cx="1168257" cy="1003152"/>
      </dsp:txXfrm>
    </dsp:sp>
    <dsp:sp modelId="{F5C518CC-59A4-4B8C-93A8-6554B0CBF02F}">
      <dsp:nvSpPr>
        <dsp:cNvPr id="0" name=""/>
        <dsp:cNvSpPr/>
      </dsp:nvSpPr>
      <dsp:spPr>
        <a:xfrm>
          <a:off x="8919432" y="3703039"/>
          <a:ext cx="197438" cy="170373"/>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A64C33E8-312A-45AE-B70A-2597E7F96F57}">
      <dsp:nvSpPr>
        <dsp:cNvPr id="0" name=""/>
        <dsp:cNvSpPr/>
      </dsp:nvSpPr>
      <dsp:spPr>
        <a:xfrm>
          <a:off x="8486630" y="2526009"/>
          <a:ext cx="1692583" cy="1453378"/>
        </a:xfrm>
        <a:prstGeom prst="hexagon">
          <a:avLst>
            <a:gd name="adj" fmla="val 25000"/>
            <a:gd name="vf" fmla="val 115470"/>
          </a:avLst>
        </a:prstGeom>
        <a:blipFill rotWithShape="1">
          <a:blip xmlns:r="http://schemas.openxmlformats.org/officeDocument/2006/relationships" r:embed="rId6"/>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529FD68-2E86-4262-9E5A-01B4DF5E5837}">
      <dsp:nvSpPr>
        <dsp:cNvPr id="0" name=""/>
        <dsp:cNvSpPr/>
      </dsp:nvSpPr>
      <dsp:spPr>
        <a:xfrm flipH="1">
          <a:off x="1851456" y="3185049"/>
          <a:ext cx="761682" cy="807449"/>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E1772898-DF1E-4B70-9533-9713ADE6C85D}">
      <dsp:nvSpPr>
        <dsp:cNvPr id="0" name=""/>
        <dsp:cNvSpPr/>
      </dsp:nvSpPr>
      <dsp:spPr>
        <a:xfrm>
          <a:off x="9885697" y="115134"/>
          <a:ext cx="1692583" cy="145337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Help you to consider your finances after graduation</a:t>
          </a:r>
        </a:p>
      </dsp:txBody>
      <dsp:txXfrm>
        <a:off x="10147860" y="340247"/>
        <a:ext cx="1168257" cy="1003152"/>
      </dsp:txXfrm>
    </dsp:sp>
    <dsp:sp modelId="{75043130-CB2D-4095-853B-007D9E2563E8}">
      <dsp:nvSpPr>
        <dsp:cNvPr id="0" name=""/>
        <dsp:cNvSpPr/>
      </dsp:nvSpPr>
      <dsp:spPr>
        <a:xfrm flipV="1">
          <a:off x="1290842" y="3176451"/>
          <a:ext cx="1717200" cy="1454399"/>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E446E214-A08A-4C0A-8F98-EDFF718D0097}">
      <dsp:nvSpPr>
        <dsp:cNvPr id="0" name=""/>
        <dsp:cNvSpPr/>
      </dsp:nvSpPr>
      <dsp:spPr>
        <a:xfrm>
          <a:off x="9886273" y="1701372"/>
          <a:ext cx="1692007" cy="1454395"/>
        </a:xfrm>
        <a:prstGeom prst="hexagon">
          <a:avLst>
            <a:gd name="adj" fmla="val 25000"/>
            <a:gd name="vf" fmla="val 115470"/>
          </a:avLst>
        </a:prstGeom>
        <a:blipFill rotWithShape="1">
          <a:blip xmlns:r="http://schemas.openxmlformats.org/officeDocument/2006/relationships" r:embed="rId7"/>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3E6AF3-0A65-4A9B-AAF4-C395C9F699B3}">
      <dsp:nvSpPr>
        <dsp:cNvPr id="0" name=""/>
        <dsp:cNvSpPr/>
      </dsp:nvSpPr>
      <dsp:spPr>
        <a:xfrm>
          <a:off x="7043255" y="3338549"/>
          <a:ext cx="1688753" cy="1583038"/>
        </a:xfrm>
        <a:prstGeom prst="hexagon">
          <a:avLst>
            <a:gd name="adj" fmla="val 25000"/>
            <a:gd name="vf" fmla="val 115470"/>
          </a:avLst>
        </a:prstGeom>
        <a:solidFill>
          <a:srgbClr val="7030A0"/>
        </a:solidFill>
        <a:ln w="6350" cap="flat" cmpd="sng" algn="ctr">
          <a:solidFill>
            <a:srgbClr val="7030A0"/>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A019D-B14E-4CB7-8C4B-28123CB514B7}">
      <dsp:nvSpPr>
        <dsp:cNvPr id="0" name=""/>
        <dsp:cNvSpPr/>
      </dsp:nvSpPr>
      <dsp:spPr>
        <a:xfrm>
          <a:off x="9211838" y="1498329"/>
          <a:ext cx="2756899" cy="2757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F1325-C9AF-49B0-A9CA-BFEE983C5E6E}">
      <dsp:nvSpPr>
        <dsp:cNvPr id="0" name=""/>
        <dsp:cNvSpPr/>
      </dsp:nvSpPr>
      <dsp:spPr>
        <a:xfrm>
          <a:off x="9304050" y="1590246"/>
          <a:ext cx="2573658" cy="25732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First instalment is released 3-5 working days after registration confirmed.</a:t>
          </a:r>
        </a:p>
      </dsp:txBody>
      <dsp:txXfrm>
        <a:off x="9671715" y="1957916"/>
        <a:ext cx="1838327" cy="1837866"/>
      </dsp:txXfrm>
    </dsp:sp>
    <dsp:sp modelId="{293FFC7E-1B19-4B85-8BE3-E14C89C4E220}">
      <dsp:nvSpPr>
        <dsp:cNvPr id="0" name=""/>
        <dsp:cNvSpPr/>
      </dsp:nvSpPr>
      <dsp:spPr>
        <a:xfrm rot="2700000">
          <a:off x="6350882" y="1498135"/>
          <a:ext cx="2756944" cy="275694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D3FBD-E1EF-4D43-B1BE-9AFC8A4638AB}">
      <dsp:nvSpPr>
        <dsp:cNvPr id="0" name=""/>
        <dsp:cNvSpPr/>
      </dsp:nvSpPr>
      <dsp:spPr>
        <a:xfrm>
          <a:off x="6454938" y="1590246"/>
          <a:ext cx="2573658" cy="25732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Once fully enrolled, Edge Hill confirms your registration to Student Finance</a:t>
          </a:r>
        </a:p>
      </dsp:txBody>
      <dsp:txXfrm>
        <a:off x="6822604" y="1957916"/>
        <a:ext cx="1838327" cy="1837866"/>
      </dsp:txXfrm>
    </dsp:sp>
    <dsp:sp modelId="{4F834161-B4B1-446A-8E8A-4BD17DB9F99F}">
      <dsp:nvSpPr>
        <dsp:cNvPr id="0" name=""/>
        <dsp:cNvSpPr/>
      </dsp:nvSpPr>
      <dsp:spPr>
        <a:xfrm rot="2700000">
          <a:off x="3513592" y="1498135"/>
          <a:ext cx="2756944" cy="275694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92A07-DB90-4939-B198-081409FD76A9}">
      <dsp:nvSpPr>
        <dsp:cNvPr id="0" name=""/>
        <dsp:cNvSpPr/>
      </dsp:nvSpPr>
      <dsp:spPr>
        <a:xfrm>
          <a:off x="3629041" y="1584663"/>
          <a:ext cx="2573658" cy="25732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Student Finance assesses you</a:t>
          </a:r>
        </a:p>
      </dsp:txBody>
      <dsp:txXfrm>
        <a:off x="3996706" y="1952333"/>
        <a:ext cx="1838327" cy="1837866"/>
      </dsp:txXfrm>
    </dsp:sp>
    <dsp:sp modelId="{0C987F91-4FE8-42B0-88FC-5C3CD21C0E2A}">
      <dsp:nvSpPr>
        <dsp:cNvPr id="0" name=""/>
        <dsp:cNvSpPr/>
      </dsp:nvSpPr>
      <dsp:spPr>
        <a:xfrm rot="2700000">
          <a:off x="664480" y="1498135"/>
          <a:ext cx="2756944" cy="275694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4CCB7-03D9-4D7B-9E52-380AB9578FDC}">
      <dsp:nvSpPr>
        <dsp:cNvPr id="0" name=""/>
        <dsp:cNvSpPr/>
      </dsp:nvSpPr>
      <dsp:spPr>
        <a:xfrm>
          <a:off x="767395" y="1590246"/>
          <a:ext cx="2573658" cy="257320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Apply for Student Finance up to 9 months after the start of your course each year</a:t>
          </a:r>
        </a:p>
      </dsp:txBody>
      <dsp:txXfrm>
        <a:off x="1135061" y="1957916"/>
        <a:ext cx="1838327" cy="183786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242139-C06D-1D6F-4235-C7275D64A0F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9AFD328-2FCE-CC1B-297B-BB28EBC0BDC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4D5591-2943-46B8-A94E-46D4809055C5}" type="datetimeFigureOut">
              <a:rPr lang="en-GB" smtClean="0"/>
              <a:t>29/08/2024</a:t>
            </a:fld>
            <a:endParaRPr lang="en-GB"/>
          </a:p>
        </p:txBody>
      </p:sp>
      <p:sp>
        <p:nvSpPr>
          <p:cNvPr id="4" name="Footer Placeholder 3">
            <a:extLst>
              <a:ext uri="{FF2B5EF4-FFF2-40B4-BE49-F238E27FC236}">
                <a16:creationId xmlns:a16="http://schemas.microsoft.com/office/drawing/2014/main" id="{B4E16719-0A16-2B3A-30F1-3A4382A8F44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8542C21-D62C-A079-2C8F-33CA7D52861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8826C88-F5FE-4686-AF75-8AE896AF7C1B}" type="slidenum">
              <a:rPr lang="en-GB" smtClean="0"/>
              <a:t>‹#›</a:t>
            </a:fld>
            <a:endParaRPr lang="en-GB"/>
          </a:p>
        </p:txBody>
      </p:sp>
    </p:spTree>
    <p:extLst>
      <p:ext uri="{BB962C8B-B14F-4D97-AF65-F5344CB8AC3E}">
        <p14:creationId xmlns:p14="http://schemas.microsoft.com/office/powerpoint/2010/main" val="88992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35CAD7-144E-4DD4-8EA6-5F6E36E0F373}" type="datetimeFigureOut">
              <a:rPr lang="en-GB" smtClean="0"/>
              <a:t>29/08/2024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B17E52-BAA3-48E2-AF10-A5256CC442BE}" type="slidenum">
              <a:rPr lang="en-GB" smtClean="0"/>
              <a:t>‹#›</a:t>
            </a:fld>
            <a:endParaRPr lang="en-GB"/>
          </a:p>
        </p:txBody>
      </p:sp>
    </p:spTree>
    <p:extLst>
      <p:ext uri="{BB962C8B-B14F-4D97-AF65-F5344CB8AC3E}">
        <p14:creationId xmlns:p14="http://schemas.microsoft.com/office/powerpoint/2010/main" val="352258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moneyadvice@edgehill.ac.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and welcome to Thrive programme’s Money Advice first session.  Thanks for joining us today. This is one of  a series of sessions put together by colleagues in Student Services, Learner Services and Careers for members of the Thrive programme,  They’re all about giving you as much info as you need about the support services to help you through your studies,</a:t>
            </a:r>
          </a:p>
          <a:p>
            <a:r>
              <a:rPr lang="en-GB" baseline="0" dirty="0"/>
              <a:t>(My name is Louise Jones and </a:t>
            </a:r>
            <a:r>
              <a:rPr lang="en-GB" dirty="0"/>
              <a:t>I’m a Student Support Office in the Money Advice Team.</a:t>
            </a:r>
            <a:endParaRPr lang="en-GB" baseline="0" dirty="0">
              <a:ea typeface="Calibri"/>
              <a:cs typeface="Calibri"/>
            </a:endParaRPr>
          </a:p>
          <a:p>
            <a:endParaRPr lang="en-GB" baseline="0" dirty="0"/>
          </a:p>
          <a:p>
            <a:r>
              <a:rPr lang="en-GB" baseline="0" dirty="0"/>
              <a:t>There’s lots to get used to when you are starting University and money is one of those areas you need to be clued up on. You may be the first person in your family who’s starting university, you might not have had to manage money much before. You might be a mature student who is suddenly having to manage your finances on a different budget and over a term rather than a month.  Whatever your circumstances or background, this session aims to introduce you to the Money Advice Team and the support we can offer.</a:t>
            </a:r>
          </a:p>
          <a:p>
            <a:r>
              <a:rPr lang="en-GB" baseline="0" dirty="0"/>
              <a:t>So, in this presentation we are going to look at who the Money Advice Team are, where </a:t>
            </a:r>
            <a:r>
              <a:rPr lang="en-GB" dirty="0"/>
              <a:t>we are based,</a:t>
            </a:r>
            <a:r>
              <a:rPr lang="en-GB" baseline="0" dirty="0"/>
              <a:t> how we work with students, what we do and finally cover some tips to get you off to a good start with your money.</a:t>
            </a:r>
            <a:endParaRPr lang="en-GB" dirty="0"/>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a:t>
            </a:fld>
            <a:endParaRPr lang="en-GB"/>
          </a:p>
        </p:txBody>
      </p:sp>
    </p:spTree>
    <p:extLst>
      <p:ext uri="{BB962C8B-B14F-4D97-AF65-F5344CB8AC3E}">
        <p14:creationId xmlns:p14="http://schemas.microsoft.com/office/powerpoint/2010/main" val="43217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have a look at a quick example here. </a:t>
            </a:r>
            <a:r>
              <a:rPr lang="en-GB" b="1" dirty="0">
                <a:solidFill>
                  <a:schemeClr val="bg1"/>
                </a:solidFill>
              </a:rPr>
              <a:t>Alex, a Psychology Student, lives at home with her Mum and younger brother.  </a:t>
            </a:r>
            <a:r>
              <a:rPr lang="en-GB" b="1" dirty="0" err="1">
                <a:solidFill>
                  <a:schemeClr val="bg1"/>
                </a:solidFill>
              </a:rPr>
              <a:t>Alex’s’s</a:t>
            </a:r>
            <a:r>
              <a:rPr lang="en-GB" b="1" dirty="0">
                <a:solidFill>
                  <a:schemeClr val="bg1"/>
                </a:solidFill>
              </a:rPr>
              <a:t> Mum is single.  Her Mum works and earns £12,000 per year and is also able to claim Universal Credit.</a:t>
            </a:r>
            <a:br>
              <a:rPr lang="en-GB" b="1" dirty="0">
                <a:solidFill>
                  <a:schemeClr val="bg1"/>
                </a:solidFill>
              </a:rPr>
            </a:br>
            <a:r>
              <a:rPr lang="en-GB" b="1" dirty="0">
                <a:solidFill>
                  <a:schemeClr val="bg1"/>
                </a:solidFill>
              </a:rPr>
              <a:t>She has received a £3698 loan for the year.</a:t>
            </a:r>
            <a:br>
              <a:rPr lang="en-GB" b="1" dirty="0">
                <a:solidFill>
                  <a:schemeClr val="bg1"/>
                </a:solidFill>
              </a:rPr>
            </a:br>
            <a:r>
              <a:rPr lang="en-GB" b="1" dirty="0">
                <a:solidFill>
                  <a:schemeClr val="bg1"/>
                </a:solidFill>
              </a:rPr>
              <a:t>Is she receiving the loan she is entitled to?</a:t>
            </a:r>
          </a:p>
          <a:p>
            <a:r>
              <a:rPr lang="en-GB" b="1" dirty="0">
                <a:solidFill>
                  <a:schemeClr val="bg1"/>
                </a:solidFill>
              </a:rPr>
              <a:t>Poll time again – what do you think?</a:t>
            </a:r>
          </a:p>
          <a:p>
            <a:endParaRPr lang="en-GB" b="1" dirty="0">
              <a:solidFill>
                <a:schemeClr val="bg1"/>
              </a:solidFill>
            </a:endParaRPr>
          </a:p>
          <a:p>
            <a:r>
              <a:rPr lang="en-GB" b="1" dirty="0">
                <a:solidFill>
                  <a:schemeClr val="bg1"/>
                </a:solidFill>
              </a:rPr>
              <a:t>No – she should have received a maintenance loan of around £8400.  Alex’s Mum’s household income was under £25,000 and Student Finance don’t take into account her Universal Credit. </a:t>
            </a:r>
          </a:p>
          <a:p>
            <a:endParaRPr lang="en-GB" b="1" dirty="0">
              <a:solidFill>
                <a:schemeClr val="bg1"/>
              </a:solidFill>
            </a:endParaRPr>
          </a:p>
          <a:p>
            <a:endParaRPr lang="en-GB" b="1" dirty="0">
              <a:solidFill>
                <a:schemeClr val="bg1"/>
              </a:solidFill>
            </a:endParaRPr>
          </a:p>
          <a:p>
            <a:r>
              <a:rPr lang="en-GB" b="1" dirty="0">
                <a:solidFill>
                  <a:schemeClr val="bg1"/>
                </a:solidFill>
              </a:rPr>
              <a:t> So why wasn’t she awarded the correct loan?</a:t>
            </a:r>
          </a:p>
          <a:p>
            <a:endParaRPr lang="en-GB" b="1" dirty="0">
              <a:solidFill>
                <a:schemeClr val="bg1"/>
              </a:solidFill>
            </a:endParaRPr>
          </a:p>
          <a:p>
            <a:r>
              <a:rPr lang="en-GB" b="1" dirty="0">
                <a:solidFill>
                  <a:schemeClr val="bg1"/>
                </a:solidFill>
              </a:rPr>
              <a:t>Two possible reasons. 1) Alex has not indicated on her application that she wanted to be means-assessed, </a:t>
            </a:r>
            <a:r>
              <a:rPr lang="en-GB" b="1" dirty="0" err="1">
                <a:solidFill>
                  <a:schemeClr val="bg1"/>
                </a:solidFill>
              </a:rPr>
              <a:t>ie</a:t>
            </a:r>
            <a:r>
              <a:rPr lang="en-GB" b="1" dirty="0">
                <a:solidFill>
                  <a:schemeClr val="bg1"/>
                </a:solidFill>
              </a:rPr>
              <a:t> for her Mum’s income to be considered. So, Student Finance have awarded her the minimum loan.</a:t>
            </a:r>
          </a:p>
          <a:p>
            <a:r>
              <a:rPr lang="en-GB" b="1" dirty="0">
                <a:solidFill>
                  <a:schemeClr val="bg1"/>
                </a:solidFill>
              </a:rPr>
              <a:t>OR 2) Student Finance are still assessing her Mum’s household income evidence and have awarded her the minimum loan to make sure she has some money for the start of term.  They may be waiting for evidence, but they give her the minimum to help her until that evidence is received. </a:t>
            </a:r>
            <a:r>
              <a:rPr lang="en-GB" dirty="0"/>
              <a:t>https://www.gov.uk/income-tax/taxfree-and-taxable-state-benefits</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10</a:t>
            </a:fld>
            <a:endParaRPr lang="en-GB"/>
          </a:p>
        </p:txBody>
      </p:sp>
    </p:spTree>
    <p:extLst>
      <p:ext uri="{BB962C8B-B14F-4D97-AF65-F5344CB8AC3E}">
        <p14:creationId xmlns:p14="http://schemas.microsoft.com/office/powerpoint/2010/main" val="282724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this be fixed?  Yes! If Alex originally ticked that she didn’t want to be assessed on household income, she can change this by completing a form and then her Mum can provide her income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Alex was expecting the full amount she needs to check her Student Finance online account to see what further evidence is needed.  Lots of evidence can be scanned and uploaded to the account. </a:t>
            </a:r>
            <a:r>
              <a:rPr lang="en-GB" b="1" dirty="0">
                <a:solidFill>
                  <a:schemeClr val="bg1"/>
                </a:solidFill>
              </a:rPr>
              <a:t>Once any missing evidence is received, Student Finance will recalculate her payments and send a new notification.  This will have new increased instalment amounts and should they should provide another payment before the end of the term to make up for any shortfall this term.</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11</a:t>
            </a:fld>
            <a:endParaRPr lang="en-GB"/>
          </a:p>
        </p:txBody>
      </p:sp>
    </p:spTree>
    <p:extLst>
      <p:ext uri="{BB962C8B-B14F-4D97-AF65-F5344CB8AC3E}">
        <p14:creationId xmlns:p14="http://schemas.microsoft.com/office/powerpoint/2010/main" val="300342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 need to say before we continue that the vast majority of students will have no issues with receiving their finance on time, but we do see students in Money Advice who don’t receive any funding when expected.  It’s because one or more of the reasons above</a:t>
            </a:r>
          </a:p>
        </p:txBody>
      </p:sp>
      <p:sp>
        <p:nvSpPr>
          <p:cNvPr id="4" name="Slide Number Placeholder 3"/>
          <p:cNvSpPr>
            <a:spLocks noGrp="1"/>
          </p:cNvSpPr>
          <p:nvPr>
            <p:ph type="sldNum" sz="quarter" idx="5"/>
          </p:nvPr>
        </p:nvSpPr>
        <p:spPr/>
        <p:txBody>
          <a:bodyPr/>
          <a:lstStyle/>
          <a:p>
            <a:fld id="{04B17E52-BAA3-48E2-AF10-A5256CC442BE}" type="slidenum">
              <a:rPr lang="en-GB" smtClean="0"/>
              <a:t>12</a:t>
            </a:fld>
            <a:endParaRPr lang="en-GB"/>
          </a:p>
        </p:txBody>
      </p:sp>
    </p:spTree>
    <p:extLst>
      <p:ext uri="{BB962C8B-B14F-4D97-AF65-F5344CB8AC3E}">
        <p14:creationId xmlns:p14="http://schemas.microsoft.com/office/powerpoint/2010/main" val="39149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So, remember to check all emails regarding stages of enrolment, check any emails from Admissions about anything they need or actions you need to take and check on your Student Finance account for anything they may be waiting for.  It may be that you are still being assessed.  If you are experiencing delays in funding and you think you may struggle with money, please don’t hesitate to make an appointment with the team where we could look at some emergency support if needed to cover essentials.</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13</a:t>
            </a:fld>
            <a:endParaRPr lang="en-GB"/>
          </a:p>
        </p:txBody>
      </p:sp>
    </p:spTree>
    <p:extLst>
      <p:ext uri="{BB962C8B-B14F-4D97-AF65-F5344CB8AC3E}">
        <p14:creationId xmlns:p14="http://schemas.microsoft.com/office/powerpoint/2010/main" val="38933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else might get you off to a good start? One of the perks of being a student is being able to open a student bank account. Many of you may opened an account already.  The main advantage is the possibility of an interest –free overdraft, which can be helpful,  It’s important to remember that it’s not your money and will have to be paid back but can be great as a tool to manage your money if used carefully when needed.  Remember that you need to give some notice to Student Finance if you need to change your bank details.  Most banks allows you to open student bank accounts up to 6 months after the start date of your course, so you could receive your first Student Finance instalment into your current bank account and then transfer it over.</a:t>
            </a:r>
          </a:p>
        </p:txBody>
      </p:sp>
      <p:sp>
        <p:nvSpPr>
          <p:cNvPr id="4" name="Slide Number Placeholder 3"/>
          <p:cNvSpPr>
            <a:spLocks noGrp="1"/>
          </p:cNvSpPr>
          <p:nvPr>
            <p:ph type="sldNum" sz="quarter" idx="5"/>
          </p:nvPr>
        </p:nvSpPr>
        <p:spPr/>
        <p:txBody>
          <a:bodyPr/>
          <a:lstStyle/>
          <a:p>
            <a:fld id="{04B17E52-BAA3-48E2-AF10-A5256CC442BE}" type="slidenum">
              <a:rPr lang="en-GB" smtClean="0"/>
              <a:t>14</a:t>
            </a:fld>
            <a:endParaRPr lang="en-GB"/>
          </a:p>
        </p:txBody>
      </p:sp>
    </p:spTree>
    <p:extLst>
      <p:ext uri="{BB962C8B-B14F-4D97-AF65-F5344CB8AC3E}">
        <p14:creationId xmlns:p14="http://schemas.microsoft.com/office/powerpoint/2010/main" val="168199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are a single student living alone you would receive a 100% reduction.</a:t>
            </a:r>
          </a:p>
          <a:p>
            <a:r>
              <a:rPr lang="en-GB" dirty="0"/>
              <a:t>If you’re living with one other adult who isn’t a student, you should receive a 25% discount</a:t>
            </a:r>
          </a:p>
          <a:p>
            <a:r>
              <a:rPr lang="en-GB" dirty="0"/>
              <a:t>If you’re sharing a house or flat with other students, none of you will have to pay.  </a:t>
            </a:r>
          </a:p>
        </p:txBody>
      </p:sp>
      <p:sp>
        <p:nvSpPr>
          <p:cNvPr id="4" name="Slide Number Placeholder 3"/>
          <p:cNvSpPr>
            <a:spLocks noGrp="1"/>
          </p:cNvSpPr>
          <p:nvPr>
            <p:ph type="sldNum" sz="quarter" idx="5"/>
          </p:nvPr>
        </p:nvSpPr>
        <p:spPr/>
        <p:txBody>
          <a:bodyPr/>
          <a:lstStyle/>
          <a:p>
            <a:fld id="{04B17E52-BAA3-48E2-AF10-A5256CC442BE}" type="slidenum">
              <a:rPr lang="en-GB" smtClean="0"/>
              <a:t>15</a:t>
            </a:fld>
            <a:endParaRPr lang="en-GB"/>
          </a:p>
        </p:txBody>
      </p:sp>
    </p:spTree>
    <p:extLst>
      <p:ext uri="{BB962C8B-B14F-4D97-AF65-F5344CB8AC3E}">
        <p14:creationId xmlns:p14="http://schemas.microsoft.com/office/powerpoint/2010/main" val="106254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Part-time working is a good way to boost your income and gain some valuable transferable skills.  As mentioned earlier, nearly 74% of students in a survey from 2020 took on part-time work.  Remember that this about striking a balance between paid work and studies.  As part of the Thrive programme you will be able to access some great opportunities and learn more about the support from the Careers team at Edge Hill.  </a:t>
            </a:r>
            <a:endParaRPr lang="en-GB" b="1" dirty="0"/>
          </a:p>
        </p:txBody>
      </p:sp>
      <p:sp>
        <p:nvSpPr>
          <p:cNvPr id="4" name="Slide Number Placeholder 3"/>
          <p:cNvSpPr>
            <a:spLocks noGrp="1"/>
          </p:cNvSpPr>
          <p:nvPr>
            <p:ph type="sldNum" sz="quarter" idx="5"/>
          </p:nvPr>
        </p:nvSpPr>
        <p:spPr/>
        <p:txBody>
          <a:bodyPr/>
          <a:lstStyle/>
          <a:p>
            <a:fld id="{04B17E52-BAA3-48E2-AF10-A5256CC442BE}" type="slidenum">
              <a:rPr lang="en-GB" smtClean="0"/>
              <a:t>16</a:t>
            </a:fld>
            <a:endParaRPr lang="en-GB"/>
          </a:p>
        </p:txBody>
      </p:sp>
    </p:spTree>
    <p:extLst>
      <p:ext uri="{BB962C8B-B14F-4D97-AF65-F5344CB8AC3E}">
        <p14:creationId xmlns:p14="http://schemas.microsoft.com/office/powerpoint/2010/main" val="288135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may be experienced at budgeting or completely new to budgeting.  Whichever you are, students have an extra challenge as they get paid up to 15 weeks at a time whereas most people get paid monthly so it’s really important to budget as it’s more difficult to manage money over a longer period of time.  We have a section dedicated to budgeting on our website with links to lots of budgeting apps and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 our next session in October, we’ll look at setting up a student budget in more detail. Get a head start by taking some time to look at the resources on our Banking and Budgeting section of our website.</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17</a:t>
            </a:fld>
            <a:endParaRPr lang="en-GB"/>
          </a:p>
        </p:txBody>
      </p:sp>
    </p:spTree>
    <p:extLst>
      <p:ext uri="{BB962C8B-B14F-4D97-AF65-F5344CB8AC3E}">
        <p14:creationId xmlns:p14="http://schemas.microsoft.com/office/powerpoint/2010/main" val="379503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we’ve covered some key points to help you check your student funding and what to do if it’s incorrect or you need more help.  We’ve also covered some other things to look at as you start your course.  </a:t>
            </a:r>
          </a:p>
          <a:p>
            <a:endParaRPr lang="en-GB" dirty="0"/>
          </a:p>
          <a:p>
            <a:r>
              <a:rPr lang="en-GB" dirty="0"/>
              <a:t>As promised - these are the links to other Nations Funding – I know the session is being recorded today so you should have access to those links if needed.</a:t>
            </a:r>
          </a:p>
          <a:p>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18</a:t>
            </a:fld>
            <a:endParaRPr lang="en-GB"/>
          </a:p>
        </p:txBody>
      </p:sp>
    </p:spTree>
    <p:extLst>
      <p:ext uri="{BB962C8B-B14F-4D97-AF65-F5344CB8AC3E}">
        <p14:creationId xmlns:p14="http://schemas.microsoft.com/office/powerpoint/2010/main" val="163674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t>
            </a:r>
            <a:r>
              <a:rPr lang="en-GB" dirty="0"/>
              <a:t>are the details of our webpages and email address,.  Email in or book an appointment if you need any help or advice that can’t be found on the website, including if you have delays to your finance and need some short-term support.</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19</a:t>
            </a:fld>
            <a:endParaRPr lang="en-GB"/>
          </a:p>
        </p:txBody>
      </p:sp>
    </p:spTree>
    <p:extLst>
      <p:ext uri="{BB962C8B-B14F-4D97-AF65-F5344CB8AC3E}">
        <p14:creationId xmlns:p14="http://schemas.microsoft.com/office/powerpoint/2010/main" val="302008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p:spPr>
        <p:txBody>
          <a:bodyPr/>
          <a:lstStyle/>
          <a:p>
            <a:r>
              <a:rPr lang="en-GB" dirty="0"/>
              <a:t>We like to call ourselves MAT for short.  I</a:t>
            </a:r>
            <a:r>
              <a:rPr lang="en-GB" baseline="0" dirty="0"/>
              <a:t> asked the team to provide avatars of themselves for this presentation. </a:t>
            </a:r>
            <a:r>
              <a:rPr lang="en-GB" dirty="0"/>
              <a:t>We’re friendly, approachable, informative and non-judgemental. I can guarantee that we are real people and not AI!</a:t>
            </a:r>
          </a:p>
          <a:p>
            <a:endParaRPr lang="en-GB" dirty="0"/>
          </a:p>
          <a:p>
            <a:r>
              <a:rPr lang="en-GB" dirty="0"/>
              <a:t>Lynds is our Team manager and Money Adviser; Paul, Shahida and myself are also Money Advisers, Laura looks after our communications and systems and Vic is our Accounting expert who works in the background to ensure all our Financial support is processed and runs smoothly.</a:t>
            </a:r>
          </a:p>
          <a:p>
            <a:endParaRPr lang="en-GB" dirty="0"/>
          </a:p>
          <a:p>
            <a:r>
              <a:rPr lang="en-GB" dirty="0"/>
              <a:t>We have lots of experience between us and have backgrounds in Banking, Money Advice Service, Teaching, Student Support, Accounting and Finance. In addition to working at the University, some of us have worked in Colleges and Sixth Forms too with A level, Access and BTEC students both as teachers and advisers to those entering university.  We are members of NASMA – the National Association of Student Money Advisors. In NASMA we work with other universities and colleges across England, Wales, Scotland and Northern Ireland to exchange ideas and </a:t>
            </a:r>
            <a:r>
              <a:rPr lang="en-GB" b="0" i="0" dirty="0">
                <a:solidFill>
                  <a:srgbClr val="666666"/>
                </a:solidFill>
                <a:effectLst/>
                <a:latin typeface="Open Sans" panose="020B0606030504020204" pitchFamily="34" charset="0"/>
              </a:rPr>
              <a:t>work with other relevant organisations to promote the needs of students. NASMA also works with decision makers in government to</a:t>
            </a:r>
            <a:r>
              <a:rPr lang="en-GB" b="0" i="0" baseline="0" dirty="0">
                <a:solidFill>
                  <a:srgbClr val="666666"/>
                </a:solidFill>
                <a:effectLst/>
                <a:latin typeface="Open Sans" panose="020B0606030504020204" pitchFamily="34" charset="0"/>
              </a:rPr>
              <a:t> influence</a:t>
            </a:r>
            <a:r>
              <a:rPr lang="en-GB" b="0" i="0" dirty="0">
                <a:solidFill>
                  <a:srgbClr val="666666"/>
                </a:solidFill>
                <a:effectLst/>
                <a:latin typeface="Open Sans" panose="020B0606030504020204" pitchFamily="34" charset="0"/>
              </a:rPr>
              <a:t> student finance policy.</a:t>
            </a:r>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2</a:t>
            </a:fld>
            <a:endParaRPr lang="en-GB"/>
          </a:p>
        </p:txBody>
      </p:sp>
    </p:spTree>
    <p:extLst>
      <p:ext uri="{BB962C8B-B14F-4D97-AF65-F5344CB8AC3E}">
        <p14:creationId xmlns:p14="http://schemas.microsoft.com/office/powerpoint/2010/main" val="27382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listening</a:t>
            </a:r>
          </a:p>
          <a:p>
            <a:r>
              <a:rPr lang="en-GB" dirty="0"/>
              <a:t>Please feel free to post of ask questions…..</a:t>
            </a:r>
          </a:p>
        </p:txBody>
      </p:sp>
      <p:sp>
        <p:nvSpPr>
          <p:cNvPr id="4" name="Slide Number Placeholder 3"/>
          <p:cNvSpPr>
            <a:spLocks noGrp="1"/>
          </p:cNvSpPr>
          <p:nvPr>
            <p:ph type="sldNum" sz="quarter" idx="5"/>
          </p:nvPr>
        </p:nvSpPr>
        <p:spPr/>
        <p:txBody>
          <a:bodyPr/>
          <a:lstStyle/>
          <a:p>
            <a:fld id="{04B17E52-BAA3-48E2-AF10-A5256CC442BE}" type="slidenum">
              <a:rPr lang="en-GB" smtClean="0"/>
              <a:t>20</a:t>
            </a:fld>
            <a:endParaRPr lang="en-GB"/>
          </a:p>
        </p:txBody>
      </p:sp>
    </p:spTree>
    <p:extLst>
      <p:ext uri="{BB962C8B-B14F-4D97-AF65-F5344CB8AC3E}">
        <p14:creationId xmlns:p14="http://schemas.microsoft.com/office/powerpoint/2010/main" val="295249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Where are we? We are based in the Catalyst Building where you will find the library.</a:t>
            </a:r>
            <a:r>
              <a:rPr lang="en-GB" baseline="0" dirty="0"/>
              <a:t> The Catalyst is really a central hub for Learning Services, Student Services and Careers Teams.  We work closely with our colleagues in Wellbeing, Student Support Team, Student Experience Team and Inclusion in Student Services along with our colleagues in Learning Services and Careers. </a:t>
            </a:r>
            <a:br>
              <a:rPr lang="en-GB" sz="1800" b="0" i="0" dirty="0">
                <a:solidFill>
                  <a:srgbClr val="242424"/>
                </a:solidFill>
                <a:effectLst/>
                <a:latin typeface="Calibri" panose="020F0502020204030204" pitchFamily="34" charset="0"/>
              </a:rPr>
            </a:br>
            <a:r>
              <a:rPr lang="en-GB" sz="1800" b="0" i="0" dirty="0">
                <a:solidFill>
                  <a:srgbClr val="242424"/>
                </a:solidFill>
                <a:effectLst/>
                <a:latin typeface="Calibri" panose="020F0502020204030204" pitchFamily="34" charset="0"/>
              </a:rPr>
              <a:t>At our St James, Manchester Campus, support is available virtually and face to face appointments are available on request. Student Services will also be at Induction, Welcome Fairs and other events throughout the year.</a:t>
            </a:r>
          </a:p>
          <a:p>
            <a:pPr algn="l"/>
            <a:r>
              <a:rPr lang="en-GB" sz="1800" b="0" i="0" dirty="0">
                <a:solidFill>
                  <a:srgbClr val="242424"/>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3</a:t>
            </a:fld>
            <a:endParaRPr lang="en-GB"/>
          </a:p>
        </p:txBody>
      </p:sp>
    </p:spTree>
    <p:extLst>
      <p:ext uri="{BB962C8B-B14F-4D97-AF65-F5344CB8AC3E}">
        <p14:creationId xmlns:p14="http://schemas.microsoft.com/office/powerpoint/2010/main" val="275261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work with students?</a:t>
            </a:r>
            <a:r>
              <a:rPr lang="en-GB" baseline="0" dirty="0"/>
              <a:t> </a:t>
            </a:r>
          </a:p>
          <a:p>
            <a:endParaRPr lang="en-GB" dirty="0"/>
          </a:p>
          <a:p>
            <a:r>
              <a:rPr lang="en-GB" baseline="0" dirty="0"/>
              <a:t>One of the ways we work with students is by providing talks and tailored sessions like today so you may also see us in your departments giving talks.</a:t>
            </a:r>
          </a:p>
          <a:p>
            <a:endParaRPr lang="en-GB" dirty="0"/>
          </a:p>
          <a:p>
            <a:r>
              <a:rPr lang="en-GB" dirty="0"/>
              <a:t>One of the </a:t>
            </a:r>
            <a:r>
              <a:rPr lang="en-GB" b="1" dirty="0"/>
              <a:t>main</a:t>
            </a:r>
            <a:r>
              <a:rPr lang="en-GB" dirty="0"/>
              <a:t> ways we work with students is to provide 30 min 1-1 appointments throughout the week.  Appointments are available Monday to Friday between 10am and 6pm.  You can self-serve by booking an appointment online</a:t>
            </a:r>
            <a:r>
              <a:rPr lang="en-GB" baseline="0" dirty="0"/>
              <a:t> by visiting the Money Advice webpage on the Edge Hill website.</a:t>
            </a:r>
            <a:r>
              <a:rPr lang="en-GB" dirty="0"/>
              <a:t> </a:t>
            </a:r>
            <a:r>
              <a:rPr lang="en-GB" baseline="0" dirty="0"/>
              <a:t> Appointments via telephone or through Teams can be selected but if you require a face-to-face appointment, please email </a:t>
            </a:r>
            <a:r>
              <a:rPr lang="en-GB" baseline="0" dirty="0">
                <a:hlinkClick r:id="rId3"/>
              </a:rPr>
              <a:t>moneyadvice@edgehill.ac.uk</a:t>
            </a:r>
            <a:r>
              <a:rPr lang="en-GB" baseline="0" dirty="0"/>
              <a:t>.</a:t>
            </a:r>
            <a:r>
              <a:rPr lang="en-GB" dirty="0"/>
              <a:t> </a:t>
            </a:r>
            <a:r>
              <a:rPr lang="en-GB" baseline="0" dirty="0"/>
              <a:t>If you select an appointment by Teams you just have to wait for the call on Teams, you don’t need a link.</a:t>
            </a:r>
            <a:endParaRPr lang="en-GB" baseline="0" dirty="0">
              <a:ea typeface="Calibri"/>
              <a:cs typeface="Calibri"/>
            </a:endParaRPr>
          </a:p>
          <a:p>
            <a:r>
              <a:rPr lang="en-GB" baseline="0" dirty="0"/>
              <a:t>At certain times</a:t>
            </a:r>
            <a:r>
              <a:rPr lang="en-GB" dirty="0"/>
              <a:t>, </a:t>
            </a:r>
            <a:r>
              <a:rPr lang="en-GB" baseline="0" dirty="0"/>
              <a:t>appointments can be fully booked, therefore if you find there are no available slots, please do check again the following day as new slots are released.</a:t>
            </a:r>
            <a:r>
              <a:rPr lang="en-GB" dirty="0"/>
              <a:t>  </a:t>
            </a:r>
            <a:endParaRPr lang="en-GB" dirty="0">
              <a:ea typeface="Calibri"/>
              <a:cs typeface="Calibri"/>
            </a:endParaRPr>
          </a:p>
          <a:p>
            <a:r>
              <a:rPr lang="en-GB" dirty="0"/>
              <a:t>If you need a follow-up appointment, you can book in again.  </a:t>
            </a:r>
          </a:p>
          <a:p>
            <a:endParaRPr lang="en-GB" baseline="0" dirty="0"/>
          </a:p>
          <a:p>
            <a:r>
              <a:rPr lang="en-GB" dirty="0"/>
              <a:t>We can also answer basic</a:t>
            </a:r>
            <a:r>
              <a:rPr lang="en-GB" baseline="0" dirty="0"/>
              <a:t> </a:t>
            </a:r>
            <a:r>
              <a:rPr lang="en-GB" dirty="0"/>
              <a:t>queries via email. However,</a:t>
            </a:r>
            <a:r>
              <a:rPr lang="en-GB" baseline="0" dirty="0"/>
              <a:t> for more complex enquiries </a:t>
            </a:r>
            <a:r>
              <a:rPr lang="en-GB" dirty="0"/>
              <a:t>we suggest to book an appointment with an adviser.</a:t>
            </a:r>
            <a:endParaRPr lang="en-GB" baseline="0" dirty="0"/>
          </a:p>
        </p:txBody>
      </p:sp>
      <p:sp>
        <p:nvSpPr>
          <p:cNvPr id="4" name="Slide Number Placeholder 3"/>
          <p:cNvSpPr>
            <a:spLocks noGrp="1"/>
          </p:cNvSpPr>
          <p:nvPr>
            <p:ph type="sldNum" sz="quarter" idx="5"/>
          </p:nvPr>
        </p:nvSpPr>
        <p:spPr/>
        <p:txBody>
          <a:bodyPr/>
          <a:lstStyle/>
          <a:p>
            <a:fld id="{04B17E52-BAA3-48E2-AF10-A5256CC442BE}" type="slidenum">
              <a:rPr lang="en-GB" smtClean="0"/>
              <a:t>4</a:t>
            </a:fld>
            <a:endParaRPr lang="en-GB"/>
          </a:p>
        </p:txBody>
      </p:sp>
    </p:spTree>
    <p:extLst>
      <p:ext uri="{BB962C8B-B14F-4D97-AF65-F5344CB8AC3E}">
        <p14:creationId xmlns:p14="http://schemas.microsoft.com/office/powerpoint/2010/main" val="21918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9768" y="4777194"/>
            <a:ext cx="5438140" cy="4874203"/>
          </a:xfrm>
        </p:spPr>
        <p:txBody>
          <a:bodyPr/>
          <a:lstStyle/>
          <a:p>
            <a:pPr marL="228600" indent="-228600">
              <a:buAutoNum type="arabicParenR"/>
            </a:pPr>
            <a:r>
              <a:rPr lang="en-GB" dirty="0"/>
              <a:t>So</a:t>
            </a:r>
            <a:r>
              <a:rPr lang="en-GB" baseline="0" dirty="0"/>
              <a:t> let’s have a closer look at what the Money Advice Team does.  </a:t>
            </a:r>
          </a:p>
          <a:p>
            <a:pPr marL="228600" indent="-228600">
              <a:buAutoNum type="arabicParenR"/>
            </a:pPr>
            <a:endParaRPr lang="en-GB" baseline="0" dirty="0"/>
          </a:p>
          <a:p>
            <a:pPr marL="0" indent="0">
              <a:buNone/>
            </a:pPr>
            <a:r>
              <a:rPr lang="en-GB" baseline="0" dirty="0"/>
              <a:t>Firstly, we help you to understand your Student Finance. We can do a financial health check for you if you are unsure if you are receiving the correct finance.  We’ll look at how you can check some of this yourself a little later in the presentation. We can advise on what we think you might receive and how it’s paid. If you have a delay in receiving your Student Finance because of an issue with your application and have been unable to find out yourself what is wrong, we can ring our practitioner’s line with you during an appointment to try to get to the bottom of the issue.</a:t>
            </a:r>
          </a:p>
          <a:p>
            <a:pPr marL="0" indent="0">
              <a:buNone/>
            </a:pPr>
            <a:endParaRPr lang="en-GB" baseline="0" dirty="0"/>
          </a:p>
          <a:p>
            <a:pPr marL="0" indent="0">
              <a:buNone/>
            </a:pPr>
            <a:r>
              <a:rPr lang="en-GB" baseline="0" dirty="0"/>
              <a:t>2) Secondly, we can provide advice and give tips on banking and budgeting. We’ll have a look at banking a little closer later in the session and our second session in October will focus on budgeting and setting yourself a spending target.</a:t>
            </a:r>
          </a:p>
          <a:p>
            <a:pPr marL="0" indent="0">
              <a:buNone/>
            </a:pPr>
            <a:endParaRPr lang="en-GB" baseline="0" dirty="0"/>
          </a:p>
          <a:p>
            <a:pPr>
              <a:lnSpc>
                <a:spcPct val="107000"/>
              </a:lnSpc>
              <a:spcAft>
                <a:spcPts val="800"/>
              </a:spcAft>
            </a:pPr>
            <a:r>
              <a:rPr lang="en-GB" baseline="0" dirty="0"/>
              <a:t>3) As part of a wider look at your financial picture, it is likely that you may need to look for part-time work. </a:t>
            </a:r>
            <a:r>
              <a:rPr lang="en-GB" sz="1200" dirty="0">
                <a:effectLst/>
                <a:latin typeface="Calibri" panose="020F0502020204030204" pitchFamily="34" charset="0"/>
                <a:ea typeface="Calibri" panose="020F0502020204030204" pitchFamily="34" charset="0"/>
                <a:cs typeface="Times New Roman" panose="02020603050405020304" pitchFamily="18" charset="0"/>
              </a:rPr>
              <a:t>74% of students (nearly three quarters of UK students) work part-time whilst studying according to a Save The Student 2020 survey.</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We can signpost you to our colleagues in Careers in the part-time employment team for further help with this. </a:t>
            </a:r>
          </a:p>
          <a:p>
            <a:pPr>
              <a:lnSpc>
                <a:spcPct val="107000"/>
              </a:lnSpc>
              <a:spcAft>
                <a:spcPts val="800"/>
              </a:spcAft>
            </a:pPr>
            <a:endParaRPr lang="en-GB"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aseline="0" dirty="0">
                <a:effectLst/>
                <a:latin typeface="Calibri"/>
                <a:ea typeface="Calibri"/>
                <a:cs typeface="Calibri"/>
              </a:rPr>
              <a:t>4) You may be worried about money; you may have personal debt or questions about benefits which some of our students can claim. We’re not benefit or </a:t>
            </a:r>
            <a:r>
              <a:rPr lang="en-GB" dirty="0">
                <a:latin typeface="Calibri"/>
                <a:ea typeface="Calibri"/>
                <a:cs typeface="Calibri"/>
              </a:rPr>
              <a:t>debt </a:t>
            </a:r>
            <a:r>
              <a:rPr lang="en-GB" sz="1200" baseline="0" dirty="0">
                <a:effectLst/>
                <a:latin typeface="Calibri"/>
                <a:ea typeface="Calibri"/>
                <a:cs typeface="Calibri"/>
              </a:rPr>
              <a:t>advisors but we can </a:t>
            </a:r>
            <a:r>
              <a:rPr lang="en-GB" dirty="0">
                <a:latin typeface="Calibri"/>
                <a:ea typeface="Calibri"/>
                <a:cs typeface="Calibri"/>
              </a:rPr>
              <a:t>give</a:t>
            </a:r>
            <a:r>
              <a:rPr lang="en-GB" sz="1200" baseline="0" dirty="0">
                <a:effectLst/>
                <a:latin typeface="Calibri"/>
                <a:ea typeface="Calibri"/>
                <a:cs typeface="Calibri"/>
              </a:rPr>
              <a:t> general advice and refer you on to specialist advice.</a:t>
            </a:r>
            <a:r>
              <a:rPr lang="en-GB" dirty="0">
                <a:latin typeface="Calibri"/>
                <a:ea typeface="Calibri"/>
                <a:cs typeface="Calibri"/>
              </a:rPr>
              <a:t> </a:t>
            </a:r>
            <a:r>
              <a:rPr lang="en-GB" sz="1200" baseline="0" dirty="0">
                <a:effectLst/>
                <a:latin typeface="Calibri"/>
                <a:ea typeface="Calibri"/>
                <a:cs typeface="Calibri"/>
              </a:rPr>
              <a:t> It’s important to know that you can have a chat with us if you are having difficulties.</a:t>
            </a:r>
          </a:p>
          <a:p>
            <a:pPr>
              <a:lnSpc>
                <a:spcPct val="107000"/>
              </a:lnSpc>
              <a:spcAft>
                <a:spcPts val="800"/>
              </a:spcAft>
            </a:pPr>
            <a:endParaRPr lang="en-GB"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5) One of the main ways we can support students who may be struggling financially is through the Student Support Fund. From this pot of money we can support students with emergency support, if for example, they have a delay to funding.  T</a:t>
            </a:r>
            <a:r>
              <a:rPr lang="en-GB" sz="1200" b="0" i="0" kern="1200" dirty="0">
                <a:solidFill>
                  <a:schemeClr val="tx1"/>
                </a:solidFill>
                <a:effectLst/>
                <a:latin typeface="+mn-lt"/>
                <a:ea typeface="+mn-ea"/>
                <a:cs typeface="+mn-cs"/>
              </a:rPr>
              <a:t>he</a:t>
            </a:r>
            <a:r>
              <a:rPr lang="en-GB" sz="1200" b="0" i="0" kern="1200" baseline="0" dirty="0">
                <a:solidFill>
                  <a:schemeClr val="tx1"/>
                </a:solidFill>
                <a:effectLst/>
                <a:latin typeface="+mn-lt"/>
                <a:ea typeface="+mn-ea"/>
                <a:cs typeface="+mn-cs"/>
              </a:rPr>
              <a:t> main </a:t>
            </a:r>
            <a:r>
              <a:rPr lang="en-GB" sz="1200" b="0" i="0" kern="1200" dirty="0">
                <a:solidFill>
                  <a:schemeClr val="tx1"/>
                </a:solidFill>
                <a:effectLst/>
                <a:latin typeface="+mn-lt"/>
                <a:ea typeface="+mn-ea"/>
                <a:cs typeface="+mn-cs"/>
              </a:rPr>
              <a:t>Student Support Fund provides non-repayable awards</a:t>
            </a:r>
            <a:r>
              <a:rPr lang="en-GB" sz="1200" b="0" i="0" kern="1200" baseline="0" dirty="0">
                <a:solidFill>
                  <a:schemeClr val="tx1"/>
                </a:solidFill>
                <a:effectLst/>
                <a:latin typeface="+mn-lt"/>
                <a:ea typeface="+mn-ea"/>
                <a:cs typeface="+mn-cs"/>
              </a:rPr>
              <a:t>. If after doing a budget you feel that your basic expenses are more than your income and you may need support, you can apply to the Fund. If you are a student who is partly funded by the NHS Learner Support Fund such as Nursing, we advise you book in an appointment with the team before applying.  Applications for most courses open 9</a:t>
            </a:r>
            <a:r>
              <a:rPr lang="en-GB" sz="1200" b="0" i="0" kern="1200" baseline="30000" dirty="0">
                <a:solidFill>
                  <a:schemeClr val="tx1"/>
                </a:solidFill>
                <a:effectLst/>
                <a:latin typeface="+mn-lt"/>
                <a:ea typeface="+mn-ea"/>
                <a:cs typeface="+mn-cs"/>
              </a:rPr>
              <a:t>th</a:t>
            </a:r>
            <a:r>
              <a:rPr lang="en-GB" sz="1200" b="0" i="0" kern="1200" baseline="0" dirty="0">
                <a:solidFill>
                  <a:schemeClr val="tx1"/>
                </a:solidFill>
                <a:effectLst/>
                <a:latin typeface="+mn-lt"/>
                <a:ea typeface="+mn-ea"/>
                <a:cs typeface="+mn-cs"/>
              </a:rPr>
              <a:t> October 2023. but students on some courses can apply earlier and the application form is on our website. Applications take </a:t>
            </a:r>
            <a:r>
              <a:rPr lang="en-GB" sz="1200" b="0" i="0" kern="1200" baseline="0" dirty="0" err="1">
                <a:solidFill>
                  <a:schemeClr val="tx1"/>
                </a:solidFill>
                <a:effectLst/>
                <a:latin typeface="+mn-lt"/>
                <a:ea typeface="+mn-ea"/>
                <a:cs typeface="+mn-cs"/>
              </a:rPr>
              <a:t>upto</a:t>
            </a:r>
            <a:r>
              <a:rPr lang="en-GB" sz="1200" b="0" i="0" kern="1200" baseline="0" dirty="0">
                <a:solidFill>
                  <a:schemeClr val="tx1"/>
                </a:solidFill>
                <a:effectLst/>
                <a:latin typeface="+mn-lt"/>
                <a:ea typeface="+mn-ea"/>
                <a:cs typeface="+mn-cs"/>
              </a:rPr>
              <a:t> 4 weeks to assess.</a:t>
            </a:r>
          </a:p>
          <a:p>
            <a:pPr>
              <a:lnSpc>
                <a:spcPct val="107000"/>
              </a:lnSpc>
              <a:spcAft>
                <a:spcPts val="800"/>
              </a:spcAft>
            </a:pPr>
            <a:endParaRPr lang="en-GB" sz="1200" b="0" i="0" kern="1200" baseline="0" dirty="0">
              <a:solidFill>
                <a:schemeClr val="tx1"/>
              </a:solidFill>
              <a:effectLst/>
              <a:latin typeface="+mn-lt"/>
              <a:ea typeface="+mn-ea"/>
              <a:cs typeface="+mn-cs"/>
            </a:endParaRPr>
          </a:p>
          <a:p>
            <a:pPr>
              <a:lnSpc>
                <a:spcPct val="107000"/>
              </a:lnSpc>
              <a:spcAft>
                <a:spcPts val="800"/>
              </a:spcAft>
            </a:pPr>
            <a:r>
              <a:rPr lang="en-GB" sz="1200" b="0" i="0" kern="1200" baseline="0" dirty="0">
                <a:solidFill>
                  <a:schemeClr val="tx1"/>
                </a:solidFill>
                <a:effectLst/>
                <a:latin typeface="+mn-lt"/>
                <a:ea typeface="+mn-ea"/>
                <a:cs typeface="+mn-cs"/>
              </a:rPr>
              <a:t>6) We can also advise you on how to keep your money safe by avoiding scams for example.</a:t>
            </a:r>
            <a:r>
              <a:rPr lang="en-GB" dirty="0"/>
              <a:t> September/October can be a time when students particularly are targeted as they receive their first term's student finance. Student Finance England have recently issued a warning about 'smishing' by scammers pretending to be from Student Finance.  Smishing is using text messages or </a:t>
            </a:r>
            <a:r>
              <a:rPr lang="en-GB" dirty="0" err="1"/>
              <a:t>Whats</a:t>
            </a:r>
            <a:r>
              <a:rPr lang="en-GB" dirty="0"/>
              <a:t> App to contact people to try to scam them out of money.  Remember that Student Finance will not ask for personal details like bank details via </a:t>
            </a:r>
            <a:r>
              <a:rPr lang="en-GB" dirty="0" err="1"/>
              <a:t>Whats</a:t>
            </a:r>
            <a:r>
              <a:rPr lang="en-GB" dirty="0"/>
              <a:t> App or text.   They also advise not clicking on links in a text message and messages that begin 'Dear Student.'</a:t>
            </a:r>
            <a:endParaRPr lang="en-GB" sz="1200" b="0" i="0" kern="1200" baseline="0" dirty="0">
              <a:solidFill>
                <a:schemeClr val="tx1"/>
              </a:solidFill>
              <a:effectLst/>
              <a:latin typeface="+mn-lt"/>
              <a:ea typeface="Calibri"/>
              <a:cs typeface="Calibri"/>
            </a:endParaRPr>
          </a:p>
          <a:p>
            <a:pPr>
              <a:lnSpc>
                <a:spcPct val="107000"/>
              </a:lnSpc>
              <a:spcAft>
                <a:spcPts val="800"/>
              </a:spcAft>
            </a:pPr>
            <a:endParaRPr lang="en-GB" sz="1200" b="0" i="0" kern="1200" baseline="0" dirty="0">
              <a:solidFill>
                <a:schemeClr val="tx1"/>
              </a:solidFill>
              <a:effectLst/>
              <a:latin typeface="+mn-lt"/>
              <a:ea typeface="+mn-ea"/>
              <a:cs typeface="+mn-cs"/>
            </a:endParaRPr>
          </a:p>
          <a:p>
            <a:pPr>
              <a:lnSpc>
                <a:spcPct val="107000"/>
              </a:lnSpc>
              <a:spcAft>
                <a:spcPts val="800"/>
              </a:spcAft>
            </a:pPr>
            <a:r>
              <a:rPr lang="en-GB" sz="1200" b="0" i="0" kern="1200" baseline="0" dirty="0">
                <a:solidFill>
                  <a:schemeClr val="tx1"/>
                </a:solidFill>
                <a:effectLst/>
                <a:latin typeface="+mn-lt"/>
                <a:ea typeface="+mn-ea"/>
                <a:cs typeface="+mn-cs"/>
              </a:rPr>
              <a:t>7) Finally, we can advise you on money matters after graduation when you are preparing for the world of work.</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baseline="0" dirty="0"/>
          </a:p>
          <a:p>
            <a:pPr marL="0" indent="0">
              <a:buNone/>
            </a:pPr>
            <a:endParaRPr lang="en-GB" baseline="0" dirty="0"/>
          </a:p>
          <a:p>
            <a:pPr marL="0" indent="0">
              <a:buNone/>
            </a:pPr>
            <a:r>
              <a:rPr lang="en-GB" baseline="0" dirty="0"/>
              <a:t>  </a:t>
            </a: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r>
              <a:rPr lang="en-GB" dirty="0"/>
              <a:t>Help you understand your Student Finance </a:t>
            </a:r>
          </a:p>
          <a:p>
            <a:pPr marL="228600" indent="-228600">
              <a:buAutoNum type="arabicParenR"/>
            </a:pPr>
            <a:r>
              <a:rPr lang="en-GB" dirty="0"/>
              <a:t>Point you in direction of part-time work</a:t>
            </a:r>
          </a:p>
          <a:p>
            <a:pPr marL="228600" indent="-228600">
              <a:buAutoNum type="arabicParenR"/>
            </a:pPr>
            <a:r>
              <a:rPr lang="en-GB" dirty="0"/>
              <a:t>Share tips on banking and budgeting</a:t>
            </a:r>
          </a:p>
          <a:p>
            <a:pPr marL="228600" indent="-228600">
              <a:buAutoNum type="arabicParenR"/>
            </a:pPr>
            <a:r>
              <a:rPr lang="en-GB" dirty="0"/>
              <a:t>Support you to solve your money worries</a:t>
            </a:r>
          </a:p>
          <a:p>
            <a:pPr marL="228600" indent="-228600">
              <a:buAutoNum type="arabicParenR"/>
            </a:pPr>
            <a:r>
              <a:rPr lang="en-GB" dirty="0"/>
              <a:t>Assess applications to the Student Support Fund</a:t>
            </a:r>
          </a:p>
          <a:p>
            <a:pPr marL="228600" indent="-228600">
              <a:buAutoNum type="arabicParenR"/>
            </a:pPr>
            <a:r>
              <a:rPr lang="en-GB" dirty="0"/>
              <a:t>Help you to think about life after graduation</a:t>
            </a:r>
          </a:p>
          <a:p>
            <a:endParaRPr lang="en-GB" dirty="0"/>
          </a:p>
          <a:p>
            <a:r>
              <a:rPr lang="en-GB" dirty="0"/>
              <a:t>Tree with icons for support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5</a:t>
            </a:fld>
            <a:endParaRPr lang="en-GB"/>
          </a:p>
        </p:txBody>
      </p:sp>
    </p:spTree>
    <p:extLst>
      <p:ext uri="{BB962C8B-B14F-4D97-AF65-F5344CB8AC3E}">
        <p14:creationId xmlns:p14="http://schemas.microsoft.com/office/powerpoint/2010/main" val="311504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r>
              <a:rPr lang="en-GB" dirty="0"/>
              <a:t>There’s lots of information and advice on our website for all the areas we cover, such as Student Finance – the website is always worth checking first if you have a question before you make an appointment.  You can often find the answer to the question there.  It’s a really good resource to familiarise yourself with.  All details of the website will be at the end of the presentation.</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6</a:t>
            </a:fld>
            <a:endParaRPr lang="en-GB"/>
          </a:p>
        </p:txBody>
      </p:sp>
    </p:spTree>
    <p:extLst>
      <p:ext uri="{BB962C8B-B14F-4D97-AF65-F5344CB8AC3E}">
        <p14:creationId xmlns:p14="http://schemas.microsoft.com/office/powerpoint/2010/main" val="342315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we’re going to look now at some key things for getting off to a good start with your money, firstly checking your Student Finance Award. </a:t>
            </a:r>
          </a:p>
          <a:p>
            <a:endParaRPr lang="en-GB" dirty="0"/>
          </a:p>
          <a:p>
            <a:r>
              <a:rPr lang="en-GB" dirty="0"/>
              <a:t>So, let’s have a look at Student Finance, that could be Student Finance England, Student Finance Wales, SFNI etc. Who has applied to Student Finance?  Hopefully by now you have You can apply after 9 months from the start of your course each year and remember that you apply yearly.  You’ll be invited to apply late spring next year for your second-year funding.  </a:t>
            </a:r>
            <a:endParaRPr lang="en-GB" dirty="0">
              <a:ea typeface="Calibri"/>
              <a:cs typeface="Calibri"/>
            </a:endParaRPr>
          </a:p>
          <a:p>
            <a:r>
              <a:rPr lang="en-GB" dirty="0"/>
              <a:t>Ok. so what are the steps?  After Student Finance assesses you, and you are fully enrolled, Edge Hill confirms your registration to Student Finance and you are paid in 3-5 working days.! Ensure you have some money to cover you until your payment comes in – it won’t be on the first day!</a:t>
            </a:r>
          </a:p>
          <a:p>
            <a:endParaRPr lang="en-GB" dirty="0"/>
          </a:p>
          <a:p>
            <a:r>
              <a:rPr lang="en-GB" dirty="0"/>
              <a:t>When Student Finance assesses you, they will send you a breakdown of how much you should receive in loans and grants (if applicable).  This is called a Notification of Entitlement. How many people here have received their NOE? Discuss poll. </a:t>
            </a:r>
          </a:p>
          <a:p>
            <a:endParaRPr lang="en-GB" dirty="0"/>
          </a:p>
        </p:txBody>
      </p:sp>
      <p:sp>
        <p:nvSpPr>
          <p:cNvPr id="4" name="Slide Number Placeholder 3"/>
          <p:cNvSpPr>
            <a:spLocks noGrp="1"/>
          </p:cNvSpPr>
          <p:nvPr>
            <p:ph type="sldNum" sz="quarter" idx="5"/>
          </p:nvPr>
        </p:nvSpPr>
        <p:spPr/>
        <p:txBody>
          <a:bodyPr/>
          <a:lstStyle/>
          <a:p>
            <a:fld id="{04B17E52-BAA3-48E2-AF10-A5256CC442BE}" type="slidenum">
              <a:rPr lang="en-GB" smtClean="0"/>
              <a:t>7</a:t>
            </a:fld>
            <a:endParaRPr lang="en-GB"/>
          </a:p>
        </p:txBody>
      </p:sp>
    </p:spTree>
    <p:extLst>
      <p:ext uri="{BB962C8B-B14F-4D97-AF65-F5344CB8AC3E}">
        <p14:creationId xmlns:p14="http://schemas.microsoft.com/office/powerpoint/2010/main" val="198758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not going to look at checking all elements of finance that you may be eligible for in today’s session. We are going to focus on one element, Maintenance Loans and how you might check if your loan is right and what to do if it isn’t. </a:t>
            </a:r>
          </a:p>
          <a:p>
            <a:r>
              <a:rPr lang="en-GB" dirty="0"/>
              <a:t>But our Fees and Funding page is a good starting point for checking all the funding available for …..  </a:t>
            </a:r>
          </a:p>
        </p:txBody>
      </p:sp>
      <p:sp>
        <p:nvSpPr>
          <p:cNvPr id="4" name="Slide Number Placeholder 3"/>
          <p:cNvSpPr>
            <a:spLocks noGrp="1"/>
          </p:cNvSpPr>
          <p:nvPr>
            <p:ph type="sldNum" sz="quarter" idx="5"/>
          </p:nvPr>
        </p:nvSpPr>
        <p:spPr/>
        <p:txBody>
          <a:bodyPr/>
          <a:lstStyle/>
          <a:p>
            <a:fld id="{04B17E52-BAA3-48E2-AF10-A5256CC442BE}" type="slidenum">
              <a:rPr lang="en-GB" smtClean="0"/>
              <a:t>8</a:t>
            </a:fld>
            <a:endParaRPr lang="en-GB"/>
          </a:p>
        </p:txBody>
      </p:sp>
    </p:spTree>
    <p:extLst>
      <p:ext uri="{BB962C8B-B14F-4D97-AF65-F5344CB8AC3E}">
        <p14:creationId xmlns:p14="http://schemas.microsoft.com/office/powerpoint/2010/main" val="14684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you know whether you’ve received the correct amount of Maintenance funding?</a:t>
            </a:r>
          </a:p>
          <a:p>
            <a:endParaRPr lang="en-GB" dirty="0"/>
          </a:p>
          <a:p>
            <a:r>
              <a:rPr lang="en-GB" dirty="0"/>
              <a:t>What I’m going to focus on is Maintenance funding – the main part of the student funding that is meant for general living costs.  In England these are maintenance loans and for those funded by Wales, Scotland and Northern Ireland this could be a mixture of loans and grants.</a:t>
            </a:r>
          </a:p>
          <a:p>
            <a:endParaRPr lang="en-GB" dirty="0"/>
          </a:p>
          <a:p>
            <a:r>
              <a:rPr lang="en-GB" dirty="0"/>
              <a:t>Let’s have a look at the minimum and maximum Maintenance Loan support that’s available for students starting in September 2023.  We’ll use Student Finance England as an example.  I’ve put some links in at the end of the presentation where you can find similar information for Wales, Scotland and Northern Ireland.  </a:t>
            </a:r>
          </a:p>
          <a:p>
            <a:endParaRPr lang="en-GB" dirty="0"/>
          </a:p>
          <a:p>
            <a:r>
              <a:rPr lang="en-GB" dirty="0"/>
              <a:t>So, the amounts we can see here are for the year and then they are split into 3 instalments.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minimum amount of loan is what everyone should receive, as long as you meet the eligibility criteria set by Student Finance.  Depending on your household income you could receive amounts up to the maximum loans.  Students with household income levels of £25k or less should get the maximum amount of loan.  Students with household incomes more than £58,000 if living at home or £62,000 if living away from home can expect the minimum amounts.</a:t>
            </a:r>
          </a:p>
          <a:p>
            <a:endParaRPr lang="en-GB" dirty="0"/>
          </a:p>
          <a:p>
            <a:r>
              <a:rPr lang="en-GB" dirty="0"/>
              <a:t>You can see here that the amounts apply for standard 30-week courses Most courses are around thirty/thirty one weeks.  Some courses, often with placements, such as Nursing can be a lot longer than this.  Students who are on courses longer than 30 weeks can  get what’s called a long courses loan, dependent on household income.  This means that students on these longer courses may be entitled to higher maximum loans than seen here</a:t>
            </a:r>
          </a:p>
          <a:p>
            <a:r>
              <a:rPr lang="en-GB" dirty="0"/>
              <a:t>  </a:t>
            </a:r>
          </a:p>
          <a:p>
            <a:r>
              <a:rPr lang="en-GB" dirty="0"/>
              <a:t>You can see also that some students will receive a higher rate maintenance loan if they are entitled to certain benefits too.  An example might be a lone parent who has a child under 20 in education.  </a:t>
            </a:r>
          </a:p>
          <a:p>
            <a:endParaRPr lang="en-GB" dirty="0"/>
          </a:p>
          <a:p>
            <a:r>
              <a:rPr lang="en-GB" dirty="0"/>
              <a:t>We can see here that there is a difference between the loan available to students living at home with parents or those living away from home.  This is because accommodation costs are one of the biggest costs whilst you’re at university, so Student Finance offers you a bigger loan. One of the things </a:t>
            </a:r>
            <a:r>
              <a:rPr lang="en-GB" dirty="0" err="1"/>
              <a:t>ew</a:t>
            </a:r>
            <a:r>
              <a:rPr lang="en-GB" dirty="0"/>
              <a:t> see with some students is that they have told student finance they are living at home when they later decide to move away – remember that you need to update SFE about your living circumstances so they can recalculate this for you – it can be done in the year.</a:t>
            </a:r>
          </a:p>
          <a:p>
            <a:endParaRPr lang="en-GB" dirty="0"/>
          </a:p>
          <a:p>
            <a:r>
              <a:rPr lang="en-GB" dirty="0"/>
              <a:t>The links I’ve put on the bottom of the page here will take you to the student finance calculator for England and the maintenance loan tables where you can check the amount of loan you think you might receive, based on household income from two tax years ago. The tables have examples of different household incomes the loan you should receive .  If your household income drops by more than 15% this year and you’re receiving less than the maximum loan you can also ask Student Finance to assess you on this current year’s income too.</a:t>
            </a:r>
          </a:p>
          <a:p>
            <a:r>
              <a:rPr lang="en-GB" dirty="0"/>
              <a:t>Remember if you’re recognised as a Care Leaver or Estranged form parents SF will not be looking at household income.  </a:t>
            </a:r>
          </a:p>
        </p:txBody>
      </p:sp>
      <p:sp>
        <p:nvSpPr>
          <p:cNvPr id="4" name="Slide Number Placeholder 3"/>
          <p:cNvSpPr>
            <a:spLocks noGrp="1"/>
          </p:cNvSpPr>
          <p:nvPr>
            <p:ph type="sldNum" sz="quarter" idx="5"/>
          </p:nvPr>
        </p:nvSpPr>
        <p:spPr/>
        <p:txBody>
          <a:bodyPr/>
          <a:lstStyle/>
          <a:p>
            <a:fld id="{04B17E52-BAA3-48E2-AF10-A5256CC442BE}" type="slidenum">
              <a:rPr lang="en-GB" smtClean="0"/>
              <a:t>9</a:t>
            </a:fld>
            <a:endParaRPr lang="en-GB"/>
          </a:p>
        </p:txBody>
      </p:sp>
    </p:spTree>
    <p:extLst>
      <p:ext uri="{BB962C8B-B14F-4D97-AF65-F5344CB8AC3E}">
        <p14:creationId xmlns:p14="http://schemas.microsoft.com/office/powerpoint/2010/main" val="19820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6686-B2F8-9992-5334-41ECDEB38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CDAC19-53FF-F3BD-09D7-2570BA948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DEE1FF-A823-45A1-1F0E-F2FCA6AF01EF}"/>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44C28F2F-5095-2FAC-AC42-BD3BFDC33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8142C3-7EF6-2D96-D85F-5975E50C495D}"/>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376269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B99A-22C7-6CF5-4D0C-D5F597B508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2ECEA9-7E93-6E3F-AA08-44A7DD516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173F5-FD47-2F68-E19F-22DA2FC2D960}"/>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5B617DFE-C2F1-3DE0-596E-C7E6CC49B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71266E-FF82-20E4-81BD-BD63CE6C115E}"/>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280002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D005F-B035-3FF8-0057-FA1F0B9D92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CC9959-4E05-D20C-8DD4-D8E09AF00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1921B-FD86-C032-29DC-6541F8D3CED4}"/>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5DE66433-2A76-5B3A-0A1E-EF1D65EA4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1C7C4-8B31-CB17-6401-DA723C31F8E3}"/>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35807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E8DE-8759-581F-2941-5BA4EDC871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27B99-EF05-9C03-39DA-FBE5ED6C4E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48C81-6069-FBDB-6F1A-629E8A617B93}"/>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1406819B-3991-446B-BD44-3D3BDD5E94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1AE4AC-A1E0-7495-B021-0B9E43EAC979}"/>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211907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AB9D-2CDC-E5B8-4D26-7EB339707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9E4D3B-BC36-403A-5BB2-F7317CFF4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F3904-458B-8D63-6DCC-2AF1CDDB0631}"/>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7CD55782-E871-B012-3EE5-C821CDFF01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BB361-0DFC-1DCF-712C-654068E48F64}"/>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405528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40B3-42F6-9EEB-DA77-C178CE684E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7251FE-71FE-7D47-C701-E0E704EB7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A9B132-598A-DB60-0E0A-7F0D3E568D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297D60-26C4-4FEF-09EC-40572B931DF8}"/>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6" name="Footer Placeholder 5">
            <a:extLst>
              <a:ext uri="{FF2B5EF4-FFF2-40B4-BE49-F238E27FC236}">
                <a16:creationId xmlns:a16="http://schemas.microsoft.com/office/drawing/2014/main" id="{2A4CBF2B-C205-1E0D-ABFD-B95EABD89B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C7DA7-D7BE-18C7-BF7A-607F10A73DAF}"/>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54656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2C4C-2EA5-3DCB-CE24-9C9D24B502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126114-DA8C-3148-E329-0747BE69B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407240-B282-AB9A-B0F8-C6247886D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9C7D15-6393-7DE0-98C5-530B8B31F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4B546-DE1B-07AC-9C90-E3B8E8D1CC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8E294D-FCAA-F077-0E45-2B65D54AFC5D}"/>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8" name="Footer Placeholder 7">
            <a:extLst>
              <a:ext uri="{FF2B5EF4-FFF2-40B4-BE49-F238E27FC236}">
                <a16:creationId xmlns:a16="http://schemas.microsoft.com/office/drawing/2014/main" id="{5F758E4C-8025-F221-1BB4-413471B9E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363A7D-9074-ACD3-5582-EE12AB29C3DB}"/>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152250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694-E324-0F85-CD8A-0FAB05C377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D9178B-9504-2FAC-5891-6E1E6BD726AD}"/>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4" name="Footer Placeholder 3">
            <a:extLst>
              <a:ext uri="{FF2B5EF4-FFF2-40B4-BE49-F238E27FC236}">
                <a16:creationId xmlns:a16="http://schemas.microsoft.com/office/drawing/2014/main" id="{FAE71E82-C622-E1BD-167C-DE61F68927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732D03-813A-3B0A-5A73-F5A0D650661D}"/>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61512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4159D-A4E3-CD7D-36DE-2A5109850B00}"/>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3" name="Footer Placeholder 2">
            <a:extLst>
              <a:ext uri="{FF2B5EF4-FFF2-40B4-BE49-F238E27FC236}">
                <a16:creationId xmlns:a16="http://schemas.microsoft.com/office/drawing/2014/main" id="{E0667113-3FB5-4A39-5FD1-45EB9D60EF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8E163C-FF96-506D-EBF4-64CC800A4096}"/>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16269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0387-E73B-2CA3-90BF-91640B9F2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4D4F2B-C21F-42E7-DFAF-8DBA73E4E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EB76CB-8801-B82B-F321-9A4687D33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12552-90C3-2F76-A880-F3A6CD0177E6}"/>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6" name="Footer Placeholder 5">
            <a:extLst>
              <a:ext uri="{FF2B5EF4-FFF2-40B4-BE49-F238E27FC236}">
                <a16:creationId xmlns:a16="http://schemas.microsoft.com/office/drawing/2014/main" id="{DEFE27AD-A350-FC17-20B4-8C080D323F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8BE772-BA31-92A3-DC2E-E23450BD042E}"/>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393662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2F48-0F84-C6D8-7009-84CED2A25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CFDE43-FA93-ACC7-4C46-7FE790A70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2036F9-D82B-FE21-0B4B-4A39F8633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0E22C-F23F-FA44-0BDA-2B91BD1114E8}"/>
              </a:ext>
            </a:extLst>
          </p:cNvPr>
          <p:cNvSpPr>
            <a:spLocks noGrp="1"/>
          </p:cNvSpPr>
          <p:nvPr>
            <p:ph type="dt" sz="half" idx="10"/>
          </p:nvPr>
        </p:nvSpPr>
        <p:spPr/>
        <p:txBody>
          <a:bodyPr/>
          <a:lstStyle/>
          <a:p>
            <a:fld id="{B5833BB2-7D20-4F93-B00A-8720F9819A17}" type="datetimeFigureOut">
              <a:rPr lang="en-GB" smtClean="0"/>
              <a:t>29/08/2024</a:t>
            </a:fld>
            <a:endParaRPr lang="en-GB"/>
          </a:p>
        </p:txBody>
      </p:sp>
      <p:sp>
        <p:nvSpPr>
          <p:cNvPr id="6" name="Footer Placeholder 5">
            <a:extLst>
              <a:ext uri="{FF2B5EF4-FFF2-40B4-BE49-F238E27FC236}">
                <a16:creationId xmlns:a16="http://schemas.microsoft.com/office/drawing/2014/main" id="{E036AC53-8DFE-62DB-8739-957305C921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2812BF-69C7-964D-6B8B-12B3FDC2EA97}"/>
              </a:ext>
            </a:extLst>
          </p:cNvPr>
          <p:cNvSpPr>
            <a:spLocks noGrp="1"/>
          </p:cNvSpPr>
          <p:nvPr>
            <p:ph type="sldNum" sz="quarter" idx="12"/>
          </p:nvPr>
        </p:nvSpPr>
        <p:spPr/>
        <p:txBody>
          <a:bodyPr/>
          <a:lstStyle/>
          <a:p>
            <a:fld id="{616DFFE6-F937-43AB-88F1-16B83D92F341}" type="slidenum">
              <a:rPr lang="en-GB" smtClean="0"/>
              <a:t>‹#›</a:t>
            </a:fld>
            <a:endParaRPr lang="en-GB"/>
          </a:p>
        </p:txBody>
      </p:sp>
    </p:spTree>
    <p:extLst>
      <p:ext uri="{BB962C8B-B14F-4D97-AF65-F5344CB8AC3E}">
        <p14:creationId xmlns:p14="http://schemas.microsoft.com/office/powerpoint/2010/main" val="231908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3AF40-3BF4-9D6E-6A60-FF6D8CF08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0C596-38B4-FB1D-F6BC-E175F108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27B459-3AD9-5F74-4BF3-70467E996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33BB2-7D20-4F93-B00A-8720F9819A17}" type="datetimeFigureOut">
              <a:rPr lang="en-GB" smtClean="0"/>
              <a:t>29/08/2024</a:t>
            </a:fld>
            <a:endParaRPr lang="en-GB"/>
          </a:p>
        </p:txBody>
      </p:sp>
      <p:sp>
        <p:nvSpPr>
          <p:cNvPr id="5" name="Footer Placeholder 4">
            <a:extLst>
              <a:ext uri="{FF2B5EF4-FFF2-40B4-BE49-F238E27FC236}">
                <a16:creationId xmlns:a16="http://schemas.microsoft.com/office/drawing/2014/main" id="{FFC9B134-CC65-E90D-66CA-A3F3F6581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1E097B-8129-FB4C-2F24-912751E9A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DFFE6-F937-43AB-88F1-16B83D92F341}" type="slidenum">
              <a:rPr lang="en-GB" smtClean="0"/>
              <a:t>‹#›</a:t>
            </a:fld>
            <a:endParaRPr lang="en-GB"/>
          </a:p>
        </p:txBody>
      </p:sp>
    </p:spTree>
    <p:extLst>
      <p:ext uri="{BB962C8B-B14F-4D97-AF65-F5344CB8AC3E}">
        <p14:creationId xmlns:p14="http://schemas.microsoft.com/office/powerpoint/2010/main" val="3447011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gehill.ac.uk/departments/support/studentservices/moneyadvice/managing-your-mon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dgehill.ac.uk/service/council-tax-exemp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dgehill.ac.uk/departments/support/careers/developing-skills-experience/part-time-job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www.edgehill.ac.uk/departments/support/studentservices/moneyadvice/managing-your-mone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studentfinancewales.co.uk/undergraduate-finance/full-time/tuition-fee-and-living-cost-students/what-s-availab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saas.gov.uk/full-time/undergraduates/student-loan-bursary-tuition-fees" TargetMode="External"/><Relationship Id="rId4" Type="http://schemas.openxmlformats.org/officeDocument/2006/relationships/hyperlink" Target="https://www.studentfinanceni.co.uk/types-of-finance/undergraduate/full-ti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dgehill.ac.uk/departments/support/studentservices/moneyadvi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edgehill.ac.uk/departments/support/studentservices/moneyadvi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gehill.ac.uk/study/fees-and-funding/maintenance-loans-202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www.edgehill.ac.uk/study/fees-and-funding/maintenance-loans-202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dgehill.ac.uk/study/fees-and-funding/maintenance-loans-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73" name="Rectangle 6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DB7B3-FB41-BAF8-BCB3-FDB9837F63ED}"/>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Thrive 1:</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Meet the Money Advice Team</a:t>
            </a:r>
          </a:p>
        </p:txBody>
      </p:sp>
      <p:sp>
        <p:nvSpPr>
          <p:cNvPr id="3" name="Subtitle 2">
            <a:extLst>
              <a:ext uri="{FF2B5EF4-FFF2-40B4-BE49-F238E27FC236}">
                <a16:creationId xmlns:a16="http://schemas.microsoft.com/office/drawing/2014/main" id="{83D646B1-17F8-A957-BD1F-91792D6FAD7C}"/>
              </a:ext>
            </a:extLst>
          </p:cNvPr>
          <p:cNvSpPr>
            <a:spLocks noGrp="1"/>
          </p:cNvSpPr>
          <p:nvPr>
            <p:ph type="subTitle" idx="1"/>
          </p:nvPr>
        </p:nvSpPr>
        <p:spPr>
          <a:xfrm>
            <a:off x="4581726" y="649480"/>
            <a:ext cx="5470569" cy="5546047"/>
          </a:xfrm>
        </p:spPr>
        <p:txBody>
          <a:bodyPr vert="horz" lIns="91440" tIns="45720" rIns="91440" bIns="45720" rtlCol="0" anchor="ctr">
            <a:normAutofit/>
          </a:bodyPr>
          <a:lstStyle/>
          <a:p>
            <a:pPr marL="457200" indent="-457200" algn="l">
              <a:buFont typeface="Arial" panose="020B0604020202020204" pitchFamily="34" charset="0"/>
              <a:buChar char="•"/>
            </a:pPr>
            <a:r>
              <a:rPr lang="en-US" sz="2800" dirty="0">
                <a:solidFill>
                  <a:schemeClr val="bg1"/>
                </a:solidFill>
              </a:rPr>
              <a:t>Who we are</a:t>
            </a:r>
          </a:p>
          <a:p>
            <a:pPr marL="457200" indent="-457200" algn="l">
              <a:buFont typeface="Arial" panose="020B0604020202020204" pitchFamily="34" charset="0"/>
              <a:buChar char="•"/>
            </a:pPr>
            <a:r>
              <a:rPr lang="en-US" sz="2800" dirty="0">
                <a:solidFill>
                  <a:schemeClr val="bg1"/>
                </a:solidFill>
              </a:rPr>
              <a:t>Where we are</a:t>
            </a:r>
          </a:p>
          <a:p>
            <a:pPr marL="457200" indent="-457200" algn="l">
              <a:buFont typeface="Arial" panose="020B0604020202020204" pitchFamily="34" charset="0"/>
              <a:buChar char="•"/>
            </a:pPr>
            <a:r>
              <a:rPr lang="en-US" sz="2800" dirty="0">
                <a:solidFill>
                  <a:schemeClr val="bg1"/>
                </a:solidFill>
              </a:rPr>
              <a:t>How we work with students</a:t>
            </a:r>
          </a:p>
          <a:p>
            <a:pPr marL="457200" indent="-457200" algn="l">
              <a:buFont typeface="Arial" panose="020B0604020202020204" pitchFamily="34" charset="0"/>
              <a:buChar char="•"/>
            </a:pPr>
            <a:r>
              <a:rPr lang="en-US" sz="2800" dirty="0">
                <a:solidFill>
                  <a:schemeClr val="bg1"/>
                </a:solidFill>
              </a:rPr>
              <a:t>What we do</a:t>
            </a:r>
          </a:p>
          <a:p>
            <a:pPr marL="457200" indent="-457200" algn="l">
              <a:buFont typeface="Arial" panose="020B0604020202020204" pitchFamily="34" charset="0"/>
              <a:buChar char="•"/>
            </a:pPr>
            <a:r>
              <a:rPr lang="en-US" sz="2800" dirty="0">
                <a:solidFill>
                  <a:schemeClr val="bg1"/>
                </a:solidFill>
              </a:rPr>
              <a:t>Key Info and Tips to ensure you get off to the best possible start with your money</a:t>
            </a:r>
          </a:p>
        </p:txBody>
      </p:sp>
    </p:spTree>
    <p:extLst>
      <p:ext uri="{BB962C8B-B14F-4D97-AF65-F5344CB8AC3E}">
        <p14:creationId xmlns:p14="http://schemas.microsoft.com/office/powerpoint/2010/main" val="188572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B63C-9959-A399-2695-C84D2974982F}"/>
              </a:ext>
            </a:extLst>
          </p:cNvPr>
          <p:cNvSpPr>
            <a:spLocks noGrp="1"/>
          </p:cNvSpPr>
          <p:nvPr>
            <p:ph type="title"/>
          </p:nvPr>
        </p:nvSpPr>
        <p:spPr>
          <a:xfrm>
            <a:off x="838200" y="1022825"/>
            <a:ext cx="10515600" cy="4269265"/>
          </a:xfrm>
        </p:spPr>
        <p:txBody>
          <a:bodyPr>
            <a:normAutofit fontScale="90000"/>
          </a:bodyPr>
          <a:lstStyle/>
          <a:p>
            <a:br>
              <a:rPr lang="en-GB" sz="6000" b="1" dirty="0">
                <a:solidFill>
                  <a:schemeClr val="bg1"/>
                </a:solidFill>
              </a:rPr>
            </a:br>
            <a:r>
              <a:rPr lang="en-GB" sz="4900" b="1" dirty="0">
                <a:solidFill>
                  <a:schemeClr val="bg1"/>
                </a:solidFill>
              </a:rPr>
              <a:t>An example student</a:t>
            </a:r>
            <a:br>
              <a:rPr lang="en-GB" sz="6000" b="1" dirty="0">
                <a:solidFill>
                  <a:schemeClr val="bg1"/>
                </a:solidFill>
              </a:rPr>
            </a:br>
            <a:br>
              <a:rPr lang="en-GB" b="1" dirty="0">
                <a:solidFill>
                  <a:schemeClr val="bg1"/>
                </a:solidFill>
              </a:rPr>
            </a:br>
            <a:r>
              <a:rPr lang="en-GB" sz="2700" b="1" dirty="0">
                <a:solidFill>
                  <a:schemeClr val="bg1"/>
                </a:solidFill>
              </a:rPr>
              <a:t>Alex aged 18, a Psychology student, lives at home with her Mum and her younger brother who is at school.  Alex’s Mum is single, she works and earns £12,000 per year and is also able to claim Universal Credit.</a:t>
            </a:r>
            <a:br>
              <a:rPr lang="en-GB" sz="2700" b="1" dirty="0">
                <a:solidFill>
                  <a:schemeClr val="bg1"/>
                </a:solidFill>
              </a:rPr>
            </a:br>
            <a:br>
              <a:rPr lang="en-GB" sz="2700" b="1" dirty="0">
                <a:solidFill>
                  <a:schemeClr val="bg1"/>
                </a:solidFill>
              </a:rPr>
            </a:br>
            <a:r>
              <a:rPr lang="en-GB" sz="2700" b="1" dirty="0">
                <a:solidFill>
                  <a:schemeClr val="bg1"/>
                </a:solidFill>
              </a:rPr>
              <a:t>She has been awarded a £3,790 loan for the year.</a:t>
            </a:r>
            <a:br>
              <a:rPr lang="en-GB" sz="2700" b="1" dirty="0">
                <a:solidFill>
                  <a:schemeClr val="bg1"/>
                </a:solidFill>
              </a:rPr>
            </a:br>
            <a:br>
              <a:rPr lang="en-GB" sz="2700" b="1" dirty="0">
                <a:solidFill>
                  <a:schemeClr val="bg1"/>
                </a:solidFill>
              </a:rPr>
            </a:br>
            <a:r>
              <a:rPr lang="en-GB" sz="2700" b="1" dirty="0">
                <a:solidFill>
                  <a:schemeClr val="bg1"/>
                </a:solidFill>
              </a:rPr>
              <a:t>Is she receiving the correct loan?</a:t>
            </a:r>
            <a:br>
              <a:rPr lang="en-GB" sz="2700" b="1" dirty="0">
                <a:solidFill>
                  <a:schemeClr val="bg1"/>
                </a:solidFill>
              </a:rPr>
            </a:br>
            <a:br>
              <a:rPr lang="en-GB" sz="2700" dirty="0"/>
            </a:br>
            <a:br>
              <a:rPr lang="en-GB" b="1" dirty="0">
                <a:solidFill>
                  <a:schemeClr val="bg1"/>
                </a:solidFill>
              </a:rPr>
            </a:br>
            <a:r>
              <a:rPr lang="en-GB" b="1" dirty="0">
                <a:solidFill>
                  <a:schemeClr val="bg1"/>
                </a:solidFill>
              </a:rPr>
              <a:t>  </a:t>
            </a:r>
          </a:p>
        </p:txBody>
      </p:sp>
      <p:pic>
        <p:nvPicPr>
          <p:cNvPr id="3" name="Picture 2" descr="Poll indication">
            <a:extLst>
              <a:ext uri="{FF2B5EF4-FFF2-40B4-BE49-F238E27FC236}">
                <a16:creationId xmlns:a16="http://schemas.microsoft.com/office/drawing/2014/main" id="{AA641571-289B-6C89-4C8A-22C3590AFDF2}"/>
              </a:ext>
            </a:extLst>
          </p:cNvPr>
          <p:cNvPicPr>
            <a:picLocks noChangeAspect="1"/>
          </p:cNvPicPr>
          <p:nvPr/>
        </p:nvPicPr>
        <p:blipFill>
          <a:blip r:embed="rId3"/>
          <a:stretch>
            <a:fillRect/>
          </a:stretch>
        </p:blipFill>
        <p:spPr>
          <a:xfrm>
            <a:off x="495300" y="6003130"/>
            <a:ext cx="381000" cy="495300"/>
          </a:xfrm>
          <a:prstGeom prst="rect">
            <a:avLst/>
          </a:prstGeom>
        </p:spPr>
      </p:pic>
    </p:spTree>
    <p:extLst>
      <p:ext uri="{BB962C8B-B14F-4D97-AF65-F5344CB8AC3E}">
        <p14:creationId xmlns:p14="http://schemas.microsoft.com/office/powerpoint/2010/main" val="349256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B583-9327-6D4E-9C77-88A742C12B08}"/>
              </a:ext>
            </a:extLst>
          </p:cNvPr>
          <p:cNvSpPr>
            <a:spLocks noGrp="1"/>
          </p:cNvSpPr>
          <p:nvPr>
            <p:ph type="title"/>
          </p:nvPr>
        </p:nvSpPr>
        <p:spPr/>
        <p:txBody>
          <a:bodyPr>
            <a:normAutofit/>
          </a:bodyPr>
          <a:lstStyle/>
          <a:p>
            <a:r>
              <a:rPr lang="en-GB" b="1" dirty="0">
                <a:solidFill>
                  <a:schemeClr val="bg1"/>
                </a:solidFill>
              </a:rPr>
              <a:t>Are you like Alex?</a:t>
            </a:r>
          </a:p>
        </p:txBody>
      </p:sp>
      <p:sp>
        <p:nvSpPr>
          <p:cNvPr id="3" name="Content Placeholder 2">
            <a:extLst>
              <a:ext uri="{FF2B5EF4-FFF2-40B4-BE49-F238E27FC236}">
                <a16:creationId xmlns:a16="http://schemas.microsoft.com/office/drawing/2014/main" id="{75AB1D53-E55B-C530-C785-4BC33899549D}"/>
              </a:ext>
            </a:extLst>
          </p:cNvPr>
          <p:cNvSpPr>
            <a:spLocks noGrp="1"/>
          </p:cNvSpPr>
          <p:nvPr>
            <p:ph idx="1"/>
          </p:nvPr>
        </p:nvSpPr>
        <p:spPr/>
        <p:txBody>
          <a:bodyPr/>
          <a:lstStyle/>
          <a:p>
            <a:r>
              <a:rPr lang="en-GB" dirty="0">
                <a:solidFill>
                  <a:schemeClr val="bg1"/>
                </a:solidFill>
              </a:rPr>
              <a:t>Check you have selected to be ‘means-assessed’. If not, contact Student Finance for the relevant forms to complete</a:t>
            </a:r>
          </a:p>
          <a:p>
            <a:endParaRPr lang="en-GB" dirty="0"/>
          </a:p>
          <a:p>
            <a:r>
              <a:rPr lang="en-GB" dirty="0">
                <a:solidFill>
                  <a:schemeClr val="bg1"/>
                </a:solidFill>
              </a:rPr>
              <a:t>Check your online account and emails to see if Student Finance need anything and provide ASAP</a:t>
            </a:r>
          </a:p>
          <a:p>
            <a:endParaRPr lang="en-GB" dirty="0">
              <a:solidFill>
                <a:schemeClr val="bg1"/>
              </a:solidFill>
            </a:endParaRPr>
          </a:p>
          <a:p>
            <a:r>
              <a:rPr lang="en-GB" dirty="0">
                <a:solidFill>
                  <a:schemeClr val="bg1"/>
                </a:solidFill>
              </a:rPr>
              <a:t>Remember - many types of evidence can be scanned in and uploaded to your student account</a:t>
            </a:r>
          </a:p>
          <a:p>
            <a:endParaRPr lang="en-GB" dirty="0">
              <a:solidFill>
                <a:schemeClr val="bg1"/>
              </a:solidFill>
            </a:endParaRPr>
          </a:p>
          <a:p>
            <a:pPr marL="0" indent="0">
              <a:buNone/>
            </a:pPr>
            <a:endParaRPr lang="en-GB" dirty="0"/>
          </a:p>
          <a:p>
            <a:endParaRPr lang="en-GB" dirty="0"/>
          </a:p>
        </p:txBody>
      </p:sp>
    </p:spTree>
    <p:extLst>
      <p:ext uri="{BB962C8B-B14F-4D97-AF65-F5344CB8AC3E}">
        <p14:creationId xmlns:p14="http://schemas.microsoft.com/office/powerpoint/2010/main" val="193181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B63C-9959-A399-2695-C84D2974982F}"/>
              </a:ext>
            </a:extLst>
          </p:cNvPr>
          <p:cNvSpPr>
            <a:spLocks noGrp="1"/>
          </p:cNvSpPr>
          <p:nvPr>
            <p:ph type="title"/>
          </p:nvPr>
        </p:nvSpPr>
        <p:spPr>
          <a:xfrm>
            <a:off x="472440" y="571182"/>
            <a:ext cx="11060430" cy="5715635"/>
          </a:xfrm>
        </p:spPr>
        <p:txBody>
          <a:bodyPr>
            <a:normAutofit fontScale="90000"/>
          </a:bodyPr>
          <a:lstStyle/>
          <a:p>
            <a:pPr marL="571500" indent="-571500">
              <a:buFont typeface="Arial" panose="020B0604020202020204" pitchFamily="34" charset="0"/>
              <a:buChar char="•"/>
            </a:pP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r>
              <a:rPr lang="en-GB" sz="4900" b="1" dirty="0">
                <a:solidFill>
                  <a:schemeClr val="bg1"/>
                </a:solidFill>
              </a:rPr>
              <a:t>Ensure you get paid by your Funding body</a:t>
            </a:r>
            <a:br>
              <a:rPr lang="en-GB" b="1" dirty="0">
                <a:solidFill>
                  <a:schemeClr val="bg1"/>
                </a:solidFill>
              </a:rPr>
            </a:br>
            <a:br>
              <a:rPr lang="en-GB" b="1" dirty="0">
                <a:solidFill>
                  <a:schemeClr val="bg1"/>
                </a:solidFill>
              </a:rPr>
            </a:br>
            <a:r>
              <a:rPr lang="en-GB" sz="3100" b="1" dirty="0">
                <a:solidFill>
                  <a:schemeClr val="bg1"/>
                </a:solidFill>
              </a:rPr>
              <a:t>Other issues affecting receipt of Maintenance Loans and grants from Student Finance</a:t>
            </a:r>
            <a:br>
              <a:rPr lang="en-GB" b="1" dirty="0">
                <a:solidFill>
                  <a:schemeClr val="bg1"/>
                </a:solidFill>
              </a:rPr>
            </a:br>
            <a:br>
              <a:rPr lang="en-GB" b="1" dirty="0">
                <a:solidFill>
                  <a:schemeClr val="bg1"/>
                </a:solidFill>
              </a:rPr>
            </a:br>
            <a:r>
              <a:rPr lang="en-GB" sz="3100" dirty="0">
                <a:solidFill>
                  <a:schemeClr val="bg1"/>
                </a:solidFill>
              </a:rPr>
              <a:t>University has not been able to confirm your registration with Student Finance because:</a:t>
            </a:r>
            <a:br>
              <a:rPr lang="en-GB" sz="3100" dirty="0">
                <a:solidFill>
                  <a:schemeClr val="bg1"/>
                </a:solidFill>
              </a:rPr>
            </a:br>
            <a:br>
              <a:rPr lang="en-GB" sz="3100" dirty="0">
                <a:solidFill>
                  <a:schemeClr val="bg1"/>
                </a:solidFill>
              </a:rPr>
            </a:br>
            <a:r>
              <a:rPr lang="en-GB" sz="3100" dirty="0">
                <a:solidFill>
                  <a:schemeClr val="bg1"/>
                </a:solidFill>
              </a:rPr>
              <a:t>a) You have not completed your part/s of the enrolment process and /or</a:t>
            </a:r>
            <a:br>
              <a:rPr lang="en-GB" sz="3100" dirty="0">
                <a:solidFill>
                  <a:schemeClr val="bg1"/>
                </a:solidFill>
              </a:rPr>
            </a:br>
            <a:r>
              <a:rPr lang="en-GB" sz="3100" dirty="0">
                <a:solidFill>
                  <a:schemeClr val="bg1"/>
                </a:solidFill>
              </a:rPr>
              <a:t>b) You have not completed DBS/Medical/Health Checks/provided certificates if requested (only for specific courses) and/or</a:t>
            </a:r>
            <a:br>
              <a:rPr lang="en-GB" sz="3100" dirty="0">
                <a:solidFill>
                  <a:schemeClr val="bg1"/>
                </a:solidFill>
              </a:rPr>
            </a:br>
            <a:r>
              <a:rPr lang="en-GB" sz="3100" dirty="0">
                <a:solidFill>
                  <a:schemeClr val="bg1"/>
                </a:solidFill>
              </a:rPr>
              <a:t>c) Your application by Student Finance has not been assessed yet</a:t>
            </a:r>
            <a:br>
              <a:rPr lang="en-GB" sz="3100" dirty="0">
                <a:solidFill>
                  <a:schemeClr val="bg1"/>
                </a:solidFill>
              </a:rPr>
            </a:br>
            <a:br>
              <a:rPr lang="en-GB" sz="3100" dirty="0">
                <a:solidFill>
                  <a:schemeClr val="bg1"/>
                </a:solidFill>
              </a:rPr>
            </a:br>
            <a:br>
              <a:rPr lang="en-GB" b="1" dirty="0">
                <a:solidFill>
                  <a:schemeClr val="bg1"/>
                </a:solidFill>
              </a:rPr>
            </a:br>
            <a:br>
              <a:rPr lang="en-GB" dirty="0"/>
            </a:br>
            <a:br>
              <a:rPr lang="en-GB" b="1" dirty="0">
                <a:solidFill>
                  <a:schemeClr val="bg1"/>
                </a:solidFill>
              </a:rPr>
            </a:br>
            <a:br>
              <a:rPr lang="en-GB" b="1" dirty="0">
                <a:solidFill>
                  <a:schemeClr val="bg1"/>
                </a:solidFill>
              </a:rPr>
            </a:br>
            <a:r>
              <a:rPr lang="en-GB" b="1" dirty="0">
                <a:solidFill>
                  <a:schemeClr val="bg1"/>
                </a:solidFill>
              </a:rPr>
              <a:t>  </a:t>
            </a:r>
          </a:p>
        </p:txBody>
      </p:sp>
    </p:spTree>
    <p:extLst>
      <p:ext uri="{BB962C8B-B14F-4D97-AF65-F5344CB8AC3E}">
        <p14:creationId xmlns:p14="http://schemas.microsoft.com/office/powerpoint/2010/main" val="302678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A3B5-8158-9C9A-2D60-838AD4C0B411}"/>
              </a:ext>
            </a:extLst>
          </p:cNvPr>
          <p:cNvSpPr>
            <a:spLocks noGrp="1"/>
          </p:cNvSpPr>
          <p:nvPr>
            <p:ph type="title"/>
          </p:nvPr>
        </p:nvSpPr>
        <p:spPr/>
        <p:txBody>
          <a:bodyPr>
            <a:normAutofit/>
          </a:bodyPr>
          <a:lstStyle/>
          <a:p>
            <a:r>
              <a:rPr lang="en-GB" b="1" dirty="0">
                <a:solidFill>
                  <a:schemeClr val="bg1"/>
                </a:solidFill>
              </a:rPr>
              <a:t>Delayed Funding?</a:t>
            </a:r>
          </a:p>
        </p:txBody>
      </p:sp>
      <p:sp>
        <p:nvSpPr>
          <p:cNvPr id="3" name="Content Placeholder 2">
            <a:extLst>
              <a:ext uri="{FF2B5EF4-FFF2-40B4-BE49-F238E27FC236}">
                <a16:creationId xmlns:a16="http://schemas.microsoft.com/office/drawing/2014/main" id="{BA2EF49A-F3D5-038B-783E-33EC3D86B8B6}"/>
              </a:ext>
            </a:extLst>
          </p:cNvPr>
          <p:cNvSpPr>
            <a:spLocks noGrp="1"/>
          </p:cNvSpPr>
          <p:nvPr>
            <p:ph idx="1"/>
          </p:nvPr>
        </p:nvSpPr>
        <p:spPr/>
        <p:txBody>
          <a:bodyPr/>
          <a:lstStyle/>
          <a:p>
            <a:pPr>
              <a:buFont typeface="Wingdings" panose="05000000000000000000" pitchFamily="2" charset="2"/>
              <a:buChar char="ü"/>
            </a:pPr>
            <a:r>
              <a:rPr lang="en-GB" dirty="0">
                <a:solidFill>
                  <a:schemeClr val="bg1"/>
                </a:solidFill>
              </a:rPr>
              <a:t>Check emails re: enrolment stages </a:t>
            </a:r>
          </a:p>
          <a:p>
            <a:pPr>
              <a:buFont typeface="Wingdings" panose="05000000000000000000" pitchFamily="2" charset="2"/>
              <a:buChar char="ü"/>
            </a:pPr>
            <a:r>
              <a:rPr lang="en-GB" dirty="0">
                <a:solidFill>
                  <a:schemeClr val="bg1"/>
                </a:solidFill>
              </a:rPr>
              <a:t>Check emails from Admissions re: outstanding evidence needed</a:t>
            </a:r>
          </a:p>
          <a:p>
            <a:pPr>
              <a:buFont typeface="Wingdings" panose="05000000000000000000" pitchFamily="2" charset="2"/>
              <a:buChar char="ü"/>
            </a:pPr>
            <a:r>
              <a:rPr lang="en-GB" dirty="0">
                <a:solidFill>
                  <a:schemeClr val="bg1"/>
                </a:solidFill>
              </a:rPr>
              <a:t>Check your Student Finance account</a:t>
            </a:r>
          </a:p>
          <a:p>
            <a:pPr>
              <a:buFont typeface="Wingdings" panose="05000000000000000000" pitchFamily="2" charset="2"/>
              <a:buChar char="ü"/>
            </a:pPr>
            <a:r>
              <a:rPr lang="en-GB" dirty="0">
                <a:solidFill>
                  <a:schemeClr val="bg1"/>
                </a:solidFill>
              </a:rPr>
              <a:t>Keep in touch with your Landlord/Mortgage provider about delays</a:t>
            </a:r>
          </a:p>
          <a:p>
            <a:pPr>
              <a:buFont typeface="Wingdings" panose="05000000000000000000" pitchFamily="2" charset="2"/>
              <a:buChar char="ü"/>
            </a:pPr>
            <a:r>
              <a:rPr lang="en-GB" dirty="0">
                <a:solidFill>
                  <a:schemeClr val="bg1"/>
                </a:solidFill>
              </a:rPr>
              <a:t>Make an appointment with Money Advice if you think you may struggle financially – emergency support possible</a:t>
            </a:r>
          </a:p>
        </p:txBody>
      </p:sp>
    </p:spTree>
    <p:extLst>
      <p:ext uri="{BB962C8B-B14F-4D97-AF65-F5344CB8AC3E}">
        <p14:creationId xmlns:p14="http://schemas.microsoft.com/office/powerpoint/2010/main" val="24172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32D6-4547-1FF7-52E0-AE8E84BB81C1}"/>
              </a:ext>
            </a:extLst>
          </p:cNvPr>
          <p:cNvSpPr>
            <a:spLocks noGrp="1"/>
          </p:cNvSpPr>
          <p:nvPr>
            <p:ph type="title"/>
          </p:nvPr>
        </p:nvSpPr>
        <p:spPr/>
        <p:txBody>
          <a:bodyPr>
            <a:normAutofit/>
          </a:bodyPr>
          <a:lstStyle/>
          <a:p>
            <a:r>
              <a:rPr lang="en-GB" b="1" dirty="0">
                <a:solidFill>
                  <a:schemeClr val="bg1"/>
                </a:solidFill>
              </a:rPr>
              <a:t>Explore opening a student bank account</a:t>
            </a:r>
          </a:p>
        </p:txBody>
      </p:sp>
      <p:sp>
        <p:nvSpPr>
          <p:cNvPr id="3" name="Content Placeholder 2">
            <a:extLst>
              <a:ext uri="{FF2B5EF4-FFF2-40B4-BE49-F238E27FC236}">
                <a16:creationId xmlns:a16="http://schemas.microsoft.com/office/drawing/2014/main" id="{58C96CF1-41BD-2C05-2590-925B6DC25809}"/>
              </a:ext>
            </a:extLst>
          </p:cNvPr>
          <p:cNvSpPr>
            <a:spLocks noGrp="1"/>
          </p:cNvSpPr>
          <p:nvPr>
            <p:ph idx="1"/>
          </p:nvPr>
        </p:nvSpPr>
        <p:spPr/>
        <p:txBody>
          <a:bodyPr>
            <a:normAutofit/>
          </a:bodyPr>
          <a:lstStyle/>
          <a:p>
            <a:r>
              <a:rPr lang="en-GB" dirty="0">
                <a:solidFill>
                  <a:schemeClr val="bg1"/>
                </a:solidFill>
              </a:rPr>
              <a:t>Main benefit – interest-free overdraft, subject to credit check</a:t>
            </a:r>
          </a:p>
          <a:p>
            <a:endParaRPr lang="en-GB" dirty="0">
              <a:solidFill>
                <a:schemeClr val="bg1"/>
              </a:solidFill>
            </a:endParaRPr>
          </a:p>
          <a:p>
            <a:r>
              <a:rPr lang="en-GB" dirty="0">
                <a:solidFill>
                  <a:schemeClr val="bg1"/>
                </a:solidFill>
              </a:rPr>
              <a:t>Don’t be swayed by the freebies!</a:t>
            </a:r>
          </a:p>
          <a:p>
            <a:endParaRPr lang="en-GB" dirty="0">
              <a:solidFill>
                <a:schemeClr val="bg1"/>
              </a:solidFill>
            </a:endParaRPr>
          </a:p>
          <a:p>
            <a:r>
              <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decide to change your bank details, remember to inform relevant parties like Student Finance in plenty of time ahead of any change</a:t>
            </a:r>
          </a:p>
          <a:p>
            <a:endParaRPr lang="en-GB" dirty="0">
              <a:solidFill>
                <a:schemeClr val="bg1"/>
              </a:solidFill>
            </a:endParaRPr>
          </a:p>
          <a:p>
            <a:r>
              <a:rPr lang="en-GB" dirty="0">
                <a:solidFill>
                  <a:schemeClr val="bg1"/>
                </a:solidFill>
              </a:rPr>
              <a:t>More info on our MAT webpages</a:t>
            </a:r>
          </a:p>
        </p:txBody>
      </p:sp>
      <p:pic>
        <p:nvPicPr>
          <p:cNvPr id="5" name="Picture 2" descr="Image result for student bank account image">
            <a:hlinkClick r:id="rId3"/>
            <a:extLst>
              <a:ext uri="{FF2B5EF4-FFF2-40B4-BE49-F238E27FC236}">
                <a16:creationId xmlns:a16="http://schemas.microsoft.com/office/drawing/2014/main" id="{DABDAAD7-E4E2-1801-D057-F6BA16EA5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6838" y="4686877"/>
            <a:ext cx="3094182" cy="180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4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381-D128-B046-B7D8-C86A859EFD72}"/>
              </a:ext>
            </a:extLst>
          </p:cNvPr>
          <p:cNvSpPr>
            <a:spLocks noGrp="1"/>
          </p:cNvSpPr>
          <p:nvPr>
            <p:ph type="title"/>
          </p:nvPr>
        </p:nvSpPr>
        <p:spPr/>
        <p:txBody>
          <a:bodyPr/>
          <a:lstStyle/>
          <a:p>
            <a:r>
              <a:rPr lang="en-GB" b="1" dirty="0">
                <a:solidFill>
                  <a:schemeClr val="bg1"/>
                </a:solidFill>
              </a:rPr>
              <a:t>Apply for Council Tax Exemption if needed </a:t>
            </a:r>
          </a:p>
        </p:txBody>
      </p:sp>
      <p:pic>
        <p:nvPicPr>
          <p:cNvPr id="5" name="Content Placeholder 4" descr="Screenshot of council tax exemption information on Edge Hill Website">
            <a:extLst>
              <a:ext uri="{FF2B5EF4-FFF2-40B4-BE49-F238E27FC236}">
                <a16:creationId xmlns:a16="http://schemas.microsoft.com/office/drawing/2014/main" id="{400C01F3-10B8-5DE2-149F-96EFBFB053DD}"/>
              </a:ext>
            </a:extLst>
          </p:cNvPr>
          <p:cNvPicPr>
            <a:picLocks noGrp="1" noChangeAspect="1"/>
          </p:cNvPicPr>
          <p:nvPr>
            <p:ph idx="1"/>
          </p:nvPr>
        </p:nvPicPr>
        <p:blipFill>
          <a:blip r:embed="rId3"/>
          <a:stretch>
            <a:fillRect/>
          </a:stretch>
        </p:blipFill>
        <p:spPr>
          <a:xfrm>
            <a:off x="1512903" y="2699063"/>
            <a:ext cx="8869013" cy="3496163"/>
          </a:xfrm>
        </p:spPr>
      </p:pic>
      <p:sp>
        <p:nvSpPr>
          <p:cNvPr id="4" name="TextBox 3">
            <a:extLst>
              <a:ext uri="{FF2B5EF4-FFF2-40B4-BE49-F238E27FC236}">
                <a16:creationId xmlns:a16="http://schemas.microsoft.com/office/drawing/2014/main" id="{38E3A4CF-6448-B98C-26FB-C6E438536829}"/>
              </a:ext>
            </a:extLst>
          </p:cNvPr>
          <p:cNvSpPr txBox="1"/>
          <p:nvPr/>
        </p:nvSpPr>
        <p:spPr>
          <a:xfrm>
            <a:off x="692467" y="1733210"/>
            <a:ext cx="2896553" cy="461665"/>
          </a:xfrm>
          <a:prstGeom prst="rect">
            <a:avLst/>
          </a:prstGeom>
          <a:noFill/>
        </p:spPr>
        <p:txBody>
          <a:bodyPr wrap="square">
            <a:spAutoFit/>
          </a:bodyPr>
          <a:lstStyle/>
          <a:p>
            <a:r>
              <a:rPr lang="en-GB" sz="2400" dirty="0">
                <a:solidFill>
                  <a:schemeClr val="bg1"/>
                </a:solidFill>
                <a:hlinkClick r:id="rId4">
                  <a:extLst>
                    <a:ext uri="{A12FA001-AC4F-418D-AE19-62706E023703}">
                      <ahyp:hlinkClr xmlns:ahyp="http://schemas.microsoft.com/office/drawing/2018/hyperlinkcolor" val="tx"/>
                    </a:ext>
                  </a:extLst>
                </a:hlinkClick>
              </a:rPr>
              <a:t>Step by step guide</a:t>
            </a:r>
            <a:endParaRPr lang="en-GB" sz="2400" dirty="0">
              <a:solidFill>
                <a:schemeClr val="bg1"/>
              </a:solidFill>
            </a:endParaRPr>
          </a:p>
        </p:txBody>
      </p:sp>
    </p:spTree>
    <p:extLst>
      <p:ext uri="{BB962C8B-B14F-4D97-AF65-F5344CB8AC3E}">
        <p14:creationId xmlns:p14="http://schemas.microsoft.com/office/powerpoint/2010/main" val="85608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739C-9A7A-29E1-310B-EA4CF9E7AA2C}"/>
              </a:ext>
            </a:extLst>
          </p:cNvPr>
          <p:cNvSpPr>
            <a:spLocks noGrp="1"/>
          </p:cNvSpPr>
          <p:nvPr>
            <p:ph type="title"/>
          </p:nvPr>
        </p:nvSpPr>
        <p:spPr/>
        <p:txBody>
          <a:bodyPr>
            <a:normAutofit/>
          </a:bodyPr>
          <a:lstStyle/>
          <a:p>
            <a:r>
              <a:rPr lang="en-GB" b="1" dirty="0">
                <a:solidFill>
                  <a:schemeClr val="bg1"/>
                </a:solidFill>
              </a:rPr>
              <a:t>Explore Part-time jobs</a:t>
            </a:r>
          </a:p>
        </p:txBody>
      </p:sp>
      <p:pic>
        <p:nvPicPr>
          <p:cNvPr id="4" name="Content Placeholder 3">
            <a:hlinkClick r:id="rId3"/>
            <a:extLst>
              <a:ext uri="{FF2B5EF4-FFF2-40B4-BE49-F238E27FC236}">
                <a16:creationId xmlns:a16="http://schemas.microsoft.com/office/drawing/2014/main" id="{094606A5-C59C-6097-2289-E6C34BA212D3}"/>
              </a:ext>
            </a:extLst>
          </p:cNvPr>
          <p:cNvPicPr>
            <a:picLocks noGrp="1" noChangeAspect="1"/>
          </p:cNvPicPr>
          <p:nvPr>
            <p:ph idx="1"/>
          </p:nvPr>
        </p:nvPicPr>
        <p:blipFill>
          <a:blip r:embed="rId4"/>
          <a:stretch>
            <a:fillRect/>
          </a:stretch>
        </p:blipFill>
        <p:spPr>
          <a:xfrm>
            <a:off x="4024312" y="2401094"/>
            <a:ext cx="4143375" cy="3200400"/>
          </a:xfrm>
          <a:prstGeom prst="rect">
            <a:avLst/>
          </a:prstGeom>
        </p:spPr>
      </p:pic>
    </p:spTree>
    <p:extLst>
      <p:ext uri="{BB962C8B-B14F-4D97-AF65-F5344CB8AC3E}">
        <p14:creationId xmlns:p14="http://schemas.microsoft.com/office/powerpoint/2010/main" val="159692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32D6-4547-1FF7-52E0-AE8E84BB81C1}"/>
              </a:ext>
            </a:extLst>
          </p:cNvPr>
          <p:cNvSpPr>
            <a:spLocks noGrp="1"/>
          </p:cNvSpPr>
          <p:nvPr>
            <p:ph type="title"/>
          </p:nvPr>
        </p:nvSpPr>
        <p:spPr/>
        <p:txBody>
          <a:bodyPr>
            <a:normAutofit/>
          </a:bodyPr>
          <a:lstStyle/>
          <a:p>
            <a:r>
              <a:rPr lang="en-GB" b="1" dirty="0">
                <a:solidFill>
                  <a:schemeClr val="bg1"/>
                </a:solidFill>
              </a:rPr>
              <a:t>Start a budget </a:t>
            </a:r>
          </a:p>
        </p:txBody>
      </p:sp>
      <p:sp>
        <p:nvSpPr>
          <p:cNvPr id="3" name="Content Placeholder 2">
            <a:extLst>
              <a:ext uri="{FF2B5EF4-FFF2-40B4-BE49-F238E27FC236}">
                <a16:creationId xmlns:a16="http://schemas.microsoft.com/office/drawing/2014/main" id="{58C96CF1-41BD-2C05-2590-925B6DC25809}"/>
              </a:ext>
            </a:extLst>
          </p:cNvPr>
          <p:cNvSpPr>
            <a:spLocks noGrp="1"/>
          </p:cNvSpPr>
          <p:nvPr>
            <p:ph idx="1"/>
          </p:nvPr>
        </p:nvSpPr>
        <p:spPr/>
        <p:txBody>
          <a:bodyPr>
            <a:normAutofit/>
          </a:bodyPr>
          <a:lstStyle/>
          <a:p>
            <a:r>
              <a:rPr lang="en-GB" dirty="0">
                <a:solidFill>
                  <a:schemeClr val="bg1"/>
                </a:solidFill>
              </a:rPr>
              <a:t>Life skill </a:t>
            </a:r>
          </a:p>
          <a:p>
            <a:r>
              <a:rPr lang="en-GB" dirty="0">
                <a:solidFill>
                  <a:schemeClr val="bg1"/>
                </a:solidFill>
              </a:rPr>
              <a:t>Challenging to budget over up to 15 weeks at a time</a:t>
            </a:r>
          </a:p>
          <a:p>
            <a:r>
              <a:rPr lang="en-GB" dirty="0">
                <a:solidFill>
                  <a:schemeClr val="bg1"/>
                </a:solidFill>
              </a:rPr>
              <a:t>Support available</a:t>
            </a:r>
          </a:p>
        </p:txBody>
      </p:sp>
      <p:pic>
        <p:nvPicPr>
          <p:cNvPr id="4" name="Picture 2" descr="Image result for budget images">
            <a:hlinkClick r:id="rId3"/>
            <a:extLst>
              <a:ext uri="{FF2B5EF4-FFF2-40B4-BE49-F238E27FC236}">
                <a16:creationId xmlns:a16="http://schemas.microsoft.com/office/drawing/2014/main" id="{F33EDCD9-B0BD-C8A6-5AF4-BD30DF9DA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476" y="3241414"/>
            <a:ext cx="4403324" cy="293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5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18B-2D72-628E-A103-F32AD33025C5}"/>
              </a:ext>
            </a:extLst>
          </p:cNvPr>
          <p:cNvSpPr>
            <a:spLocks noGrp="1"/>
          </p:cNvSpPr>
          <p:nvPr>
            <p:ph type="title"/>
          </p:nvPr>
        </p:nvSpPr>
        <p:spPr/>
        <p:txBody>
          <a:bodyPr>
            <a:normAutofit/>
          </a:bodyPr>
          <a:lstStyle/>
          <a:p>
            <a:r>
              <a:rPr lang="en-GB" b="1" dirty="0">
                <a:solidFill>
                  <a:schemeClr val="bg1"/>
                </a:solidFill>
              </a:rPr>
              <a:t>Wales/Northern Ireland/ Scotland links</a:t>
            </a:r>
          </a:p>
        </p:txBody>
      </p:sp>
      <p:sp>
        <p:nvSpPr>
          <p:cNvPr id="3" name="Content Placeholder 2">
            <a:extLst>
              <a:ext uri="{FF2B5EF4-FFF2-40B4-BE49-F238E27FC236}">
                <a16:creationId xmlns:a16="http://schemas.microsoft.com/office/drawing/2014/main" id="{CD7A9977-38C1-4030-F659-067BC4BE5330}"/>
              </a:ext>
            </a:extLst>
          </p:cNvPr>
          <p:cNvSpPr>
            <a:spLocks noGrp="1"/>
          </p:cNvSpPr>
          <p:nvPr>
            <p:ph idx="1"/>
          </p:nvPr>
        </p:nvSpPr>
        <p:spPr>
          <a:xfrm>
            <a:off x="838200" y="1825625"/>
            <a:ext cx="10515600" cy="1740535"/>
          </a:xfrm>
        </p:spPr>
        <p:txBody>
          <a:bodyPr/>
          <a:lstStyle/>
          <a:p>
            <a:r>
              <a:rPr lang="en-GB" dirty="0">
                <a:solidFill>
                  <a:schemeClr val="bg1"/>
                </a:solidFill>
                <a:hlinkClick r:id="rId3">
                  <a:extLst>
                    <a:ext uri="{A12FA001-AC4F-418D-AE19-62706E023703}">
                      <ahyp:hlinkClr xmlns:ahyp="http://schemas.microsoft.com/office/drawing/2018/hyperlinkcolor" val="tx"/>
                    </a:ext>
                  </a:extLst>
                </a:hlinkClick>
              </a:rPr>
              <a:t>Student Finance Wales</a:t>
            </a:r>
            <a:endParaRPr lang="en-GB" dirty="0">
              <a:solidFill>
                <a:schemeClr val="bg1"/>
              </a:solidFill>
            </a:endParaRPr>
          </a:p>
          <a:p>
            <a:r>
              <a:rPr lang="en-GB" dirty="0">
                <a:solidFill>
                  <a:schemeClr val="bg1"/>
                </a:solidFill>
                <a:hlinkClick r:id="rId4">
                  <a:extLst>
                    <a:ext uri="{A12FA001-AC4F-418D-AE19-62706E023703}">
                      <ahyp:hlinkClr xmlns:ahyp="http://schemas.microsoft.com/office/drawing/2018/hyperlinkcolor" val="tx"/>
                    </a:ext>
                  </a:extLst>
                </a:hlinkClick>
              </a:rPr>
              <a:t>Student Finance Northern Ireland</a:t>
            </a:r>
            <a:endParaRPr lang="en-GB" dirty="0">
              <a:solidFill>
                <a:schemeClr val="bg1"/>
              </a:solidFill>
            </a:endParaRPr>
          </a:p>
          <a:p>
            <a:r>
              <a:rPr lang="en-GB" dirty="0">
                <a:solidFill>
                  <a:schemeClr val="bg1"/>
                </a:solidFill>
                <a:hlinkClick r:id="rId5">
                  <a:extLst>
                    <a:ext uri="{A12FA001-AC4F-418D-AE19-62706E023703}">
                      <ahyp:hlinkClr xmlns:ahyp="http://schemas.microsoft.com/office/drawing/2018/hyperlinkcolor" val="tx"/>
                    </a:ext>
                  </a:extLst>
                </a:hlinkClick>
              </a:rPr>
              <a:t>Student Awards Agency Scotland </a:t>
            </a:r>
            <a:endParaRPr lang="en-GB" dirty="0">
              <a:solidFill>
                <a:schemeClr val="bg1"/>
              </a:solidFill>
            </a:endParaRPr>
          </a:p>
        </p:txBody>
      </p:sp>
    </p:spTree>
    <p:extLst>
      <p:ext uri="{BB962C8B-B14F-4D97-AF65-F5344CB8AC3E}">
        <p14:creationId xmlns:p14="http://schemas.microsoft.com/office/powerpoint/2010/main" val="205186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17F5-2FFF-F1F9-F19C-634D683BA3FA}"/>
              </a:ext>
            </a:extLst>
          </p:cNvPr>
          <p:cNvSpPr>
            <a:spLocks noGrp="1"/>
          </p:cNvSpPr>
          <p:nvPr>
            <p:ph type="title"/>
          </p:nvPr>
        </p:nvSpPr>
        <p:spPr/>
        <p:txBody>
          <a:bodyPr>
            <a:normAutofit/>
          </a:bodyPr>
          <a:lstStyle/>
          <a:p>
            <a:pPr algn="ctr"/>
            <a:r>
              <a:rPr lang="en-GB" b="1" dirty="0">
                <a:solidFill>
                  <a:schemeClr val="bg1"/>
                </a:solidFill>
              </a:rPr>
              <a:t>Contact details</a:t>
            </a:r>
          </a:p>
        </p:txBody>
      </p:sp>
      <p:sp>
        <p:nvSpPr>
          <p:cNvPr id="5" name="Content Placeholder 4">
            <a:extLst>
              <a:ext uri="{FF2B5EF4-FFF2-40B4-BE49-F238E27FC236}">
                <a16:creationId xmlns:a16="http://schemas.microsoft.com/office/drawing/2014/main" id="{29196334-83CB-D2A8-2C99-F123D68B9016}"/>
              </a:ext>
            </a:extLst>
          </p:cNvPr>
          <p:cNvSpPr>
            <a:spLocks noGrp="1"/>
          </p:cNvSpPr>
          <p:nvPr>
            <p:ph idx="1"/>
          </p:nvPr>
        </p:nvSpPr>
        <p:spPr>
          <a:xfrm>
            <a:off x="400050" y="1825625"/>
            <a:ext cx="11338560" cy="4351338"/>
          </a:xfrm>
        </p:spPr>
        <p:txBody>
          <a:bodyPr/>
          <a:lstStyle/>
          <a:p>
            <a:pPr marL="0" indent="0">
              <a:buNone/>
            </a:pPr>
            <a:endParaRPr lang="en-GB" dirty="0">
              <a:solidFill>
                <a:schemeClr val="bg1"/>
              </a:solidFill>
            </a:endParaRPr>
          </a:p>
          <a:p>
            <a:pPr marL="0" indent="0">
              <a:buNone/>
            </a:pPr>
            <a:r>
              <a:rPr lang="en-GB" dirty="0">
                <a:solidFill>
                  <a:schemeClr val="bg1"/>
                </a:solidFill>
                <a:hlinkClick r:id="rId3">
                  <a:extLst>
                    <a:ext uri="{A12FA001-AC4F-418D-AE19-62706E023703}">
                      <ahyp:hlinkClr xmlns:ahyp="http://schemas.microsoft.com/office/drawing/2018/hyperlinkcolor" val="tx"/>
                    </a:ext>
                  </a:extLst>
                </a:hlinkClick>
              </a:rPr>
              <a:t>Money Advice Team</a:t>
            </a:r>
            <a:endParaRPr lang="en-GB" dirty="0">
              <a:solidFill>
                <a:schemeClr val="bg1"/>
              </a:solidFill>
            </a:endParaRPr>
          </a:p>
        </p:txBody>
      </p:sp>
    </p:spTree>
    <p:extLst>
      <p:ext uri="{BB962C8B-B14F-4D97-AF65-F5344CB8AC3E}">
        <p14:creationId xmlns:p14="http://schemas.microsoft.com/office/powerpoint/2010/main" val="59802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descr="A cartoon of a person with long hair&#10;&#10;Description automatically generated">
            <a:extLst>
              <a:ext uri="{FF2B5EF4-FFF2-40B4-BE49-F238E27FC236}">
                <a16:creationId xmlns:a16="http://schemas.microsoft.com/office/drawing/2014/main" id="{FF8CC5DC-0152-CCB1-81C6-24957E9E309E}"/>
              </a:ext>
            </a:extLst>
          </p:cNvPr>
          <p:cNvPicPr>
            <a:picLocks noChangeAspect="1"/>
          </p:cNvPicPr>
          <p:nvPr/>
        </p:nvPicPr>
        <p:blipFill rotWithShape="1">
          <a:blip r:embed="rId3">
            <a:extLst>
              <a:ext uri="{28A0092B-C50C-407E-A947-70E740481C1C}">
                <a14:useLocalDpi xmlns:a14="http://schemas.microsoft.com/office/drawing/2010/main" val="0"/>
              </a:ext>
            </a:extLst>
          </a:blip>
          <a:srcRect r="-1" b="958"/>
          <a:stretch/>
        </p:blipFill>
        <p:spPr>
          <a:xfrm>
            <a:off x="5807993" y="3984116"/>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FA0DB7B3-FB41-BAF8-BCB3-FDB9837F63ED}"/>
              </a:ext>
            </a:extLst>
          </p:cNvPr>
          <p:cNvSpPr>
            <a:spLocks noGrp="1"/>
          </p:cNvSpPr>
          <p:nvPr>
            <p:ph type="ctrTitle"/>
          </p:nvPr>
        </p:nvSpPr>
        <p:spPr>
          <a:xfrm>
            <a:off x="1502326" y="844369"/>
            <a:ext cx="8611334" cy="2981373"/>
          </a:xfrm>
        </p:spPr>
        <p:txBody>
          <a:bodyPr anchor="ctr">
            <a:normAutofit/>
          </a:bodyPr>
          <a:lstStyle/>
          <a:p>
            <a:pPr defTabSz="858896"/>
            <a:r>
              <a:rPr lang="en-GB" sz="4400" b="1" kern="1200" dirty="0">
                <a:solidFill>
                  <a:schemeClr val="bg1"/>
                </a:solidFill>
              </a:rPr>
              <a:t>Meet the Money Advice Team</a:t>
            </a:r>
            <a:endParaRPr lang="en-GB" sz="4400" b="1" dirty="0">
              <a:solidFill>
                <a:schemeClr val="bg1"/>
              </a:solidFill>
            </a:endParaRPr>
          </a:p>
        </p:txBody>
      </p:sp>
      <p:sp>
        <p:nvSpPr>
          <p:cNvPr id="3" name="Subtitle 2">
            <a:extLst>
              <a:ext uri="{FF2B5EF4-FFF2-40B4-BE49-F238E27FC236}">
                <a16:creationId xmlns:a16="http://schemas.microsoft.com/office/drawing/2014/main" id="{83D646B1-17F8-A957-BD1F-91792D6FAD7C}"/>
              </a:ext>
              <a:ext uri="{C183D7F6-B498-43B3-948B-1728B52AA6E4}">
                <adec:decorative xmlns:adec="http://schemas.microsoft.com/office/drawing/2017/decorative" val="1"/>
              </a:ext>
            </a:extLst>
          </p:cNvPr>
          <p:cNvSpPr>
            <a:spLocks noGrp="1"/>
          </p:cNvSpPr>
          <p:nvPr>
            <p:ph type="subTitle" idx="1"/>
          </p:nvPr>
        </p:nvSpPr>
        <p:spPr>
          <a:xfrm>
            <a:off x="457200" y="3870778"/>
            <a:ext cx="10950978" cy="2382487"/>
          </a:xfrm>
        </p:spPr>
        <p:txBody>
          <a:bodyPr anchor="ctr">
            <a:normAutofit/>
          </a:bodyPr>
          <a:lstStyle/>
          <a:p>
            <a:pPr algn="l" defTabSz="858896">
              <a:spcBef>
                <a:spcPts val="939"/>
              </a:spcBef>
            </a:pPr>
            <a:endParaRPr lang="en-GB" sz="2254" kern="1200" dirty="0">
              <a:solidFill>
                <a:schemeClr val="tx2"/>
              </a:solidFill>
              <a:latin typeface="+mn-lt"/>
              <a:ea typeface="+mn-ea"/>
              <a:cs typeface="+mn-cs"/>
            </a:endParaRPr>
          </a:p>
          <a:p>
            <a:pPr algn="l" defTabSz="858896">
              <a:spcBef>
                <a:spcPts val="939"/>
              </a:spcBef>
            </a:pPr>
            <a:endParaRPr lang="en-GB" sz="2254" kern="1200" dirty="0">
              <a:solidFill>
                <a:schemeClr val="tx2"/>
              </a:solidFill>
              <a:latin typeface="+mn-lt"/>
              <a:ea typeface="+mn-ea"/>
              <a:cs typeface="+mn-cs"/>
            </a:endParaRPr>
          </a:p>
          <a:p>
            <a:pPr algn="l" defTabSz="858896">
              <a:spcBef>
                <a:spcPts val="939"/>
              </a:spcBef>
            </a:pPr>
            <a:endParaRPr lang="en-GB" sz="2254" kern="1200" dirty="0">
              <a:solidFill>
                <a:schemeClr val="tx2"/>
              </a:solidFill>
              <a:latin typeface="+mn-lt"/>
              <a:ea typeface="+mn-ea"/>
              <a:cs typeface="+mn-cs"/>
            </a:endParaRPr>
          </a:p>
          <a:p>
            <a:pPr algn="l" defTabSz="858896">
              <a:spcBef>
                <a:spcPts val="939"/>
              </a:spcBef>
            </a:pPr>
            <a:endParaRPr lang="en-GB" sz="2254" kern="1200" dirty="0">
              <a:solidFill>
                <a:schemeClr val="tx2"/>
              </a:solidFill>
              <a:latin typeface="+mn-lt"/>
              <a:ea typeface="+mn-ea"/>
              <a:cs typeface="+mn-cs"/>
            </a:endParaRPr>
          </a:p>
          <a:p>
            <a:pPr algn="l" defTabSz="858896">
              <a:spcBef>
                <a:spcPts val="939"/>
              </a:spcBef>
            </a:pPr>
            <a:r>
              <a:rPr lang="en-GB" sz="2254" kern="1200" dirty="0">
                <a:solidFill>
                  <a:schemeClr val="tx2"/>
                </a:solidFill>
                <a:latin typeface="+mn-lt"/>
                <a:ea typeface="+mn-ea"/>
                <a:cs typeface="+mn-cs"/>
              </a:rPr>
              <a:t>      </a:t>
            </a:r>
            <a:r>
              <a:rPr lang="en-GB" sz="2254" kern="1200" dirty="0">
                <a:solidFill>
                  <a:schemeClr val="bg1"/>
                </a:solidFill>
                <a:latin typeface="+mn-lt"/>
                <a:ea typeface="+mn-ea"/>
                <a:cs typeface="+mn-cs"/>
              </a:rPr>
              <a:t>Lynds	    Shahida	        Paul	       Louise                  Laura	             Vic	</a:t>
            </a:r>
            <a:endParaRPr lang="en-GB" dirty="0">
              <a:solidFill>
                <a:schemeClr val="bg1"/>
              </a:solidFill>
            </a:endParaRPr>
          </a:p>
        </p:txBody>
      </p:sp>
      <p:pic>
        <p:nvPicPr>
          <p:cNvPr id="6" name="Picture 5">
            <a:extLst>
              <a:ext uri="{FF2B5EF4-FFF2-40B4-BE49-F238E27FC236}">
                <a16:creationId xmlns:a16="http://schemas.microsoft.com/office/drawing/2014/main" id="{E72D2DF1-3064-1362-11B7-BF7945F203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0878" r="10878"/>
          <a:stretch/>
        </p:blipFill>
        <p:spPr>
          <a:xfrm>
            <a:off x="4042092" y="3960849"/>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C62AB08-69FD-6C04-8136-C43A756EA6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t="5466" b="5466"/>
          <a:stretch/>
        </p:blipFill>
        <p:spPr>
          <a:xfrm>
            <a:off x="2359491" y="3984116"/>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13B1EFB0-0511-D243-303B-FFE01D0533A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t="2312" b="2312"/>
          <a:stretch/>
        </p:blipFill>
        <p:spPr>
          <a:xfrm>
            <a:off x="570730" y="3984116"/>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BD31B8CC-24FC-4370-9C3E-AF1885BCCD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t="6548" b="6548"/>
          <a:stretch/>
        </p:blipFill>
        <p:spPr>
          <a:xfrm>
            <a:off x="7715787" y="3984116"/>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D861AD85-0BD3-7B61-AF0B-347C251166E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t="13877" b="13877"/>
          <a:stretch/>
        </p:blipFill>
        <p:spPr>
          <a:xfrm>
            <a:off x="9504548" y="3960849"/>
            <a:ext cx="1510337" cy="1510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015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17F5-2FFF-F1F9-F19C-634D683BA3FA}"/>
              </a:ext>
            </a:extLst>
          </p:cNvPr>
          <p:cNvSpPr>
            <a:spLocks noGrp="1"/>
          </p:cNvSpPr>
          <p:nvPr>
            <p:ph type="title"/>
          </p:nvPr>
        </p:nvSpPr>
        <p:spPr/>
        <p:txBody>
          <a:bodyPr>
            <a:normAutofit/>
          </a:bodyPr>
          <a:lstStyle/>
          <a:p>
            <a:r>
              <a:rPr lang="en-GB" dirty="0">
                <a:solidFill>
                  <a:schemeClr val="bg1"/>
                </a:solidFill>
              </a:rPr>
              <a:t>Thanks for listening…and Questions!</a:t>
            </a:r>
          </a:p>
        </p:txBody>
      </p:sp>
      <p:pic>
        <p:nvPicPr>
          <p:cNvPr id="9" name="Content Placeholder 8" descr="Magnifying glass and question mark">
            <a:extLst>
              <a:ext uri="{FF2B5EF4-FFF2-40B4-BE49-F238E27FC236}">
                <a16:creationId xmlns:a16="http://schemas.microsoft.com/office/drawing/2014/main" id="{CBDB62E3-077C-04BF-E7C1-F4994C1061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1299" y="1825625"/>
            <a:ext cx="7735426" cy="4351338"/>
          </a:xfrm>
        </p:spPr>
      </p:pic>
    </p:spTree>
    <p:extLst>
      <p:ext uri="{BB962C8B-B14F-4D97-AF65-F5344CB8AC3E}">
        <p14:creationId xmlns:p14="http://schemas.microsoft.com/office/powerpoint/2010/main" val="38579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48451-557D-82C3-215C-984655AC58C0}"/>
              </a:ext>
            </a:extLst>
          </p:cNvPr>
          <p:cNvSpPr>
            <a:spLocks noGrp="1"/>
          </p:cNvSpPr>
          <p:nvPr>
            <p:ph type="title"/>
          </p:nvPr>
        </p:nvSpPr>
        <p:spPr>
          <a:xfrm>
            <a:off x="6607968" y="650084"/>
            <a:ext cx="4745832" cy="1171331"/>
          </a:xfrm>
        </p:spPr>
        <p:txBody>
          <a:bodyPr anchor="t">
            <a:normAutofit/>
          </a:bodyPr>
          <a:lstStyle/>
          <a:p>
            <a:r>
              <a:rPr lang="en-GB" b="1" dirty="0">
                <a:solidFill>
                  <a:schemeClr val="bg1"/>
                </a:solidFill>
              </a:rPr>
              <a:t>Where are we?</a:t>
            </a:r>
          </a:p>
        </p:txBody>
      </p:sp>
      <p:pic>
        <p:nvPicPr>
          <p:cNvPr id="4" name="Image">
            <a:extLst>
              <a:ext uri="{FF2B5EF4-FFF2-40B4-BE49-F238E27FC236}">
                <a16:creationId xmlns:a16="http://schemas.microsoft.com/office/drawing/2014/main" id="{12B16340-6936-B3DB-F50D-1E7A3E114D00}"/>
              </a:ext>
              <a:ext uri="{C183D7F6-B498-43B3-948B-1728B52AA6E4}">
                <adec:decorative xmlns:adec="http://schemas.microsoft.com/office/drawing/2017/decorative" val="1"/>
              </a:ext>
            </a:extLst>
          </p:cNvPr>
          <p:cNvPicPr>
            <a:picLocks noChangeAspect="1"/>
          </p:cNvPicPr>
          <p:nvPr/>
        </p:nvPicPr>
        <p:blipFill rotWithShape="1">
          <a:blip r:embed="rId3"/>
          <a:srcRect t="21825" r="-1" b="-1"/>
          <a:stretch/>
        </p:blipFill>
        <p:spPr>
          <a:xfrm>
            <a:off x="136524" y="136524"/>
            <a:ext cx="5959476" cy="6584951"/>
          </a:xfrm>
          <a:prstGeom prst="rect">
            <a:avLst/>
          </a:prstGeom>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pic>
      <p:sp>
        <p:nvSpPr>
          <p:cNvPr id="7" name="Content Placeholder 7">
            <a:extLst>
              <a:ext uri="{FF2B5EF4-FFF2-40B4-BE49-F238E27FC236}">
                <a16:creationId xmlns:a16="http://schemas.microsoft.com/office/drawing/2014/main" id="{022012CD-361B-7C13-6BA7-285C1C2135CC}"/>
              </a:ext>
            </a:extLst>
          </p:cNvPr>
          <p:cNvSpPr>
            <a:spLocks noGrp="1"/>
          </p:cNvSpPr>
          <p:nvPr>
            <p:ph idx="1"/>
          </p:nvPr>
        </p:nvSpPr>
        <p:spPr>
          <a:xfrm>
            <a:off x="6607968" y="1618735"/>
            <a:ext cx="3343275" cy="4667765"/>
          </a:xfrm>
        </p:spPr>
        <p:txBody>
          <a:bodyPr>
            <a:normAutofit/>
          </a:bodyPr>
          <a:lstStyle/>
          <a:p>
            <a:pPr marL="0" indent="0">
              <a:buNone/>
            </a:pPr>
            <a:r>
              <a:rPr lang="en-GB" sz="2000" dirty="0">
                <a:solidFill>
                  <a:schemeClr val="bg1"/>
                </a:solidFill>
              </a:rPr>
              <a:t>Based in Catalyst Building along with:</a:t>
            </a:r>
          </a:p>
          <a:p>
            <a:pPr marL="0" indent="0">
              <a:buNone/>
            </a:pPr>
            <a:endParaRPr lang="en-GB" sz="2000" dirty="0">
              <a:solidFill>
                <a:schemeClr val="bg1"/>
              </a:solidFill>
            </a:endParaRPr>
          </a:p>
          <a:p>
            <a:r>
              <a:rPr lang="en-GB" sz="2000" dirty="0">
                <a:solidFill>
                  <a:schemeClr val="bg1"/>
                </a:solidFill>
              </a:rPr>
              <a:t>Student Services Teams (Wellbeing, Student Support Team, Student Experience Team, Inclusion</a:t>
            </a:r>
          </a:p>
          <a:p>
            <a:r>
              <a:rPr lang="en-GB" sz="2000" dirty="0">
                <a:solidFill>
                  <a:schemeClr val="bg1"/>
                </a:solidFill>
              </a:rPr>
              <a:t>Careers</a:t>
            </a:r>
          </a:p>
          <a:p>
            <a:r>
              <a:rPr lang="en-GB" sz="2000" dirty="0">
                <a:solidFill>
                  <a:schemeClr val="bg1"/>
                </a:solidFill>
              </a:rPr>
              <a:t>Learning Services – Library </a:t>
            </a:r>
            <a:r>
              <a:rPr lang="en-GB" sz="2000" dirty="0" err="1">
                <a:solidFill>
                  <a:schemeClr val="bg1"/>
                </a:solidFill>
              </a:rPr>
              <a:t>SpLD</a:t>
            </a:r>
            <a:r>
              <a:rPr lang="en-GB" sz="2000" dirty="0">
                <a:solidFill>
                  <a:schemeClr val="bg1"/>
                </a:solidFill>
              </a:rPr>
              <a:t>, Media and ICT support, Academic Skills and Blackboard Teams</a:t>
            </a:r>
          </a:p>
        </p:txBody>
      </p:sp>
    </p:spTree>
    <p:extLst>
      <p:ext uri="{BB962C8B-B14F-4D97-AF65-F5344CB8AC3E}">
        <p14:creationId xmlns:p14="http://schemas.microsoft.com/office/powerpoint/2010/main" val="15260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710D853-C656-48E9-88D0-4172B9FD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14223"/>
            <a:ext cx="1217216" cy="863632"/>
          </a:xfrm>
          <a:custGeom>
            <a:avLst/>
            <a:gdLst>
              <a:gd name="connsiteX0" fmla="*/ 0 w 1217216"/>
              <a:gd name="connsiteY0" fmla="*/ 0 h 863632"/>
              <a:gd name="connsiteX1" fmla="*/ 1217216 w 1217216"/>
              <a:gd name="connsiteY1" fmla="*/ 0 h 863632"/>
              <a:gd name="connsiteX2" fmla="*/ 1217216 w 1217216"/>
              <a:gd name="connsiteY2" fmla="*/ 863632 h 863632"/>
              <a:gd name="connsiteX3" fmla="*/ 0 w 1217216"/>
              <a:gd name="connsiteY3" fmla="*/ 863632 h 863632"/>
            </a:gdLst>
            <a:ahLst/>
            <a:cxnLst>
              <a:cxn ang="0">
                <a:pos x="connsiteX0" y="connsiteY0"/>
              </a:cxn>
              <a:cxn ang="0">
                <a:pos x="connsiteX1" y="connsiteY1"/>
              </a:cxn>
              <a:cxn ang="0">
                <a:pos x="connsiteX2" y="connsiteY2"/>
              </a:cxn>
              <a:cxn ang="0">
                <a:pos x="connsiteX3" y="connsiteY3"/>
              </a:cxn>
            </a:cxnLst>
            <a:rect l="l" t="t" r="r" b="b"/>
            <a:pathLst>
              <a:path w="1217216" h="863632">
                <a:moveTo>
                  <a:pt x="0" y="0"/>
                </a:moveTo>
                <a:lnTo>
                  <a:pt x="1217216" y="0"/>
                </a:lnTo>
                <a:lnTo>
                  <a:pt x="1217216" y="863632"/>
                </a:lnTo>
                <a:lnTo>
                  <a:pt x="0" y="8636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2" descr="Home">
            <a:extLst>
              <a:ext uri="{FF2B5EF4-FFF2-40B4-BE49-F238E27FC236}">
                <a16:creationId xmlns:a16="http://schemas.microsoft.com/office/drawing/2014/main" id="{6473BC16-C83D-ED10-7E5E-E918EC5DD2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24631" y="635538"/>
            <a:ext cx="3837241" cy="5581639"/>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Triangle 13">
            <a:extLst>
              <a:ext uri="{FF2B5EF4-FFF2-40B4-BE49-F238E27FC236}">
                <a16:creationId xmlns:a16="http://schemas.microsoft.com/office/drawing/2014/main" id="{E1FB3D03-386F-4B20-BFF7-5A6FF3C2D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2279"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C9D831B-1474-4A35-98F0-2826A355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7">
            <a:extLst>
              <a:ext uri="{FF2B5EF4-FFF2-40B4-BE49-F238E27FC236}">
                <a16:creationId xmlns:a16="http://schemas.microsoft.com/office/drawing/2014/main" id="{FF35A874-2690-497F-80A0-03675049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90" y="576989"/>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ight Triangle 19">
            <a:extLst>
              <a:ext uri="{FF2B5EF4-FFF2-40B4-BE49-F238E27FC236}">
                <a16:creationId xmlns:a16="http://schemas.microsoft.com/office/drawing/2014/main" id="{946410AA-0894-4BBC-A1E1-6BB8EF472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ight Triangle 21">
            <a:extLst>
              <a:ext uri="{FF2B5EF4-FFF2-40B4-BE49-F238E27FC236}">
                <a16:creationId xmlns:a16="http://schemas.microsoft.com/office/drawing/2014/main" id="{4F43A2AA-A3AE-43B9-B9B7-842ECCD03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482" y="975143"/>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6B1504-B867-4CAB-81BE-8E02622EC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008385" y="1918326"/>
            <a:ext cx="1290063" cy="2794309"/>
          </a:xfrm>
          <a:custGeom>
            <a:avLst/>
            <a:gdLst>
              <a:gd name="connsiteX0" fmla="*/ 0 w 1290063"/>
              <a:gd name="connsiteY0" fmla="*/ 0 h 2794309"/>
              <a:gd name="connsiteX1" fmla="*/ 0 w 1290063"/>
              <a:gd name="connsiteY1" fmla="*/ 2794309 h 2794309"/>
              <a:gd name="connsiteX2" fmla="*/ 1290063 w 1290063"/>
              <a:gd name="connsiteY2" fmla="*/ 2794309 h 2794309"/>
              <a:gd name="connsiteX3" fmla="*/ 1290063 w 1290063"/>
              <a:gd name="connsiteY3" fmla="*/ 1981621 h 2794309"/>
              <a:gd name="connsiteX4" fmla="*/ 1285152 w 1290063"/>
              <a:gd name="connsiteY4" fmla="*/ 1981621 h 2794309"/>
              <a:gd name="connsiteX5" fmla="*/ 1285152 w 1290063"/>
              <a:gd name="connsiteY5" fmla="*/ 1143487 h 2794309"/>
              <a:gd name="connsiteX6" fmla="*/ 1289647 w 1290063"/>
              <a:gd name="connsiteY6" fmla="*/ 1143487 h 2794309"/>
              <a:gd name="connsiteX7" fmla="*/ 1285152 w 1290063"/>
              <a:gd name="connsiteY7" fmla="*/ 1139501 h 2794309"/>
              <a:gd name="connsiteX8" fmla="*/ 1285152 w 1290063"/>
              <a:gd name="connsiteY8" fmla="*/ 1137511 h 2794309"/>
              <a:gd name="connsiteX9" fmla="*/ 1282907 w 1290063"/>
              <a:gd name="connsiteY9" fmla="*/ 1137511 h 279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063" h="2794309">
                <a:moveTo>
                  <a:pt x="0" y="0"/>
                </a:moveTo>
                <a:lnTo>
                  <a:pt x="0" y="2794309"/>
                </a:lnTo>
                <a:lnTo>
                  <a:pt x="1290063" y="2794309"/>
                </a:lnTo>
                <a:lnTo>
                  <a:pt x="1290063" y="1981621"/>
                </a:lnTo>
                <a:lnTo>
                  <a:pt x="1285152" y="1981621"/>
                </a:lnTo>
                <a:lnTo>
                  <a:pt x="1285152" y="1143487"/>
                </a:lnTo>
                <a:lnTo>
                  <a:pt x="1289647" y="1143487"/>
                </a:lnTo>
                <a:lnTo>
                  <a:pt x="1285152" y="1139501"/>
                </a:lnTo>
                <a:lnTo>
                  <a:pt x="1285152" y="1137511"/>
                </a:lnTo>
                <a:lnTo>
                  <a:pt x="1282907" y="113751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6" name="Right Triangle 25">
            <a:extLst>
              <a:ext uri="{FF2B5EF4-FFF2-40B4-BE49-F238E27FC236}">
                <a16:creationId xmlns:a16="http://schemas.microsoft.com/office/drawing/2014/main" id="{1F3C359C-B3DD-4FB2-A6F9-1D519B65B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23A79F9-FB31-4A52-80BE-A0AE7AEDF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00" y="2815597"/>
            <a:ext cx="3471464" cy="2557932"/>
          </a:xfrm>
          <a:custGeom>
            <a:avLst/>
            <a:gdLst>
              <a:gd name="connsiteX0" fmla="*/ 0 w 3471464"/>
              <a:gd name="connsiteY0" fmla="*/ 0 h 2557932"/>
              <a:gd name="connsiteX1" fmla="*/ 3471464 w 3471464"/>
              <a:gd name="connsiteY1" fmla="*/ 0 h 2557932"/>
              <a:gd name="connsiteX2" fmla="*/ 3471464 w 3471464"/>
              <a:gd name="connsiteY2" fmla="*/ 2557932 h 2557932"/>
              <a:gd name="connsiteX3" fmla="*/ 0 w 3471464"/>
              <a:gd name="connsiteY3" fmla="*/ 2557932 h 2557932"/>
            </a:gdLst>
            <a:ahLst/>
            <a:cxnLst>
              <a:cxn ang="0">
                <a:pos x="connsiteX0" y="connsiteY0"/>
              </a:cxn>
              <a:cxn ang="0">
                <a:pos x="connsiteX1" y="connsiteY1"/>
              </a:cxn>
              <a:cxn ang="0">
                <a:pos x="connsiteX2" y="connsiteY2"/>
              </a:cxn>
              <a:cxn ang="0">
                <a:pos x="connsiteX3" y="connsiteY3"/>
              </a:cxn>
            </a:cxnLst>
            <a:rect l="l" t="t" r="r" b="b"/>
            <a:pathLst>
              <a:path w="3471464" h="2557932">
                <a:moveTo>
                  <a:pt x="0" y="0"/>
                </a:moveTo>
                <a:lnTo>
                  <a:pt x="3471464" y="0"/>
                </a:lnTo>
                <a:lnTo>
                  <a:pt x="3471464" y="2557932"/>
                </a:lnTo>
                <a:lnTo>
                  <a:pt x="0" y="25579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FF0A7ED-5A26-4A0B-9652-451FA648B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841" y="591489"/>
            <a:ext cx="1990594" cy="2254327"/>
          </a:xfrm>
          <a:custGeom>
            <a:avLst/>
            <a:gdLst>
              <a:gd name="connsiteX0" fmla="*/ 0 w 1990594"/>
              <a:gd name="connsiteY0" fmla="*/ 0 h 2254327"/>
              <a:gd name="connsiteX1" fmla="*/ 1990594 w 1990594"/>
              <a:gd name="connsiteY1" fmla="*/ 0 h 2254327"/>
              <a:gd name="connsiteX2" fmla="*/ 1990594 w 1990594"/>
              <a:gd name="connsiteY2" fmla="*/ 2254327 h 2254327"/>
              <a:gd name="connsiteX3" fmla="*/ 0 w 1990594"/>
              <a:gd name="connsiteY3" fmla="*/ 2254327 h 2254327"/>
            </a:gdLst>
            <a:ahLst/>
            <a:cxnLst>
              <a:cxn ang="0">
                <a:pos x="connsiteX0" y="connsiteY0"/>
              </a:cxn>
              <a:cxn ang="0">
                <a:pos x="connsiteX1" y="connsiteY1"/>
              </a:cxn>
              <a:cxn ang="0">
                <a:pos x="connsiteX2" y="connsiteY2"/>
              </a:cxn>
              <a:cxn ang="0">
                <a:pos x="connsiteX3" y="connsiteY3"/>
              </a:cxn>
            </a:cxnLst>
            <a:rect l="l" t="t" r="r" b="b"/>
            <a:pathLst>
              <a:path w="1990594" h="2254327">
                <a:moveTo>
                  <a:pt x="0" y="0"/>
                </a:moveTo>
                <a:lnTo>
                  <a:pt x="1990594" y="0"/>
                </a:lnTo>
                <a:lnTo>
                  <a:pt x="1990594" y="2254327"/>
                </a:lnTo>
                <a:lnTo>
                  <a:pt x="0" y="225432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a:extLst>
              <a:ext uri="{FF2B5EF4-FFF2-40B4-BE49-F238E27FC236}">
                <a16:creationId xmlns:a16="http://schemas.microsoft.com/office/drawing/2014/main" id="{D8623DB6-32DD-2D94-7C36-7B6166D66D7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0910" y="950825"/>
            <a:ext cx="1671983" cy="1557113"/>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Shape 31">
            <a:extLst>
              <a:ext uri="{FF2B5EF4-FFF2-40B4-BE49-F238E27FC236}">
                <a16:creationId xmlns:a16="http://schemas.microsoft.com/office/drawing/2014/main" id="{90DE8476-E2E9-4B8F-810F-3813A8B97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11" y="962371"/>
            <a:ext cx="2134322" cy="1708909"/>
          </a:xfrm>
          <a:custGeom>
            <a:avLst/>
            <a:gdLst>
              <a:gd name="connsiteX0" fmla="*/ 0 w 2134322"/>
              <a:gd name="connsiteY0" fmla="*/ 0 h 1695306"/>
              <a:gd name="connsiteX1" fmla="*/ 2134322 w 2134322"/>
              <a:gd name="connsiteY1" fmla="*/ 0 h 1695306"/>
              <a:gd name="connsiteX2" fmla="*/ 2134322 w 2134322"/>
              <a:gd name="connsiteY2" fmla="*/ 1695306 h 1695306"/>
              <a:gd name="connsiteX3" fmla="*/ 0 w 2134322"/>
              <a:gd name="connsiteY3" fmla="*/ 1695306 h 1695306"/>
            </a:gdLst>
            <a:ahLst/>
            <a:cxnLst>
              <a:cxn ang="0">
                <a:pos x="connsiteX0" y="connsiteY0"/>
              </a:cxn>
              <a:cxn ang="0">
                <a:pos x="connsiteX1" y="connsiteY1"/>
              </a:cxn>
              <a:cxn ang="0">
                <a:pos x="connsiteX2" y="connsiteY2"/>
              </a:cxn>
              <a:cxn ang="0">
                <a:pos x="connsiteX3" y="connsiteY3"/>
              </a:cxn>
            </a:cxnLst>
            <a:rect l="l" t="t" r="r" b="b"/>
            <a:pathLst>
              <a:path w="2134322" h="1695306">
                <a:moveTo>
                  <a:pt x="0" y="0"/>
                </a:moveTo>
                <a:lnTo>
                  <a:pt x="2134322" y="0"/>
                </a:lnTo>
                <a:lnTo>
                  <a:pt x="2134322" y="1695306"/>
                </a:lnTo>
                <a:lnTo>
                  <a:pt x="0" y="169530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4" descr="10,000+ Phone Logo Pictures">
            <a:extLst>
              <a:ext uri="{FF2B5EF4-FFF2-40B4-BE49-F238E27FC236}">
                <a16:creationId xmlns:a16="http://schemas.microsoft.com/office/drawing/2014/main" id="{CB8B667C-6C03-D0B7-2457-7BC16CB853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72398" y="1131370"/>
            <a:ext cx="1522925" cy="1380494"/>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Shape 33">
            <a:extLst>
              <a:ext uri="{FF2B5EF4-FFF2-40B4-BE49-F238E27FC236}">
                <a16:creationId xmlns:a16="http://schemas.microsoft.com/office/drawing/2014/main" id="{D60EC564-7031-487D-B737-44BCCF0A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2824899"/>
            <a:ext cx="2344059" cy="3416073"/>
          </a:xfrm>
          <a:custGeom>
            <a:avLst/>
            <a:gdLst>
              <a:gd name="connsiteX0" fmla="*/ 0 w 2344059"/>
              <a:gd name="connsiteY0" fmla="*/ 0 h 3416073"/>
              <a:gd name="connsiteX1" fmla="*/ 2344059 w 2344059"/>
              <a:gd name="connsiteY1" fmla="*/ 0 h 3416073"/>
              <a:gd name="connsiteX2" fmla="*/ 2344059 w 2344059"/>
              <a:gd name="connsiteY2" fmla="*/ 3416073 h 3416073"/>
              <a:gd name="connsiteX3" fmla="*/ 0 w 2344059"/>
              <a:gd name="connsiteY3" fmla="*/ 3416073 h 3416073"/>
            </a:gdLst>
            <a:ahLst/>
            <a:cxnLst>
              <a:cxn ang="0">
                <a:pos x="connsiteX0" y="connsiteY0"/>
              </a:cxn>
              <a:cxn ang="0">
                <a:pos x="connsiteX1" y="connsiteY1"/>
              </a:cxn>
              <a:cxn ang="0">
                <a:pos x="connsiteX2" y="connsiteY2"/>
              </a:cxn>
              <a:cxn ang="0">
                <a:pos x="connsiteX3" y="connsiteY3"/>
              </a:cxn>
            </a:cxnLst>
            <a:rect l="l" t="t" r="r" b="b"/>
            <a:pathLst>
              <a:path w="2344059" h="3416073">
                <a:moveTo>
                  <a:pt x="0" y="0"/>
                </a:moveTo>
                <a:lnTo>
                  <a:pt x="2344059" y="0"/>
                </a:lnTo>
                <a:lnTo>
                  <a:pt x="2344059" y="3416073"/>
                </a:lnTo>
                <a:lnTo>
                  <a:pt x="0" y="341607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Man And Man Face Each Other Stock Illustration - Download Image Now - Icon,  Face To Face, Interview - Event">
            <a:extLst>
              <a:ext uri="{FF2B5EF4-FFF2-40B4-BE49-F238E27FC236}">
                <a16:creationId xmlns:a16="http://schemas.microsoft.com/office/drawing/2014/main" id="{F06D7EE3-45D6-5478-A393-1BFD781C32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83324" y="2840279"/>
            <a:ext cx="3450240" cy="2533250"/>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Triangle 35">
            <a:extLst>
              <a:ext uri="{FF2B5EF4-FFF2-40B4-BE49-F238E27FC236}">
                <a16:creationId xmlns:a16="http://schemas.microsoft.com/office/drawing/2014/main" id="{297C449B-67BB-4D99-86C4-E6ECDEA69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399032" y="5810543"/>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06855A1-3939-493B-A968-91A546D8D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4633" y="635538"/>
            <a:ext cx="3837241" cy="5581640"/>
          </a:xfrm>
          <a:custGeom>
            <a:avLst/>
            <a:gdLst>
              <a:gd name="connsiteX0" fmla="*/ 0 w 3837241"/>
              <a:gd name="connsiteY0" fmla="*/ 0 h 5581640"/>
              <a:gd name="connsiteX1" fmla="*/ 3837241 w 3837241"/>
              <a:gd name="connsiteY1" fmla="*/ 0 h 5581640"/>
              <a:gd name="connsiteX2" fmla="*/ 3837241 w 3837241"/>
              <a:gd name="connsiteY2" fmla="*/ 5581640 h 5581640"/>
              <a:gd name="connsiteX3" fmla="*/ 0 w 3837241"/>
              <a:gd name="connsiteY3" fmla="*/ 5581640 h 5581640"/>
            </a:gdLst>
            <a:ahLst/>
            <a:cxnLst>
              <a:cxn ang="0">
                <a:pos x="connsiteX0" y="connsiteY0"/>
              </a:cxn>
              <a:cxn ang="0">
                <a:pos x="connsiteX1" y="connsiteY1"/>
              </a:cxn>
              <a:cxn ang="0">
                <a:pos x="connsiteX2" y="connsiteY2"/>
              </a:cxn>
              <a:cxn ang="0">
                <a:pos x="connsiteX3" y="connsiteY3"/>
              </a:cxn>
            </a:cxnLst>
            <a:rect l="l" t="t" r="r" b="b"/>
            <a:pathLst>
              <a:path w="3837241" h="5581640">
                <a:moveTo>
                  <a:pt x="0" y="0"/>
                </a:moveTo>
                <a:lnTo>
                  <a:pt x="3837241" y="0"/>
                </a:lnTo>
                <a:lnTo>
                  <a:pt x="3837241" y="5581640"/>
                </a:lnTo>
                <a:lnTo>
                  <a:pt x="0" y="558164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10" descr="Premium Vector | Young woman speaker giving speech standing at podium in a  conference meeting hall">
            <a:extLst>
              <a:ext uri="{FF2B5EF4-FFF2-40B4-BE49-F238E27FC236}">
                <a16:creationId xmlns:a16="http://schemas.microsoft.com/office/drawing/2014/main" id="{189A6AE5-89C1-A98F-4462-33A07C1DE3C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09122" y="2840004"/>
            <a:ext cx="2659816" cy="33858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841A86-1DC9-A51F-60F9-480A23C88AB4}"/>
              </a:ext>
            </a:extLst>
          </p:cNvPr>
          <p:cNvSpPr txBox="1"/>
          <p:nvPr/>
        </p:nvSpPr>
        <p:spPr>
          <a:xfrm>
            <a:off x="7724628" y="822121"/>
            <a:ext cx="3837241" cy="2385268"/>
          </a:xfrm>
          <a:prstGeom prst="rect">
            <a:avLst/>
          </a:prstGeom>
          <a:noFill/>
        </p:spPr>
        <p:txBody>
          <a:bodyPr wrap="square" rtlCol="0">
            <a:spAutoFit/>
          </a:bodyPr>
          <a:lstStyle/>
          <a:p>
            <a:pPr algn="ctr"/>
            <a:r>
              <a:rPr lang="en-GB" sz="2400" dirty="0">
                <a:solidFill>
                  <a:schemeClr val="bg1"/>
                </a:solidFill>
              </a:rPr>
              <a:t>How do we work with Students?</a:t>
            </a:r>
          </a:p>
          <a:p>
            <a:pPr algn="ctr"/>
            <a:endParaRPr lang="en-GB" sz="1100" dirty="0">
              <a:solidFill>
                <a:schemeClr val="bg1"/>
              </a:solidFill>
            </a:endParaRPr>
          </a:p>
          <a:p>
            <a:pPr marL="285750" indent="-285750" algn="ctr">
              <a:buFont typeface="Arial" panose="020B0604020202020204" pitchFamily="34" charset="0"/>
              <a:buChar char="•"/>
            </a:pPr>
            <a:r>
              <a:rPr lang="en-GB" dirty="0">
                <a:solidFill>
                  <a:schemeClr val="bg1"/>
                </a:solidFill>
              </a:rPr>
              <a:t>Talks and Presentations</a:t>
            </a:r>
          </a:p>
          <a:p>
            <a:pPr marL="285750" indent="-285750" algn="ctr">
              <a:buFont typeface="Arial" panose="020B0604020202020204" pitchFamily="34" charset="0"/>
              <a:buChar char="•"/>
            </a:pPr>
            <a:endParaRPr lang="en-GB" dirty="0">
              <a:solidFill>
                <a:schemeClr val="bg1"/>
              </a:solidFill>
            </a:endParaRPr>
          </a:p>
          <a:p>
            <a:pPr marL="285750" indent="-285750" algn="ctr">
              <a:buFont typeface="Arial" panose="020B0604020202020204" pitchFamily="34" charset="0"/>
              <a:buChar char="•"/>
            </a:pPr>
            <a:r>
              <a:rPr lang="en-GB" dirty="0">
                <a:solidFill>
                  <a:schemeClr val="bg1"/>
                </a:solidFill>
              </a:rPr>
              <a:t>Appointments</a:t>
            </a:r>
          </a:p>
          <a:p>
            <a:pPr marL="285750" indent="-285750" algn="ctr">
              <a:buFont typeface="Arial" panose="020B0604020202020204" pitchFamily="34" charset="0"/>
              <a:buChar char="•"/>
            </a:pPr>
            <a:endParaRPr lang="en-GB" dirty="0">
              <a:solidFill>
                <a:schemeClr val="bg1"/>
              </a:solidFill>
            </a:endParaRPr>
          </a:p>
          <a:p>
            <a:pPr marL="285750" indent="-285750" algn="ctr">
              <a:buFont typeface="Arial" panose="020B0604020202020204" pitchFamily="34" charset="0"/>
              <a:buChar char="•"/>
            </a:pPr>
            <a:r>
              <a:rPr lang="en-GB" dirty="0">
                <a:solidFill>
                  <a:schemeClr val="bg1"/>
                </a:solidFill>
              </a:rPr>
              <a:t>Email queries </a:t>
            </a:r>
            <a:endParaRPr lang="en-GB" dirty="0"/>
          </a:p>
        </p:txBody>
      </p:sp>
      <p:pic>
        <p:nvPicPr>
          <p:cNvPr id="1028" name="Picture 4" descr="Create a Corporate Email Address » Business Emails starting ...">
            <a:extLst>
              <a:ext uri="{FF2B5EF4-FFF2-40B4-BE49-F238E27FC236}">
                <a16:creationId xmlns:a16="http://schemas.microsoft.com/office/drawing/2014/main" id="{9B9CA413-46F2-E74F-1AFF-C0A2E70517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636" y="3514323"/>
            <a:ext cx="1230722" cy="89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546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A808-DAEA-970B-4699-BDC0895DD0B8}"/>
              </a:ext>
            </a:extLst>
          </p:cNvPr>
          <p:cNvSpPr>
            <a:spLocks noGrp="1"/>
          </p:cNvSpPr>
          <p:nvPr>
            <p:ph type="title"/>
          </p:nvPr>
        </p:nvSpPr>
        <p:spPr>
          <a:xfrm>
            <a:off x="838200" y="365125"/>
            <a:ext cx="10515600" cy="524561"/>
          </a:xfrm>
        </p:spPr>
        <p:txBody>
          <a:bodyPr>
            <a:noAutofit/>
          </a:bodyPr>
          <a:lstStyle/>
          <a:p>
            <a:r>
              <a:rPr lang="en-GB" b="1" dirty="0">
                <a:solidFill>
                  <a:schemeClr val="bg1"/>
                </a:solidFill>
              </a:rPr>
              <a:t>What we do….</a:t>
            </a:r>
          </a:p>
        </p:txBody>
      </p:sp>
      <p:graphicFrame>
        <p:nvGraphicFramePr>
          <p:cNvPr id="5" name="Content Placeholder 4">
            <a:extLst>
              <a:ext uri="{FF2B5EF4-FFF2-40B4-BE49-F238E27FC236}">
                <a16:creationId xmlns:a16="http://schemas.microsoft.com/office/drawing/2014/main" id="{17951184-7F76-C666-C827-E536FF5CD3AD}"/>
              </a:ext>
            </a:extLst>
          </p:cNvPr>
          <p:cNvGraphicFramePr>
            <a:graphicFrameLocks noGrp="1"/>
          </p:cNvGraphicFramePr>
          <p:nvPr>
            <p:ph idx="1"/>
            <p:extLst>
              <p:ext uri="{D42A27DB-BD31-4B8C-83A1-F6EECF244321}">
                <p14:modId xmlns:p14="http://schemas.microsoft.com/office/powerpoint/2010/main" val="3868654661"/>
              </p:ext>
            </p:extLst>
          </p:nvPr>
        </p:nvGraphicFramePr>
        <p:xfrm>
          <a:off x="-333634" y="1379755"/>
          <a:ext cx="11578281" cy="547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43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05E7-3EBC-5265-D756-241916E37474}"/>
              </a:ext>
            </a:extLst>
          </p:cNvPr>
          <p:cNvSpPr>
            <a:spLocks noGrp="1"/>
          </p:cNvSpPr>
          <p:nvPr>
            <p:ph type="title"/>
          </p:nvPr>
        </p:nvSpPr>
        <p:spPr>
          <a:xfrm>
            <a:off x="838200" y="365125"/>
            <a:ext cx="10515600" cy="615619"/>
          </a:xfrm>
        </p:spPr>
        <p:txBody>
          <a:bodyPr>
            <a:noAutofit/>
          </a:bodyPr>
          <a:lstStyle/>
          <a:p>
            <a:r>
              <a:rPr lang="en-GB" b="1" dirty="0">
                <a:solidFill>
                  <a:schemeClr val="bg1"/>
                </a:solidFill>
              </a:rPr>
              <a:t>Money Advice Webpage</a:t>
            </a:r>
          </a:p>
        </p:txBody>
      </p:sp>
      <p:sp>
        <p:nvSpPr>
          <p:cNvPr id="3" name="Content Placeholder 2">
            <a:extLst>
              <a:ext uri="{FF2B5EF4-FFF2-40B4-BE49-F238E27FC236}">
                <a16:creationId xmlns:a16="http://schemas.microsoft.com/office/drawing/2014/main" id="{2DB9AAFF-D077-E2E6-A4BF-47DF1B7AA200}"/>
              </a:ext>
            </a:extLst>
          </p:cNvPr>
          <p:cNvSpPr>
            <a:spLocks noGrp="1"/>
          </p:cNvSpPr>
          <p:nvPr>
            <p:ph idx="1"/>
          </p:nvPr>
        </p:nvSpPr>
        <p:spPr/>
        <p:txBody>
          <a:bodyPr/>
          <a:lstStyle/>
          <a:p>
            <a:pPr marL="0" indent="0">
              <a:buNone/>
            </a:pPr>
            <a:r>
              <a:rPr lang="en-GB" dirty="0">
                <a:solidFill>
                  <a:schemeClr val="bg1"/>
                </a:solidFill>
                <a:hlinkClick r:id="rId3">
                  <a:extLst>
                    <a:ext uri="{A12FA001-AC4F-418D-AE19-62706E023703}">
                      <ahyp:hlinkClr xmlns:ahyp="http://schemas.microsoft.com/office/drawing/2018/hyperlinkcolor" val="tx"/>
                    </a:ext>
                  </a:extLst>
                </a:hlinkClick>
              </a:rPr>
              <a:t>Money Advice Team</a:t>
            </a:r>
            <a:endParaRPr lang="en-GB" dirty="0">
              <a:solidFill>
                <a:schemeClr val="bg1"/>
              </a:solidFill>
            </a:endParaRPr>
          </a:p>
          <a:p>
            <a:pPr marL="0" indent="0">
              <a:buNone/>
            </a:pPr>
            <a:endParaRPr lang="en-GB" dirty="0"/>
          </a:p>
        </p:txBody>
      </p:sp>
      <p:pic>
        <p:nvPicPr>
          <p:cNvPr id="5" name="Picture 4" descr="A screenshot of a computer&#10;&#10;Description automatically generated">
            <a:extLst>
              <a:ext uri="{FF2B5EF4-FFF2-40B4-BE49-F238E27FC236}">
                <a16:creationId xmlns:a16="http://schemas.microsoft.com/office/drawing/2014/main" id="{F7109B94-ADC9-82BA-0CBF-5748BC41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521" y="2488635"/>
            <a:ext cx="7850038" cy="4004240"/>
          </a:xfrm>
          <a:prstGeom prst="rect">
            <a:avLst/>
          </a:prstGeom>
        </p:spPr>
      </p:pic>
    </p:spTree>
    <p:extLst>
      <p:ext uri="{BB962C8B-B14F-4D97-AF65-F5344CB8AC3E}">
        <p14:creationId xmlns:p14="http://schemas.microsoft.com/office/powerpoint/2010/main" val="361866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6FBB-605B-F18E-36B2-983545B10E99}"/>
              </a:ext>
            </a:extLst>
          </p:cNvPr>
          <p:cNvSpPr>
            <a:spLocks noGrp="1"/>
          </p:cNvSpPr>
          <p:nvPr>
            <p:ph type="title"/>
          </p:nvPr>
        </p:nvSpPr>
        <p:spPr>
          <a:xfrm>
            <a:off x="16055781" y="1230099"/>
            <a:ext cx="651150" cy="104674"/>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1EB31463-6101-16BA-A3A4-0BAF8CFC75F4}"/>
              </a:ext>
            </a:extLst>
          </p:cNvPr>
          <p:cNvSpPr>
            <a:spLocks noGrp="1"/>
          </p:cNvSpPr>
          <p:nvPr>
            <p:ph idx="1"/>
          </p:nvPr>
        </p:nvSpPr>
        <p:spPr>
          <a:xfrm>
            <a:off x="407671" y="515776"/>
            <a:ext cx="10946129" cy="5645622"/>
          </a:xfrm>
        </p:spPr>
        <p:txBody>
          <a:bodyPr>
            <a:normAutofit lnSpcReduction="10000"/>
          </a:bodyPr>
          <a:lstStyle/>
          <a:p>
            <a:pPr marL="0" indent="0">
              <a:buNone/>
            </a:pPr>
            <a:r>
              <a:rPr lang="en-GB" sz="4400" dirty="0">
                <a:solidFill>
                  <a:schemeClr val="bg1"/>
                </a:solidFill>
              </a:rPr>
              <a:t> Key Info and tips</a:t>
            </a:r>
          </a:p>
          <a:p>
            <a:pPr marL="514350" indent="-514350">
              <a:buAutoNum type="arabicPeriod"/>
            </a:pPr>
            <a:r>
              <a:rPr lang="en-GB" dirty="0">
                <a:solidFill>
                  <a:schemeClr val="bg1"/>
                </a:solidFill>
              </a:rPr>
              <a:t>Check your Student Finance Award</a:t>
            </a:r>
          </a:p>
          <a:p>
            <a:pPr marL="0" indent="0">
              <a:buNone/>
            </a:pPr>
            <a:r>
              <a:rPr lang="en-GB" dirty="0">
                <a:solidFill>
                  <a:schemeClr val="bg1"/>
                </a:solidFill>
              </a:rPr>
              <a:t>         </a:t>
            </a:r>
            <a:r>
              <a:rPr lang="en-GB" b="1" dirty="0">
                <a:solidFill>
                  <a:schemeClr val="bg1"/>
                </a:solidFill>
              </a:rPr>
              <a:t>Have you applied to Student Finance?</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sz="2800" b="1" dirty="0">
                <a:solidFill>
                  <a:schemeClr val="bg1"/>
                </a:solidFill>
              </a:rPr>
              <a:t>         Have you received your Notification of Entitlement?</a:t>
            </a:r>
            <a:endParaRPr lang="en-GB" dirty="0">
              <a:solidFill>
                <a:schemeClr val="bg1"/>
              </a:solidFill>
            </a:endParaRPr>
          </a:p>
          <a:p>
            <a:pPr marL="0" indent="0">
              <a:buNone/>
            </a:pPr>
            <a:endParaRPr lang="en-GB" dirty="0">
              <a:solidFill>
                <a:schemeClr val="bg1"/>
              </a:solidFill>
            </a:endParaRPr>
          </a:p>
          <a:p>
            <a:pPr marL="0" indent="0">
              <a:buNone/>
            </a:pPr>
            <a:endParaRPr lang="en-GB" dirty="0"/>
          </a:p>
        </p:txBody>
      </p:sp>
      <p:graphicFrame>
        <p:nvGraphicFramePr>
          <p:cNvPr id="5" name="Diagram 4">
            <a:extLst>
              <a:ext uri="{FF2B5EF4-FFF2-40B4-BE49-F238E27FC236}">
                <a16:creationId xmlns:a16="http://schemas.microsoft.com/office/drawing/2014/main" id="{F2CD3CF9-82B2-CDD8-0A7B-F3284CF4A62C}"/>
              </a:ext>
            </a:extLst>
          </p:cNvPr>
          <p:cNvGraphicFramePr/>
          <p:nvPr>
            <p:extLst>
              <p:ext uri="{D42A27DB-BD31-4B8C-83A1-F6EECF244321}">
                <p14:modId xmlns:p14="http://schemas.microsoft.com/office/powerpoint/2010/main" val="3668753943"/>
              </p:ext>
            </p:extLst>
          </p:nvPr>
        </p:nvGraphicFramePr>
        <p:xfrm>
          <a:off x="-150384" y="924175"/>
          <a:ext cx="12062237" cy="575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dication of poll">
            <a:extLst>
              <a:ext uri="{FF2B5EF4-FFF2-40B4-BE49-F238E27FC236}">
                <a16:creationId xmlns:a16="http://schemas.microsoft.com/office/drawing/2014/main" id="{AA351F17-6BE0-04F9-F95B-926B73A4FF8F}"/>
              </a:ext>
            </a:extLst>
          </p:cNvPr>
          <p:cNvPicPr>
            <a:picLocks noChangeAspect="1"/>
          </p:cNvPicPr>
          <p:nvPr/>
        </p:nvPicPr>
        <p:blipFill>
          <a:blip r:embed="rId8"/>
          <a:stretch>
            <a:fillRect/>
          </a:stretch>
        </p:blipFill>
        <p:spPr>
          <a:xfrm>
            <a:off x="676835" y="1770323"/>
            <a:ext cx="381000" cy="495300"/>
          </a:xfrm>
          <a:prstGeom prst="rect">
            <a:avLst/>
          </a:prstGeom>
        </p:spPr>
      </p:pic>
      <p:pic>
        <p:nvPicPr>
          <p:cNvPr id="6" name="Picture 5" descr="indication of poll">
            <a:extLst>
              <a:ext uri="{FF2B5EF4-FFF2-40B4-BE49-F238E27FC236}">
                <a16:creationId xmlns:a16="http://schemas.microsoft.com/office/drawing/2014/main" id="{E9B2439A-BAA8-1873-9D2D-C642D7FA8BFE}"/>
              </a:ext>
            </a:extLst>
          </p:cNvPr>
          <p:cNvPicPr>
            <a:picLocks noChangeAspect="1"/>
          </p:cNvPicPr>
          <p:nvPr/>
        </p:nvPicPr>
        <p:blipFill>
          <a:blip r:embed="rId8"/>
          <a:stretch>
            <a:fillRect/>
          </a:stretch>
        </p:blipFill>
        <p:spPr>
          <a:xfrm>
            <a:off x="676835" y="5570197"/>
            <a:ext cx="381000" cy="495300"/>
          </a:xfrm>
          <a:prstGeom prst="rect">
            <a:avLst/>
          </a:prstGeom>
        </p:spPr>
      </p:pic>
    </p:spTree>
    <p:extLst>
      <p:ext uri="{BB962C8B-B14F-4D97-AF65-F5344CB8AC3E}">
        <p14:creationId xmlns:p14="http://schemas.microsoft.com/office/powerpoint/2010/main" val="290726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FF9D-6A5F-3E1F-8FC1-75F15BAEA367}"/>
              </a:ext>
            </a:extLst>
          </p:cNvPr>
          <p:cNvSpPr>
            <a:spLocks noGrp="1"/>
          </p:cNvSpPr>
          <p:nvPr>
            <p:ph type="title"/>
          </p:nvPr>
        </p:nvSpPr>
        <p:spPr>
          <a:xfrm>
            <a:off x="220979" y="365125"/>
            <a:ext cx="11132821" cy="1325563"/>
          </a:xfrm>
        </p:spPr>
        <p:txBody>
          <a:bodyPr/>
          <a:lstStyle/>
          <a:p>
            <a:r>
              <a:rPr lang="en-GB" b="1" dirty="0">
                <a:solidFill>
                  <a:schemeClr val="bg1"/>
                </a:solidFill>
              </a:rPr>
              <a:t>Fees and Funding Pages</a:t>
            </a:r>
          </a:p>
        </p:txBody>
      </p:sp>
      <p:sp>
        <p:nvSpPr>
          <p:cNvPr id="6" name="Content Placeholder 5">
            <a:extLst>
              <a:ext uri="{FF2B5EF4-FFF2-40B4-BE49-F238E27FC236}">
                <a16:creationId xmlns:a16="http://schemas.microsoft.com/office/drawing/2014/main" id="{B20680B3-4071-C27A-76F2-73896F4712EA}"/>
              </a:ext>
            </a:extLst>
          </p:cNvPr>
          <p:cNvSpPr>
            <a:spLocks noGrp="1"/>
          </p:cNvSpPr>
          <p:nvPr>
            <p:ph sz="half" idx="2"/>
          </p:nvPr>
        </p:nvSpPr>
        <p:spPr>
          <a:xfrm>
            <a:off x="6221752" y="1027906"/>
            <a:ext cx="6019800" cy="5811838"/>
          </a:xfrm>
        </p:spPr>
        <p:txBody>
          <a:bodyPr>
            <a:normAutofit fontScale="92500" lnSpcReduction="10000"/>
          </a:bodyPr>
          <a:lstStyle/>
          <a:p>
            <a:pPr marL="0" indent="0">
              <a:buNone/>
            </a:pPr>
            <a:r>
              <a:rPr lang="en-GB" u="sng" dirty="0">
                <a:solidFill>
                  <a:schemeClr val="bg1"/>
                </a:solidFill>
                <a:hlinkClick r:id="rId3">
                  <a:extLst>
                    <a:ext uri="{A12FA001-AC4F-418D-AE19-62706E023703}">
                      <ahyp:hlinkClr xmlns:ahyp="http://schemas.microsoft.com/office/drawing/2018/hyperlinkcolor" val="tx"/>
                    </a:ext>
                  </a:extLst>
                </a:hlinkClick>
              </a:rPr>
              <a:t>Comprehensive Guides to Funding</a:t>
            </a:r>
            <a:endParaRPr lang="en-GB" u="sng" dirty="0">
              <a:solidFill>
                <a:schemeClr val="bg1"/>
              </a:solidFill>
            </a:endParaRPr>
          </a:p>
          <a:p>
            <a:endParaRPr lang="en-GB" u="sng" dirty="0">
              <a:solidFill>
                <a:schemeClr val="bg1"/>
              </a:solidFill>
            </a:endParaRPr>
          </a:p>
          <a:p>
            <a:r>
              <a:rPr lang="en-GB" dirty="0">
                <a:solidFill>
                  <a:schemeClr val="bg1"/>
                </a:solidFill>
              </a:rPr>
              <a:t>Funding from Student Finance:</a:t>
            </a:r>
          </a:p>
          <a:p>
            <a:pPr>
              <a:buFont typeface="Wingdings" panose="05000000000000000000" pitchFamily="2" charset="2"/>
              <a:buChar char="ü"/>
            </a:pPr>
            <a:r>
              <a:rPr lang="en-GB" dirty="0">
                <a:solidFill>
                  <a:schemeClr val="bg1"/>
                </a:solidFill>
              </a:rPr>
              <a:t>Maintenance Loan tables </a:t>
            </a:r>
          </a:p>
          <a:p>
            <a:pPr>
              <a:buFont typeface="Wingdings" panose="05000000000000000000" pitchFamily="2" charset="2"/>
              <a:buChar char="ü"/>
            </a:pPr>
            <a:r>
              <a:rPr lang="en-GB" dirty="0">
                <a:solidFill>
                  <a:schemeClr val="bg1"/>
                </a:solidFill>
              </a:rPr>
              <a:t>Funding for Student Parents and those with Adult Dependents</a:t>
            </a:r>
          </a:p>
          <a:p>
            <a:pPr>
              <a:buFont typeface="Wingdings" panose="05000000000000000000" pitchFamily="2" charset="2"/>
              <a:buChar char="ü"/>
            </a:pPr>
            <a:r>
              <a:rPr lang="en-GB" dirty="0">
                <a:solidFill>
                  <a:schemeClr val="bg1"/>
                </a:solidFill>
              </a:rPr>
              <a:t>Disabled Students’ Funding</a:t>
            </a:r>
          </a:p>
          <a:p>
            <a:pPr>
              <a:buFont typeface="Wingdings" panose="05000000000000000000" pitchFamily="2" charset="2"/>
              <a:buChar char="ü"/>
            </a:pPr>
            <a:r>
              <a:rPr lang="en-GB" dirty="0">
                <a:solidFill>
                  <a:schemeClr val="bg1"/>
                </a:solidFill>
              </a:rPr>
              <a:t>Links to other UK Nations funding</a:t>
            </a:r>
          </a:p>
          <a:p>
            <a:pPr>
              <a:buFont typeface="Wingdings" panose="05000000000000000000" pitchFamily="2" charset="2"/>
              <a:buChar char="ü"/>
            </a:pPr>
            <a:r>
              <a:rPr lang="en-GB" dirty="0">
                <a:solidFill>
                  <a:schemeClr val="bg1"/>
                </a:solidFill>
              </a:rPr>
              <a:t>Tuition Fee Funding</a:t>
            </a:r>
          </a:p>
          <a:p>
            <a:r>
              <a:rPr lang="en-GB" dirty="0">
                <a:solidFill>
                  <a:schemeClr val="bg1"/>
                </a:solidFill>
              </a:rPr>
              <a:t>NHS Learning Support Fund for certain courses</a:t>
            </a:r>
          </a:p>
          <a:p>
            <a:r>
              <a:rPr lang="en-GB" dirty="0">
                <a:solidFill>
                  <a:schemeClr val="bg1"/>
                </a:solidFill>
              </a:rPr>
              <a:t>Edge Hill Scholarships</a:t>
            </a:r>
          </a:p>
          <a:p>
            <a:r>
              <a:rPr lang="en-GB" dirty="0">
                <a:solidFill>
                  <a:schemeClr val="bg1"/>
                </a:solidFill>
              </a:rPr>
              <a:t>Trusts and Charities</a:t>
            </a:r>
          </a:p>
          <a:p>
            <a:endParaRPr lang="en-GB" dirty="0">
              <a:solidFill>
                <a:schemeClr val="bg1"/>
              </a:solidFill>
            </a:endParaRPr>
          </a:p>
        </p:txBody>
      </p:sp>
      <p:sp>
        <p:nvSpPr>
          <p:cNvPr id="4" name="Content Placeholder 3">
            <a:extLst>
              <a:ext uri="{FF2B5EF4-FFF2-40B4-BE49-F238E27FC236}">
                <a16:creationId xmlns:a16="http://schemas.microsoft.com/office/drawing/2014/main" id="{A964216D-D8D1-E848-E270-C76270690978}"/>
              </a:ext>
            </a:extLst>
          </p:cNvPr>
          <p:cNvSpPr>
            <a:spLocks noGrp="1"/>
          </p:cNvSpPr>
          <p:nvPr>
            <p:ph sz="half" idx="1"/>
          </p:nvPr>
        </p:nvSpPr>
        <p:spPr/>
        <p:txBody>
          <a:bodyPr>
            <a:normAutofit fontScale="92500" lnSpcReduction="10000"/>
          </a:bodyPr>
          <a:lstStyle/>
          <a:p>
            <a:endParaRPr lang="en-GB"/>
          </a:p>
        </p:txBody>
      </p:sp>
      <p:pic>
        <p:nvPicPr>
          <p:cNvPr id="8" name="Picture 7" descr="screenshot of fees and funding area of webpage">
            <a:extLst>
              <a:ext uri="{FF2B5EF4-FFF2-40B4-BE49-F238E27FC236}">
                <a16:creationId xmlns:a16="http://schemas.microsoft.com/office/drawing/2014/main" id="{8F5BDD4C-22CC-B672-FE04-F76253219E35}"/>
              </a:ext>
            </a:extLst>
          </p:cNvPr>
          <p:cNvPicPr>
            <a:picLocks noChangeAspect="1"/>
          </p:cNvPicPr>
          <p:nvPr/>
        </p:nvPicPr>
        <p:blipFill>
          <a:blip r:embed="rId4"/>
          <a:stretch>
            <a:fillRect/>
          </a:stretch>
        </p:blipFill>
        <p:spPr>
          <a:xfrm>
            <a:off x="737224" y="1690688"/>
            <a:ext cx="5383552" cy="4699485"/>
          </a:xfrm>
          <a:prstGeom prst="rect">
            <a:avLst/>
          </a:prstGeom>
        </p:spPr>
      </p:pic>
    </p:spTree>
    <p:extLst>
      <p:ext uri="{BB962C8B-B14F-4D97-AF65-F5344CB8AC3E}">
        <p14:creationId xmlns:p14="http://schemas.microsoft.com/office/powerpoint/2010/main" val="224281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05E7-3EBC-5265-D756-241916E37474}"/>
              </a:ext>
            </a:extLst>
          </p:cNvPr>
          <p:cNvSpPr>
            <a:spLocks noGrp="1"/>
          </p:cNvSpPr>
          <p:nvPr>
            <p:ph type="title"/>
          </p:nvPr>
        </p:nvSpPr>
        <p:spPr>
          <a:xfrm>
            <a:off x="838200" y="410845"/>
            <a:ext cx="10515600" cy="697353"/>
          </a:xfrm>
        </p:spPr>
        <p:txBody>
          <a:bodyPr>
            <a:normAutofit fontScale="90000"/>
          </a:bodyPr>
          <a:lstStyle/>
          <a:p>
            <a:br>
              <a:rPr lang="en-GB" sz="4400" b="1" dirty="0">
                <a:solidFill>
                  <a:schemeClr val="bg1"/>
                </a:solidFill>
              </a:rPr>
            </a:br>
            <a:r>
              <a:rPr lang="en-GB" sz="4900" b="1" dirty="0">
                <a:solidFill>
                  <a:schemeClr val="bg1"/>
                </a:solidFill>
              </a:rPr>
              <a:t>Maintenance Loans</a:t>
            </a:r>
            <a:br>
              <a:rPr lang="en-GB" sz="4400" b="1" dirty="0">
                <a:solidFill>
                  <a:schemeClr val="bg1"/>
                </a:solidFill>
              </a:rPr>
            </a:br>
            <a:r>
              <a:rPr lang="en-GB" sz="3100" b="1" dirty="0">
                <a:solidFill>
                  <a:schemeClr val="bg1"/>
                </a:solidFill>
              </a:rPr>
              <a:t>Student Finance England example 24/25 Starters on a 30-week course*</a:t>
            </a:r>
            <a:endParaRPr lang="en-GB" sz="3100" dirty="0"/>
          </a:p>
        </p:txBody>
      </p:sp>
      <p:graphicFrame>
        <p:nvGraphicFramePr>
          <p:cNvPr id="5" name="Table 5" descr="Table showing minimum maintenance loan allowance for those living with parents and those not.">
            <a:extLst>
              <a:ext uri="{FF2B5EF4-FFF2-40B4-BE49-F238E27FC236}">
                <a16:creationId xmlns:a16="http://schemas.microsoft.com/office/drawing/2014/main" id="{F66163D3-52B7-6728-64F7-2644DB662A9E}"/>
              </a:ext>
            </a:extLst>
          </p:cNvPr>
          <p:cNvGraphicFramePr>
            <a:graphicFrameLocks noGrp="1"/>
          </p:cNvGraphicFramePr>
          <p:nvPr>
            <p:ph idx="1"/>
            <p:extLst>
              <p:ext uri="{D42A27DB-BD31-4B8C-83A1-F6EECF244321}">
                <p14:modId xmlns:p14="http://schemas.microsoft.com/office/powerpoint/2010/main" val="2282820446"/>
              </p:ext>
            </p:extLst>
          </p:nvPr>
        </p:nvGraphicFramePr>
        <p:xfrm>
          <a:off x="838200" y="2139696"/>
          <a:ext cx="8028567" cy="1973729"/>
        </p:xfrm>
        <a:graphic>
          <a:graphicData uri="http://schemas.openxmlformats.org/drawingml/2006/table">
            <a:tbl>
              <a:tblPr firstRow="1" bandRow="1">
                <a:tableStyleId>{5C22544A-7EE6-4342-B048-85BDC9FD1C3A}</a:tableStyleId>
              </a:tblPr>
              <a:tblGrid>
                <a:gridCol w="2676189">
                  <a:extLst>
                    <a:ext uri="{9D8B030D-6E8A-4147-A177-3AD203B41FA5}">
                      <a16:colId xmlns:a16="http://schemas.microsoft.com/office/drawing/2014/main" val="3751000629"/>
                    </a:ext>
                  </a:extLst>
                </a:gridCol>
                <a:gridCol w="2676189">
                  <a:extLst>
                    <a:ext uri="{9D8B030D-6E8A-4147-A177-3AD203B41FA5}">
                      <a16:colId xmlns:a16="http://schemas.microsoft.com/office/drawing/2014/main" val="2410313456"/>
                    </a:ext>
                  </a:extLst>
                </a:gridCol>
                <a:gridCol w="2676189">
                  <a:extLst>
                    <a:ext uri="{9D8B030D-6E8A-4147-A177-3AD203B41FA5}">
                      <a16:colId xmlns:a16="http://schemas.microsoft.com/office/drawing/2014/main" val="1953850892"/>
                    </a:ext>
                  </a:extLst>
                </a:gridCol>
              </a:tblGrid>
              <a:tr h="1089789">
                <a:tc>
                  <a:txBody>
                    <a:bodyPr/>
                    <a:lstStyle/>
                    <a:p>
                      <a:r>
                        <a:rPr lang="en-GB" dirty="0"/>
                        <a:t>Where you are living</a:t>
                      </a:r>
                    </a:p>
                  </a:txBody>
                  <a:tcPr/>
                </a:tc>
                <a:tc>
                  <a:txBody>
                    <a:bodyPr/>
                    <a:lstStyle/>
                    <a:p>
                      <a:r>
                        <a:rPr lang="en-GB" dirty="0"/>
                        <a:t>Minimum Maintenance Loan</a:t>
                      </a:r>
                    </a:p>
                  </a:txBody>
                  <a:tcPr/>
                </a:tc>
                <a:tc>
                  <a:txBody>
                    <a:bodyPr/>
                    <a:lstStyle/>
                    <a:p>
                      <a:r>
                        <a:rPr lang="en-GB" dirty="0"/>
                        <a:t>Maximum Maintenance Loan (Household Income </a:t>
                      </a:r>
                      <a:r>
                        <a:rPr lang="en-GB" dirty="0">
                          <a:solidFill>
                            <a:schemeClr val="tx1"/>
                          </a:solidFill>
                        </a:rPr>
                        <a:t>£25k or less</a:t>
                      </a:r>
                      <a:r>
                        <a:rPr lang="en-GB" dirty="0"/>
                        <a:t>)</a:t>
                      </a:r>
                    </a:p>
                  </a:txBody>
                  <a:tcPr/>
                </a:tc>
                <a:extLst>
                  <a:ext uri="{0D108BD9-81ED-4DB2-BD59-A6C34878D82A}">
                    <a16:rowId xmlns:a16="http://schemas.microsoft.com/office/drawing/2014/main" val="227204322"/>
                  </a:ext>
                </a:extLst>
              </a:tr>
              <a:tr h="441970">
                <a:tc>
                  <a:txBody>
                    <a:bodyPr/>
                    <a:lstStyle/>
                    <a:p>
                      <a:r>
                        <a:rPr lang="en-GB" dirty="0"/>
                        <a:t>Living with parents</a:t>
                      </a:r>
                    </a:p>
                  </a:txBody>
                  <a:tcPr/>
                </a:tc>
                <a:tc>
                  <a:txBody>
                    <a:bodyPr/>
                    <a:lstStyle/>
                    <a:p>
                      <a:r>
                        <a:rPr lang="en-GB" dirty="0"/>
                        <a:t>£3,790</a:t>
                      </a:r>
                    </a:p>
                  </a:txBody>
                  <a:tcPr/>
                </a:tc>
                <a:tc>
                  <a:txBody>
                    <a:bodyPr/>
                    <a:lstStyle/>
                    <a:p>
                      <a:r>
                        <a:rPr lang="en-GB" dirty="0"/>
                        <a:t>£8,610</a:t>
                      </a:r>
                    </a:p>
                  </a:txBody>
                  <a:tcPr/>
                </a:tc>
                <a:extLst>
                  <a:ext uri="{0D108BD9-81ED-4DB2-BD59-A6C34878D82A}">
                    <a16:rowId xmlns:a16="http://schemas.microsoft.com/office/drawing/2014/main" val="3005072579"/>
                  </a:ext>
                </a:extLst>
              </a:tr>
              <a:tr h="441970">
                <a:tc>
                  <a:txBody>
                    <a:bodyPr/>
                    <a:lstStyle/>
                    <a:p>
                      <a:r>
                        <a:rPr lang="en-GB" dirty="0"/>
                        <a:t>Not living with parents</a:t>
                      </a:r>
                    </a:p>
                  </a:txBody>
                  <a:tcPr/>
                </a:tc>
                <a:tc>
                  <a:txBody>
                    <a:bodyPr/>
                    <a:lstStyle/>
                    <a:p>
                      <a:r>
                        <a:rPr lang="en-GB" dirty="0"/>
                        <a:t>£4,767</a:t>
                      </a:r>
                    </a:p>
                  </a:txBody>
                  <a:tcPr/>
                </a:tc>
                <a:tc>
                  <a:txBody>
                    <a:bodyPr/>
                    <a:lstStyle/>
                    <a:p>
                      <a:r>
                        <a:rPr lang="en-GB" dirty="0"/>
                        <a:t>£10,227</a:t>
                      </a:r>
                    </a:p>
                  </a:txBody>
                  <a:tcPr/>
                </a:tc>
                <a:extLst>
                  <a:ext uri="{0D108BD9-81ED-4DB2-BD59-A6C34878D82A}">
                    <a16:rowId xmlns:a16="http://schemas.microsoft.com/office/drawing/2014/main" val="348500582"/>
                  </a:ext>
                </a:extLst>
              </a:tr>
            </a:tbl>
          </a:graphicData>
        </a:graphic>
      </p:graphicFrame>
      <p:sp>
        <p:nvSpPr>
          <p:cNvPr id="6" name="TextBox 5">
            <a:extLst>
              <a:ext uri="{FF2B5EF4-FFF2-40B4-BE49-F238E27FC236}">
                <a16:creationId xmlns:a16="http://schemas.microsoft.com/office/drawing/2014/main" id="{F94E6160-6ACD-EE04-60E1-50950EF9B327}"/>
              </a:ext>
            </a:extLst>
          </p:cNvPr>
          <p:cNvSpPr txBox="1"/>
          <p:nvPr/>
        </p:nvSpPr>
        <p:spPr>
          <a:xfrm>
            <a:off x="838200" y="4718304"/>
            <a:ext cx="9499899" cy="523220"/>
          </a:xfrm>
          <a:prstGeom prst="rect">
            <a:avLst/>
          </a:prstGeom>
          <a:noFill/>
        </p:spPr>
        <p:txBody>
          <a:bodyPr wrap="square" rtlCol="0">
            <a:spAutoFit/>
          </a:bodyPr>
          <a:lstStyle/>
          <a:p>
            <a:r>
              <a:rPr lang="en-GB" sz="2800" dirty="0">
                <a:solidFill>
                  <a:schemeClr val="bg1"/>
                </a:solidFill>
                <a:hlinkClick r:id="rId3">
                  <a:extLst>
                    <a:ext uri="{A12FA001-AC4F-418D-AE19-62706E023703}">
                      <ahyp:hlinkClr xmlns:ahyp="http://schemas.microsoft.com/office/drawing/2018/hyperlinkcolor" val="tx"/>
                    </a:ext>
                  </a:extLst>
                </a:hlinkClick>
              </a:rPr>
              <a:t>Loan tables</a:t>
            </a:r>
            <a:endParaRPr lang="en-GB" sz="2800" dirty="0">
              <a:solidFill>
                <a:schemeClr val="bg1"/>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84465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c0cbea-1f87-4c8f-886a-9cea95caf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12031026BAEB4798F6D26B0B2DD964" ma:contentTypeVersion="15" ma:contentTypeDescription="Create a new document." ma:contentTypeScope="" ma:versionID="a9e787992900942cf704a6398abb4623">
  <xsd:schema xmlns:xsd="http://www.w3.org/2001/XMLSchema" xmlns:xs="http://www.w3.org/2001/XMLSchema" xmlns:p="http://schemas.microsoft.com/office/2006/metadata/properties" xmlns:ns3="eec0cbea-1f87-4c8f-886a-9cea95caf83d" xmlns:ns4="382e5afd-a6e7-4df9-931d-b951431e3377" targetNamespace="http://schemas.microsoft.com/office/2006/metadata/properties" ma:root="true" ma:fieldsID="68f15325a6765237bdfaf5087dca0541" ns3:_="" ns4:_="">
    <xsd:import namespace="eec0cbea-1f87-4c8f-886a-9cea95caf83d"/>
    <xsd:import namespace="382e5afd-a6e7-4df9-931d-b951431e337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0cbea-1f87-4c8f-886a-9cea95caf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e5afd-a6e7-4df9-931d-b951431e33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8E0830-ABBB-450E-A9F2-010FB8E3FF71}">
  <ds:schemaRefs>
    <ds:schemaRef ds:uri="http://schemas.openxmlformats.org/package/2006/metadata/core-properties"/>
    <ds:schemaRef ds:uri="http://www.w3.org/XML/1998/namespace"/>
    <ds:schemaRef ds:uri="http://purl.org/dc/dcmitype/"/>
    <ds:schemaRef ds:uri="http://schemas.microsoft.com/office/2006/documentManagement/types"/>
    <ds:schemaRef ds:uri="382e5afd-a6e7-4df9-931d-b951431e3377"/>
    <ds:schemaRef ds:uri="http://purl.org/dc/terms/"/>
    <ds:schemaRef ds:uri="http://schemas.microsoft.com/office/2006/metadata/properties"/>
    <ds:schemaRef ds:uri="http://schemas.microsoft.com/office/infopath/2007/PartnerControls"/>
    <ds:schemaRef ds:uri="eec0cbea-1f87-4c8f-886a-9cea95caf83d"/>
    <ds:schemaRef ds:uri="http://purl.org/dc/elements/1.1/"/>
  </ds:schemaRefs>
</ds:datastoreItem>
</file>

<file path=customXml/itemProps2.xml><?xml version="1.0" encoding="utf-8"?>
<ds:datastoreItem xmlns:ds="http://schemas.openxmlformats.org/officeDocument/2006/customXml" ds:itemID="{425E02B1-9FC3-4730-8893-00522ACBA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0cbea-1f87-4c8f-886a-9cea95caf83d"/>
    <ds:schemaRef ds:uri="382e5afd-a6e7-4df9-931d-b951431e3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243EAF-426F-4C62-B3C7-EC7E07CAB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8211</TotalTime>
  <Words>4151</Words>
  <Application>Microsoft Office PowerPoint</Application>
  <PresentationFormat>Widescreen</PresentationFormat>
  <Paragraphs>250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 Sans</vt:lpstr>
      <vt:lpstr>Wingdings</vt:lpstr>
      <vt:lpstr>Office Theme</vt:lpstr>
      <vt:lpstr>Thrive 1: Meet the Money Advice Team</vt:lpstr>
      <vt:lpstr>Meet the Money Advice Team</vt:lpstr>
      <vt:lpstr>Where are we?</vt:lpstr>
      <vt:lpstr>PowerPoint Presentation</vt:lpstr>
      <vt:lpstr>What we do….</vt:lpstr>
      <vt:lpstr>Money Advice Webpage</vt:lpstr>
      <vt:lpstr>PowerPoint Presentation</vt:lpstr>
      <vt:lpstr>Fees and Funding Pages</vt:lpstr>
      <vt:lpstr> Maintenance Loans Student Finance England example 24/25 Starters on a 30-week course*</vt:lpstr>
      <vt:lpstr> An example student  Alex aged 18, a Psychology student, lives at home with her Mum and her younger brother who is at school.  Alex’s Mum is single, she works and earns £12,000 per year and is also able to claim Universal Credit.  She has been awarded a £3,790 loan for the year.  Is she receiving the correct loan?     </vt:lpstr>
      <vt:lpstr>Are you like Alex?</vt:lpstr>
      <vt:lpstr>     Ensure you get paid by your Funding body  Other issues affecting receipt of Maintenance Loans and grants from Student Finance  University has not been able to confirm your registration with Student Finance because:  a) You have not completed your part/s of the enrolment process and /or b) You have not completed DBS/Medical/Health Checks/provided certificates if requested (only for specific courses) and/or c) Your application by Student Finance has not been assessed yet        </vt:lpstr>
      <vt:lpstr>Delayed Funding?</vt:lpstr>
      <vt:lpstr>Explore opening a student bank account</vt:lpstr>
      <vt:lpstr>Apply for Council Tax Exemption if needed </vt:lpstr>
      <vt:lpstr>Explore Part-time jobs</vt:lpstr>
      <vt:lpstr>Start a budget </vt:lpstr>
      <vt:lpstr>Wales/Northern Ireland/ Scotland links</vt:lpstr>
      <vt:lpstr>Contact details</vt:lpstr>
      <vt:lpstr>Thanks for listening…and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dc:creator>
  <cp:lastModifiedBy>Joanne McKenna</cp:lastModifiedBy>
  <cp:revision>99</cp:revision>
  <cp:lastPrinted>2024-08-29T08:37:06Z</cp:lastPrinted>
  <dcterms:created xsi:type="dcterms:W3CDTF">2023-08-15T10:36:17Z</dcterms:created>
  <dcterms:modified xsi:type="dcterms:W3CDTF">2024-08-29T09:05:20Z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0x010100B012031026BAEB4798F6D26B0B2DD964</vt:lpwstr>
  </property>
</Properties>
</file>