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7" r:id="rId2"/>
    <p:sldId id="279" r:id="rId3"/>
    <p:sldId id="258" r:id="rId4"/>
    <p:sldId id="263" r:id="rId5"/>
    <p:sldId id="265" r:id="rId6"/>
    <p:sldId id="264" r:id="rId7"/>
    <p:sldId id="262" r:id="rId8"/>
    <p:sldId id="282" r:id="rId9"/>
    <p:sldId id="274" r:id="rId10"/>
    <p:sldId id="267" r:id="rId11"/>
    <p:sldId id="270" r:id="rId12"/>
    <p:sldId id="268" r:id="rId13"/>
    <p:sldId id="276" r:id="rId14"/>
    <p:sldId id="280" r:id="rId15"/>
    <p:sldId id="281" r:id="rId16"/>
    <p:sldId id="277" r:id="rId17"/>
    <p:sldId id="278"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29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39"/>
    <p:restoredTop sz="96654"/>
  </p:normalViewPr>
  <p:slideViewPr>
    <p:cSldViewPr snapToGrid="0" snapToObjects="1">
      <p:cViewPr varScale="1">
        <p:scale>
          <a:sx n="102" d="100"/>
          <a:sy n="102" d="100"/>
        </p:scale>
        <p:origin x="126" y="27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657C9A-3715-0440-99CF-13E9A687F9D5}" type="datetimeFigureOut">
              <a:rPr lang="en-US" smtClean="0"/>
              <a:t>8/21/2024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381BDD-BAC9-A747-B74B-E53EDBE3CD7C}" type="slidenum">
              <a:rPr lang="en-US" smtClean="0"/>
              <a:t>‹#›</a:t>
            </a:fld>
            <a:endParaRPr lang="en-US"/>
          </a:p>
        </p:txBody>
      </p:sp>
    </p:spTree>
    <p:extLst>
      <p:ext uri="{BB962C8B-B14F-4D97-AF65-F5344CB8AC3E}">
        <p14:creationId xmlns:p14="http://schemas.microsoft.com/office/powerpoint/2010/main" val="1193470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81BDD-BAC9-A747-B74B-E53EDBE3CD7C}" type="slidenum">
              <a:rPr lang="en-US" smtClean="0"/>
              <a:t>1</a:t>
            </a:fld>
            <a:endParaRPr lang="en-US"/>
          </a:p>
        </p:txBody>
      </p:sp>
    </p:spTree>
    <p:extLst>
      <p:ext uri="{BB962C8B-B14F-4D97-AF65-F5344CB8AC3E}">
        <p14:creationId xmlns:p14="http://schemas.microsoft.com/office/powerpoint/2010/main" val="2248855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81BDD-BAC9-A747-B74B-E53EDBE3CD7C}" type="slidenum">
              <a:rPr lang="en-US" smtClean="0"/>
              <a:t>3</a:t>
            </a:fld>
            <a:endParaRPr lang="en-US"/>
          </a:p>
        </p:txBody>
      </p:sp>
    </p:spTree>
    <p:extLst>
      <p:ext uri="{BB962C8B-B14F-4D97-AF65-F5344CB8AC3E}">
        <p14:creationId xmlns:p14="http://schemas.microsoft.com/office/powerpoint/2010/main" val="345815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81BDD-BAC9-A747-B74B-E53EDBE3CD7C}" type="slidenum">
              <a:rPr lang="en-US" smtClean="0"/>
              <a:t>4</a:t>
            </a:fld>
            <a:endParaRPr lang="en-US"/>
          </a:p>
        </p:txBody>
      </p:sp>
    </p:spTree>
    <p:extLst>
      <p:ext uri="{BB962C8B-B14F-4D97-AF65-F5344CB8AC3E}">
        <p14:creationId xmlns:p14="http://schemas.microsoft.com/office/powerpoint/2010/main" val="236213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81BDD-BAC9-A747-B74B-E53EDBE3CD7C}" type="slidenum">
              <a:rPr lang="en-US" smtClean="0"/>
              <a:t>5</a:t>
            </a:fld>
            <a:endParaRPr lang="en-US"/>
          </a:p>
        </p:txBody>
      </p:sp>
    </p:spTree>
    <p:extLst>
      <p:ext uri="{BB962C8B-B14F-4D97-AF65-F5344CB8AC3E}">
        <p14:creationId xmlns:p14="http://schemas.microsoft.com/office/powerpoint/2010/main" val="16795178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81BDD-BAC9-A747-B74B-E53EDBE3CD7C}" type="slidenum">
              <a:rPr lang="en-US" smtClean="0"/>
              <a:t>6</a:t>
            </a:fld>
            <a:endParaRPr lang="en-US"/>
          </a:p>
        </p:txBody>
      </p:sp>
    </p:spTree>
    <p:extLst>
      <p:ext uri="{BB962C8B-B14F-4D97-AF65-F5344CB8AC3E}">
        <p14:creationId xmlns:p14="http://schemas.microsoft.com/office/powerpoint/2010/main" val="2254425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81BDD-BAC9-A747-B74B-E53EDBE3CD7C}" type="slidenum">
              <a:rPr lang="en-US" smtClean="0"/>
              <a:t>7</a:t>
            </a:fld>
            <a:endParaRPr lang="en-US"/>
          </a:p>
        </p:txBody>
      </p:sp>
    </p:spTree>
    <p:extLst>
      <p:ext uri="{BB962C8B-B14F-4D97-AF65-F5344CB8AC3E}">
        <p14:creationId xmlns:p14="http://schemas.microsoft.com/office/powerpoint/2010/main" val="910202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81BDD-BAC9-A747-B74B-E53EDBE3CD7C}" type="slidenum">
              <a:rPr lang="en-US" smtClean="0"/>
              <a:t>8</a:t>
            </a:fld>
            <a:endParaRPr lang="en-US"/>
          </a:p>
        </p:txBody>
      </p:sp>
    </p:spTree>
    <p:extLst>
      <p:ext uri="{BB962C8B-B14F-4D97-AF65-F5344CB8AC3E}">
        <p14:creationId xmlns:p14="http://schemas.microsoft.com/office/powerpoint/2010/main" val="3286589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81BDD-BAC9-A747-B74B-E53EDBE3CD7C}" type="slidenum">
              <a:rPr lang="en-US" smtClean="0"/>
              <a:t>9</a:t>
            </a:fld>
            <a:endParaRPr lang="en-US"/>
          </a:p>
        </p:txBody>
      </p:sp>
    </p:spTree>
    <p:extLst>
      <p:ext uri="{BB962C8B-B14F-4D97-AF65-F5344CB8AC3E}">
        <p14:creationId xmlns:p14="http://schemas.microsoft.com/office/powerpoint/2010/main" val="761320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381BDD-BAC9-A747-B74B-E53EDBE3CD7C}" type="slidenum">
              <a:rPr lang="en-US" smtClean="0"/>
              <a:t>10</a:t>
            </a:fld>
            <a:endParaRPr lang="en-US"/>
          </a:p>
        </p:txBody>
      </p:sp>
    </p:spTree>
    <p:extLst>
      <p:ext uri="{BB962C8B-B14F-4D97-AF65-F5344CB8AC3E}">
        <p14:creationId xmlns:p14="http://schemas.microsoft.com/office/powerpoint/2010/main" val="1793687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81BDD-BAC9-A747-B74B-E53EDBE3CD7C}" type="slidenum">
              <a:rPr lang="en-US" smtClean="0"/>
              <a:t>11</a:t>
            </a:fld>
            <a:endParaRPr lang="en-US"/>
          </a:p>
        </p:txBody>
      </p:sp>
    </p:spTree>
    <p:extLst>
      <p:ext uri="{BB962C8B-B14F-4D97-AF65-F5344CB8AC3E}">
        <p14:creationId xmlns:p14="http://schemas.microsoft.com/office/powerpoint/2010/main" val="2008697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81BDD-BAC9-A747-B74B-E53EDBE3CD7C}" type="slidenum">
              <a:rPr lang="en-US" smtClean="0"/>
              <a:t>12</a:t>
            </a:fld>
            <a:endParaRPr lang="en-US"/>
          </a:p>
        </p:txBody>
      </p:sp>
    </p:spTree>
    <p:extLst>
      <p:ext uri="{BB962C8B-B14F-4D97-AF65-F5344CB8AC3E}">
        <p14:creationId xmlns:p14="http://schemas.microsoft.com/office/powerpoint/2010/main" val="510232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81BDD-BAC9-A747-B74B-E53EDBE3CD7C}" type="slidenum">
              <a:rPr lang="en-US" smtClean="0"/>
              <a:t>17</a:t>
            </a:fld>
            <a:endParaRPr lang="en-US"/>
          </a:p>
        </p:txBody>
      </p:sp>
    </p:spTree>
    <p:extLst>
      <p:ext uri="{BB962C8B-B14F-4D97-AF65-F5344CB8AC3E}">
        <p14:creationId xmlns:p14="http://schemas.microsoft.com/office/powerpoint/2010/main" val="3440572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381BDD-BAC9-A747-B74B-E53EDBE3CD7C}" type="slidenum">
              <a:rPr lang="en-US" smtClean="0"/>
              <a:t>18</a:t>
            </a:fld>
            <a:endParaRPr lang="en-US"/>
          </a:p>
        </p:txBody>
      </p:sp>
    </p:spTree>
    <p:extLst>
      <p:ext uri="{BB962C8B-B14F-4D97-AF65-F5344CB8AC3E}">
        <p14:creationId xmlns:p14="http://schemas.microsoft.com/office/powerpoint/2010/main" val="2312420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22FBF8D-B685-B74E-AFC3-52F1C75E094B}"/>
              </a:ext>
            </a:extLst>
          </p:cNvPr>
          <p:cNvSpPr>
            <a:spLocks noGrp="1"/>
          </p:cNvSpPr>
          <p:nvPr>
            <p:ph type="subTitle" idx="1"/>
          </p:nvPr>
        </p:nvSpPr>
        <p:spPr>
          <a:xfrm>
            <a:off x="1524000" y="439451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9" name="Title 8">
            <a:extLst>
              <a:ext uri="{FF2B5EF4-FFF2-40B4-BE49-F238E27FC236}">
                <a16:creationId xmlns:a16="http://schemas.microsoft.com/office/drawing/2014/main" id="{30F3B1CA-97DD-8147-B463-52C749B8592F}"/>
              </a:ext>
            </a:extLst>
          </p:cNvPr>
          <p:cNvSpPr>
            <a:spLocks noGrp="1"/>
          </p:cNvSpPr>
          <p:nvPr>
            <p:ph type="title"/>
          </p:nvPr>
        </p:nvSpPr>
        <p:spPr/>
        <p:txBody>
          <a:bodyPr/>
          <a:lstStyle/>
          <a:p>
            <a:r>
              <a:rPr lang="en-US"/>
              <a:t>Click to edit Master title style</a:t>
            </a:r>
          </a:p>
        </p:txBody>
      </p:sp>
      <p:sp>
        <p:nvSpPr>
          <p:cNvPr id="11" name="TextBox 10">
            <a:extLst>
              <a:ext uri="{FF2B5EF4-FFF2-40B4-BE49-F238E27FC236}">
                <a16:creationId xmlns:a16="http://schemas.microsoft.com/office/drawing/2014/main" id="{CE624A60-3608-4B48-AB03-5D8C92F1934A}"/>
              </a:ext>
            </a:extLst>
          </p:cNvPr>
          <p:cNvSpPr txBox="1"/>
          <p:nvPr userDrawn="1"/>
        </p:nvSpPr>
        <p:spPr>
          <a:xfrm>
            <a:off x="9341963" y="6362126"/>
            <a:ext cx="2611225" cy="323165"/>
          </a:xfrm>
          <a:prstGeom prst="rect">
            <a:avLst/>
          </a:prstGeom>
          <a:noFill/>
        </p:spPr>
        <p:txBody>
          <a:bodyPr wrap="square" bIns="0" rtlCol="0" anchor="b" anchorCtr="0">
            <a:spAutoFit/>
          </a:bodyPr>
          <a:lstStyle/>
          <a:p>
            <a:pPr algn="r"/>
            <a:r>
              <a:rPr lang="en-US" b="1" i="0" dirty="0" err="1">
                <a:solidFill>
                  <a:srgbClr val="5F295F"/>
                </a:solidFill>
                <a:latin typeface="Bitter SemiBold" pitchFamily="2" charset="77"/>
              </a:rPr>
              <a:t>ehu.ac.uk</a:t>
            </a:r>
            <a:endParaRPr lang="en-US" b="1" i="0" dirty="0">
              <a:solidFill>
                <a:srgbClr val="5F295F"/>
              </a:solidFill>
              <a:latin typeface="Bitter SemiBold" pitchFamily="2" charset="77"/>
            </a:endParaRPr>
          </a:p>
        </p:txBody>
      </p:sp>
    </p:spTree>
    <p:extLst>
      <p:ext uri="{BB962C8B-B14F-4D97-AF65-F5344CB8AC3E}">
        <p14:creationId xmlns:p14="http://schemas.microsoft.com/office/powerpoint/2010/main" val="2717302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84E84-FE74-2C45-AC50-9B443BFC3DA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58A01CE-EEE3-264A-A4EC-FB55BAC0D7A9}"/>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BA64DBC-F12E-C740-9C06-FF72E60AF8E9}"/>
              </a:ext>
            </a:extLst>
          </p:cNvPr>
          <p:cNvSpPr>
            <a:spLocks noGrp="1"/>
          </p:cNvSpPr>
          <p:nvPr>
            <p:ph type="sldNum" sz="quarter" idx="12"/>
          </p:nvPr>
        </p:nvSpPr>
        <p:spPr/>
        <p:txBody>
          <a:bodyPr/>
          <a:lstStyle>
            <a:lvl1pPr>
              <a:defRPr/>
            </a:lvl1pPr>
          </a:lstStyle>
          <a:p>
            <a:r>
              <a:rPr lang="en-US" dirty="0" err="1"/>
              <a:t>ehu.ac.uk</a:t>
            </a:r>
            <a:endParaRPr lang="en-US" dirty="0"/>
          </a:p>
        </p:txBody>
      </p:sp>
    </p:spTree>
    <p:extLst>
      <p:ext uri="{BB962C8B-B14F-4D97-AF65-F5344CB8AC3E}">
        <p14:creationId xmlns:p14="http://schemas.microsoft.com/office/powerpoint/2010/main" val="3657111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7B0A5-4510-2840-AA9E-A65CCFC775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EF91D54-B8D7-0D4B-B388-F3887A3823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B28C9233-707F-A54C-9E8B-AF589647F10C}"/>
              </a:ext>
            </a:extLst>
          </p:cNvPr>
          <p:cNvSpPr>
            <a:spLocks noGrp="1"/>
          </p:cNvSpPr>
          <p:nvPr>
            <p:ph type="sldNum" sz="quarter" idx="12"/>
          </p:nvPr>
        </p:nvSpPr>
        <p:spPr/>
        <p:txBody>
          <a:bodyPr/>
          <a:lstStyle>
            <a:lvl1pPr>
              <a:defRPr/>
            </a:lvl1pPr>
          </a:lstStyle>
          <a:p>
            <a:r>
              <a:rPr lang="en-US" dirty="0" err="1"/>
              <a:t>ehu.ac.uk</a:t>
            </a:r>
            <a:endParaRPr lang="en-US" dirty="0"/>
          </a:p>
        </p:txBody>
      </p:sp>
    </p:spTree>
    <p:extLst>
      <p:ext uri="{BB962C8B-B14F-4D97-AF65-F5344CB8AC3E}">
        <p14:creationId xmlns:p14="http://schemas.microsoft.com/office/powerpoint/2010/main" val="342427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DF9C-63B0-E649-A264-F73A318839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99E2BC-D050-6546-B9CC-3E6B631AFFA6}"/>
              </a:ext>
            </a:extLst>
          </p:cNvPr>
          <p:cNvSpPr>
            <a:spLocks noGrp="1"/>
          </p:cNvSpPr>
          <p:nvPr>
            <p:ph sz="half" idx="1"/>
          </p:nvPr>
        </p:nvSpPr>
        <p:spPr>
          <a:xfrm>
            <a:off x="838200" y="3208969"/>
            <a:ext cx="5181600" cy="296799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E06B01-CF08-2145-9F58-E14F30FCF656}"/>
              </a:ext>
            </a:extLst>
          </p:cNvPr>
          <p:cNvSpPr>
            <a:spLocks noGrp="1"/>
          </p:cNvSpPr>
          <p:nvPr>
            <p:ph sz="half" idx="2"/>
          </p:nvPr>
        </p:nvSpPr>
        <p:spPr>
          <a:xfrm>
            <a:off x="6172200" y="3180079"/>
            <a:ext cx="5181600" cy="299688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6E9874D5-FDF1-5A43-BF27-1177E73C02FF}"/>
              </a:ext>
            </a:extLst>
          </p:cNvPr>
          <p:cNvSpPr>
            <a:spLocks noGrp="1"/>
          </p:cNvSpPr>
          <p:nvPr>
            <p:ph type="sldNum" sz="quarter" idx="12"/>
          </p:nvPr>
        </p:nvSpPr>
        <p:spPr/>
        <p:txBody>
          <a:bodyPr/>
          <a:lstStyle>
            <a:lvl1pPr>
              <a:defRPr/>
            </a:lvl1pPr>
          </a:lstStyle>
          <a:p>
            <a:r>
              <a:rPr lang="en-US" dirty="0" err="1"/>
              <a:t>ehu.ac.uk</a:t>
            </a:r>
            <a:endParaRPr lang="en-US" dirty="0"/>
          </a:p>
        </p:txBody>
      </p:sp>
    </p:spTree>
    <p:extLst>
      <p:ext uri="{BB962C8B-B14F-4D97-AF65-F5344CB8AC3E}">
        <p14:creationId xmlns:p14="http://schemas.microsoft.com/office/powerpoint/2010/main" val="2835918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A244E-6A77-B144-BCCF-3E88EEF4A35B}"/>
              </a:ext>
            </a:extLst>
          </p:cNvPr>
          <p:cNvSpPr>
            <a:spLocks noGrp="1"/>
          </p:cNvSpPr>
          <p:nvPr>
            <p:ph type="title"/>
          </p:nvPr>
        </p:nvSpPr>
        <p:spPr>
          <a:xfrm>
            <a:off x="3779520" y="365125"/>
            <a:ext cx="7575868" cy="813435"/>
          </a:xfrm>
        </p:spPr>
        <p:txBody>
          <a:bodyPr>
            <a:normAutofit/>
          </a:bodyPr>
          <a:lstStyle>
            <a:lvl1pPr>
              <a:defRPr sz="32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43EF2DF6-358E-D741-8D47-30CC9D8928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D774462-CE41-134A-90AC-5FF5ED1D302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62C6A7F-3F45-D345-89DB-B9F75A4DD5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1971787-E3F0-844C-A8D6-1DD0DF1D7D9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E2DBBF37-7D62-0A4D-94E6-174855E89811}"/>
              </a:ext>
            </a:extLst>
          </p:cNvPr>
          <p:cNvSpPr>
            <a:spLocks noGrp="1"/>
          </p:cNvSpPr>
          <p:nvPr>
            <p:ph type="sldNum" sz="quarter" idx="12"/>
          </p:nvPr>
        </p:nvSpPr>
        <p:spPr/>
        <p:txBody>
          <a:bodyPr/>
          <a:lstStyle>
            <a:lvl1pPr>
              <a:defRPr/>
            </a:lvl1pPr>
          </a:lstStyle>
          <a:p>
            <a:r>
              <a:rPr lang="en-US" dirty="0" err="1"/>
              <a:t>ehu.ac.uk</a:t>
            </a:r>
            <a:endParaRPr lang="en-US" dirty="0"/>
          </a:p>
        </p:txBody>
      </p:sp>
    </p:spTree>
    <p:extLst>
      <p:ext uri="{BB962C8B-B14F-4D97-AF65-F5344CB8AC3E}">
        <p14:creationId xmlns:p14="http://schemas.microsoft.com/office/powerpoint/2010/main" val="2387603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1107E-24D7-A547-98AD-E58D14A40AF2}"/>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2F27CE5A-964B-E74A-A16E-703532F66F67}"/>
              </a:ext>
            </a:extLst>
          </p:cNvPr>
          <p:cNvSpPr>
            <a:spLocks noGrp="1"/>
          </p:cNvSpPr>
          <p:nvPr>
            <p:ph type="sldNum" sz="quarter" idx="12"/>
          </p:nvPr>
        </p:nvSpPr>
        <p:spPr/>
        <p:txBody>
          <a:bodyPr/>
          <a:lstStyle>
            <a:lvl1pPr>
              <a:defRPr/>
            </a:lvl1pPr>
          </a:lstStyle>
          <a:p>
            <a:r>
              <a:rPr lang="en-US" dirty="0" err="1"/>
              <a:t>ehu.ac.uk</a:t>
            </a:r>
            <a:endParaRPr lang="en-US" dirty="0"/>
          </a:p>
        </p:txBody>
      </p:sp>
    </p:spTree>
    <p:extLst>
      <p:ext uri="{BB962C8B-B14F-4D97-AF65-F5344CB8AC3E}">
        <p14:creationId xmlns:p14="http://schemas.microsoft.com/office/powerpoint/2010/main" val="156941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74C69A-1DAF-AF4C-B03F-3ACDCC366E5E}"/>
              </a:ext>
            </a:extLst>
          </p:cNvPr>
          <p:cNvSpPr>
            <a:spLocks noGrp="1"/>
          </p:cNvSpPr>
          <p:nvPr>
            <p:ph type="sldNum" sz="quarter" idx="12"/>
          </p:nvPr>
        </p:nvSpPr>
        <p:spPr/>
        <p:txBody>
          <a:bodyPr/>
          <a:lstStyle>
            <a:lvl1pPr>
              <a:defRPr/>
            </a:lvl1pPr>
          </a:lstStyle>
          <a:p>
            <a:r>
              <a:rPr lang="en-US" dirty="0" err="1"/>
              <a:t>ehu.ac.uk</a:t>
            </a:r>
            <a:endParaRPr lang="en-US" dirty="0"/>
          </a:p>
        </p:txBody>
      </p:sp>
    </p:spTree>
    <p:extLst>
      <p:ext uri="{BB962C8B-B14F-4D97-AF65-F5344CB8AC3E}">
        <p14:creationId xmlns:p14="http://schemas.microsoft.com/office/powerpoint/2010/main" val="238263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74C69A-1DAF-AF4C-B03F-3ACDCC366E5E}"/>
              </a:ext>
            </a:extLst>
          </p:cNvPr>
          <p:cNvSpPr>
            <a:spLocks noGrp="1"/>
          </p:cNvSpPr>
          <p:nvPr>
            <p:ph type="sldNum" sz="quarter" idx="12"/>
          </p:nvPr>
        </p:nvSpPr>
        <p:spPr/>
        <p:txBody>
          <a:bodyPr/>
          <a:lstStyle>
            <a:lvl1pPr>
              <a:defRPr/>
            </a:lvl1pPr>
          </a:lstStyle>
          <a:p>
            <a:r>
              <a:rPr lang="en-US" dirty="0" err="1"/>
              <a:t>ehu.ac.uk</a:t>
            </a:r>
            <a:endParaRPr lang="en-US" dirty="0"/>
          </a:p>
        </p:txBody>
      </p:sp>
      <p:sp>
        <p:nvSpPr>
          <p:cNvPr id="3" name="Picture Placeholder 2">
            <a:extLst>
              <a:ext uri="{FF2B5EF4-FFF2-40B4-BE49-F238E27FC236}">
                <a16:creationId xmlns:a16="http://schemas.microsoft.com/office/drawing/2014/main" id="{E7CF6877-1FBF-B34F-B01A-EF1A95CA16C0}"/>
              </a:ext>
            </a:extLst>
          </p:cNvPr>
          <p:cNvSpPr>
            <a:spLocks noGrp="1"/>
          </p:cNvSpPr>
          <p:nvPr>
            <p:ph type="pic" sz="quarter" idx="13"/>
          </p:nvPr>
        </p:nvSpPr>
        <p:spPr>
          <a:xfrm>
            <a:off x="335280" y="1539875"/>
            <a:ext cx="11513820" cy="4518025"/>
          </a:xfrm>
        </p:spPr>
        <p:txBody>
          <a:bodyPr/>
          <a:lstStyle/>
          <a:p>
            <a:endParaRPr lang="en-US"/>
          </a:p>
        </p:txBody>
      </p:sp>
    </p:spTree>
    <p:extLst>
      <p:ext uri="{BB962C8B-B14F-4D97-AF65-F5344CB8AC3E}">
        <p14:creationId xmlns:p14="http://schemas.microsoft.com/office/powerpoint/2010/main" val="3615452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C9D71-4623-F643-A8AD-47831B81C57A}"/>
              </a:ext>
            </a:extLst>
          </p:cNvPr>
          <p:cNvSpPr>
            <a:spLocks noGrp="1"/>
          </p:cNvSpPr>
          <p:nvPr>
            <p:ph type="title"/>
          </p:nvPr>
        </p:nvSpPr>
        <p:spPr>
          <a:xfrm>
            <a:off x="839788" y="1249680"/>
            <a:ext cx="3932237" cy="1534160"/>
          </a:xfrm>
        </p:spPr>
        <p:txBody>
          <a:bodyPr anchor="ctr" anchorCtr="0"/>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5108AEF0-4213-1E41-9388-EDED75DD2B5B}"/>
              </a:ext>
            </a:extLst>
          </p:cNvPr>
          <p:cNvSpPr>
            <a:spLocks noGrp="1"/>
          </p:cNvSpPr>
          <p:nvPr>
            <p:ph type="body" sz="half" idx="2"/>
          </p:nvPr>
        </p:nvSpPr>
        <p:spPr>
          <a:xfrm>
            <a:off x="839788" y="2783840"/>
            <a:ext cx="3932237" cy="308514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a:extLst>
              <a:ext uri="{FF2B5EF4-FFF2-40B4-BE49-F238E27FC236}">
                <a16:creationId xmlns:a16="http://schemas.microsoft.com/office/drawing/2014/main" id="{A7D72726-CBD0-2548-A3B0-066CDC4BA590}"/>
              </a:ext>
            </a:extLst>
          </p:cNvPr>
          <p:cNvSpPr>
            <a:spLocks noGrp="1"/>
          </p:cNvSpPr>
          <p:nvPr>
            <p:ph type="sldNum" sz="quarter" idx="12"/>
          </p:nvPr>
        </p:nvSpPr>
        <p:spPr/>
        <p:txBody>
          <a:bodyPr/>
          <a:lstStyle>
            <a:lvl1pPr>
              <a:defRPr/>
            </a:lvl1pPr>
          </a:lstStyle>
          <a:p>
            <a:r>
              <a:rPr lang="en-US" dirty="0" err="1"/>
              <a:t>ehu.ac.uk</a:t>
            </a:r>
            <a:endParaRPr lang="en-US" dirty="0"/>
          </a:p>
        </p:txBody>
      </p:sp>
      <p:sp>
        <p:nvSpPr>
          <p:cNvPr id="6" name="Picture Placeholder 5">
            <a:extLst>
              <a:ext uri="{FF2B5EF4-FFF2-40B4-BE49-F238E27FC236}">
                <a16:creationId xmlns:a16="http://schemas.microsoft.com/office/drawing/2014/main" id="{5770F04F-50E6-274A-A7A4-17639C5AD78A}"/>
              </a:ext>
            </a:extLst>
          </p:cNvPr>
          <p:cNvSpPr>
            <a:spLocks noGrp="1"/>
          </p:cNvSpPr>
          <p:nvPr>
            <p:ph type="pic" sz="quarter" idx="13"/>
          </p:nvPr>
        </p:nvSpPr>
        <p:spPr>
          <a:xfrm>
            <a:off x="4960938" y="1463041"/>
            <a:ext cx="6507162" cy="4405948"/>
          </a:xfrm>
        </p:spPr>
        <p:txBody>
          <a:bodyPr/>
          <a:lstStyle/>
          <a:p>
            <a:endParaRPr lang="en-US"/>
          </a:p>
        </p:txBody>
      </p:sp>
    </p:spTree>
    <p:extLst>
      <p:ext uri="{BB962C8B-B14F-4D97-AF65-F5344CB8AC3E}">
        <p14:creationId xmlns:p14="http://schemas.microsoft.com/office/powerpoint/2010/main" val="3148376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907A62-1A14-8A45-BE85-E2C93521CD26}"/>
              </a:ext>
            </a:extLst>
          </p:cNvPr>
          <p:cNvSpPr>
            <a:spLocks noGrp="1"/>
          </p:cNvSpPr>
          <p:nvPr>
            <p:ph type="title"/>
          </p:nvPr>
        </p:nvSpPr>
        <p:spPr>
          <a:xfrm>
            <a:off x="838200" y="1854516"/>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A0E66CA-86D3-CC49-AAB8-4881A9052ECF}"/>
              </a:ext>
            </a:extLst>
          </p:cNvPr>
          <p:cNvSpPr>
            <a:spLocks noGrp="1"/>
          </p:cNvSpPr>
          <p:nvPr>
            <p:ph type="body" idx="1"/>
          </p:nvPr>
        </p:nvSpPr>
        <p:spPr>
          <a:xfrm>
            <a:off x="838200" y="3180079"/>
            <a:ext cx="10515600" cy="29968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962A3EC-FB53-7B45-9AA4-52E3E20AB7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b="1" i="0">
                <a:solidFill>
                  <a:srgbClr val="5F295F"/>
                </a:solidFill>
                <a:latin typeface="Bitter SemiBold" pitchFamily="2" charset="77"/>
              </a:defRPr>
            </a:lvl1pPr>
          </a:lstStyle>
          <a:p>
            <a:r>
              <a:rPr lang="en-US" dirty="0" err="1"/>
              <a:t>ehu.ac.uk</a:t>
            </a:r>
            <a:endParaRPr lang="en-US" dirty="0"/>
          </a:p>
        </p:txBody>
      </p:sp>
      <p:pic>
        <p:nvPicPr>
          <p:cNvPr id="7" name="Picture 6">
            <a:extLst>
              <a:ext uri="{FF2B5EF4-FFF2-40B4-BE49-F238E27FC236}">
                <a16:creationId xmlns:a16="http://schemas.microsoft.com/office/drawing/2014/main" id="{C9BA377F-1B85-4F40-8329-6C42CEB1F872}"/>
              </a:ext>
            </a:extLst>
          </p:cNvPr>
          <p:cNvPicPr>
            <a:picLocks noChangeAspect="1"/>
          </p:cNvPicPr>
          <p:nvPr userDrawn="1"/>
        </p:nvPicPr>
        <p:blipFill rotWithShape="1">
          <a:blip r:embed="rId11"/>
          <a:srcRect t="56525"/>
          <a:stretch/>
        </p:blipFill>
        <p:spPr>
          <a:xfrm>
            <a:off x="0" y="0"/>
            <a:ext cx="12192000" cy="1252338"/>
          </a:xfrm>
          <a:prstGeom prst="rect">
            <a:avLst/>
          </a:prstGeom>
        </p:spPr>
      </p:pic>
      <p:pic>
        <p:nvPicPr>
          <p:cNvPr id="9" name="Picture 8">
            <a:extLst>
              <a:ext uri="{FF2B5EF4-FFF2-40B4-BE49-F238E27FC236}">
                <a16:creationId xmlns:a16="http://schemas.microsoft.com/office/drawing/2014/main" id="{487DCCC2-4B9E-DA40-85B5-6B43EA7BD7F1}"/>
              </a:ext>
            </a:extLst>
          </p:cNvPr>
          <p:cNvPicPr>
            <a:picLocks noChangeAspect="1"/>
          </p:cNvPicPr>
          <p:nvPr userDrawn="1"/>
        </p:nvPicPr>
        <p:blipFill rotWithShape="1">
          <a:blip r:embed="rId12"/>
          <a:srcRect t="81799"/>
          <a:stretch/>
        </p:blipFill>
        <p:spPr>
          <a:xfrm>
            <a:off x="0" y="6305550"/>
            <a:ext cx="10045700" cy="552450"/>
          </a:xfrm>
          <a:prstGeom prst="rect">
            <a:avLst/>
          </a:prstGeom>
        </p:spPr>
      </p:pic>
    </p:spTree>
    <p:extLst>
      <p:ext uri="{BB962C8B-B14F-4D97-AF65-F5344CB8AC3E}">
        <p14:creationId xmlns:p14="http://schemas.microsoft.com/office/powerpoint/2010/main" val="3811391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 id="2147483656" r:id="rId9"/>
  </p:sldLayoutIdLst>
  <p:txStyles>
    <p:titleStyle>
      <a:lvl1pPr algn="l" defTabSz="914400" rtl="0" eaLnBrk="1" latinLnBrk="0" hangingPunct="1">
        <a:lnSpc>
          <a:spcPct val="90000"/>
        </a:lnSpc>
        <a:spcBef>
          <a:spcPct val="0"/>
        </a:spcBef>
        <a:buNone/>
        <a:defRPr sz="4400" b="1" i="0" kern="1200">
          <a:solidFill>
            <a:srgbClr val="5F295F"/>
          </a:solidFill>
          <a:latin typeface="Bitter Semi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03U6ZLojiFk"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hyperlink" Target="https://teams.microsoft.com/l/meetup-join/19%3ameeting_MTU1MWE2NDktODhkYi00MDViLTlmN2ItMDgwOGI3NmRhNDQ2%40thread.v2/0?context=%7b%22Tid%22%3a%2209358691-4d8e-491c-aa76-0a5cbd5ba734%22%2c%22Oid%22%3a%22ad666685-adef-4b33-81e4-a7ed6d9a2f91%22%7d" TargetMode="External"/><Relationship Id="rId3" Type="http://schemas.openxmlformats.org/officeDocument/2006/relationships/hyperlink" Target="https://teams.microsoft.com/l/meetup-join/19%3ameeting_OTFkMDZiMzMtY2FmNy00MDdmLWJmYjgtZmZmZGI0YmUyNzVk%40thread.v2/0?context=%7b%22Tid%22%3a%2209358691-4d8e-491c-aa76-0a5cbd5ba734%22%2c%22Oid%22%3a%22ad666685-adef-4b33-81e4-a7ed6d9a2f91%22%7d" TargetMode="External"/><Relationship Id="rId7" Type="http://schemas.openxmlformats.org/officeDocument/2006/relationships/hyperlink" Target="https://teams.microsoft.com/l/meetup-join/19%3ameeting_MTM1NGMxMTEtOWFhNy00ZDZhLTlkYTEtZDQ3YWVkNjE2YThh%40thread.v2/0?context=%7b%22Tid%22%3a%2209358691-4d8e-491c-aa76-0a5cbd5ba734%22%2c%22Oid%22%3a%22ad666685-adef-4b33-81e4-a7ed6d9a2f91%22%7d"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hyperlink" Target="https://teams.microsoft.com/l/meetup-join/19%3ameeting_NjA3NGRjZjYtNmZiYS00ZWZkLWI1N2UtMWE2OWQ3ODBjMGY4%40thread.v2/0?context=%7b%22Tid%22%3a%2209358691-4d8e-491c-aa76-0a5cbd5ba734%22%2c%22Oid%22%3a%22ad666685-adef-4b33-81e4-a7ed6d9a2f91%22%7d" TargetMode="External"/><Relationship Id="rId5" Type="http://schemas.openxmlformats.org/officeDocument/2006/relationships/hyperlink" Target="https://teams.microsoft.com/l/meetup-join/19%3ameeting_YmZiYzc0MmUtZmUxYi00MjE2LWE1YTItMDQwYzViNDkyOTNk%40thread.v2/0?context=%7b%22Tid%22%3a%2209358691-4d8e-491c-aa76-0a5cbd5ba734%22%2c%22Oid%22%3a%22ad666685-adef-4b33-81e4-a7ed6d9a2f91%22%7d" TargetMode="External"/><Relationship Id="rId4" Type="http://schemas.openxmlformats.org/officeDocument/2006/relationships/hyperlink" Target="https://teams.microsoft.com/l/meetup-join/19%3ameeting_MjE1NjcxMmMtMjkzMC00MTlkLWE2OGMtNGY0MzY5OGVjY2M3%40thread.v2/0?context=%7b%22Tid%22%3a%2209358691-4d8e-491c-aa76-0a5cbd5ba734%22%2c%22Oid%22%3a%22ad666685-adef-4b33-81e4-a7ed6d9a2f91%22%7d" TargetMode="External"/><Relationship Id="rId9" Type="http://schemas.openxmlformats.org/officeDocument/2006/relationships/hyperlink" Target="https://teams.microsoft.com/l/meetup-join/19%3ameeting_ZWExNjE1NzUtMTc3Ny00ODFkLWE2MjAtZDRmNGY5ODI1NTJj%40thread.v2/0?context=%7b%22Tid%22%3a%2209358691-4d8e-491c-aa76-0a5cbd5ba734%22%2c%22Oid%22%3a%22ad666685-adef-4b33-81e4-a7ed6d9a2f91%22%7d"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A520C1C-67CC-8640-9D34-712B9027633D}"/>
              </a:ext>
            </a:extLst>
          </p:cNvPr>
          <p:cNvSpPr>
            <a:spLocks noGrp="1"/>
          </p:cNvSpPr>
          <p:nvPr>
            <p:ph type="title"/>
          </p:nvPr>
        </p:nvSpPr>
        <p:spPr>
          <a:xfrm>
            <a:off x="838200" y="2202511"/>
            <a:ext cx="10515600" cy="2886323"/>
          </a:xfrm>
        </p:spPr>
        <p:txBody>
          <a:bodyPr>
            <a:normAutofit/>
          </a:bodyPr>
          <a:lstStyle/>
          <a:p>
            <a:pPr algn="ctr"/>
            <a:r>
              <a:rPr lang="en-US" sz="6000" dirty="0"/>
              <a:t>THRIVE 2024/25</a:t>
            </a:r>
            <a:br>
              <a:rPr lang="en-US" sz="6000" dirty="0"/>
            </a:br>
            <a:br>
              <a:rPr lang="en-US" sz="3200" dirty="0"/>
            </a:br>
            <a:r>
              <a:rPr lang="en-US" sz="3200" dirty="0"/>
              <a:t>Jo McKenna – Student Success Officer</a:t>
            </a:r>
          </a:p>
        </p:txBody>
      </p:sp>
    </p:spTree>
    <p:extLst>
      <p:ext uri="{BB962C8B-B14F-4D97-AF65-F5344CB8AC3E}">
        <p14:creationId xmlns:p14="http://schemas.microsoft.com/office/powerpoint/2010/main" val="489734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FE01A9-76CC-6AB4-4EDA-54AE16B98074}"/>
              </a:ext>
              <a:ext uri="{C183D7F6-B498-43B3-948B-1728B52AA6E4}">
                <adec:decorative xmlns:adec="http://schemas.microsoft.com/office/drawing/2017/decorative" val="1"/>
              </a:ext>
            </a:extLst>
          </p:cNvPr>
          <p:cNvPicPr>
            <a:picLocks noChangeAspect="1"/>
          </p:cNvPicPr>
          <p:nvPr/>
        </p:nvPicPr>
        <p:blipFill rotWithShape="1">
          <a:blip r:embed="rId2"/>
          <a:srcRect l="4834" t="35678" b="35330"/>
          <a:stretch/>
        </p:blipFill>
        <p:spPr>
          <a:xfrm>
            <a:off x="1563732" y="2443162"/>
            <a:ext cx="9064535" cy="1971675"/>
          </a:xfrm>
          <a:prstGeom prst="rect">
            <a:avLst/>
          </a:prstGeom>
        </p:spPr>
      </p:pic>
    </p:spTree>
    <p:extLst>
      <p:ext uri="{BB962C8B-B14F-4D97-AF65-F5344CB8AC3E}">
        <p14:creationId xmlns:p14="http://schemas.microsoft.com/office/powerpoint/2010/main" val="910051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A09E38FF-7AC7-9D4D-B1D1-B469435B674B}"/>
              </a:ext>
            </a:extLst>
          </p:cNvPr>
          <p:cNvSpPr>
            <a:spLocks noGrp="1"/>
          </p:cNvSpPr>
          <p:nvPr>
            <p:ph type="subTitle" idx="1"/>
          </p:nvPr>
        </p:nvSpPr>
        <p:spPr>
          <a:xfrm>
            <a:off x="381000" y="2521508"/>
            <a:ext cx="5413744" cy="3235518"/>
          </a:xfrm>
        </p:spPr>
        <p:txBody>
          <a:bodyPr>
            <a:normAutofit/>
          </a:bodyPr>
          <a:lstStyle/>
          <a:p>
            <a:pPr algn="l"/>
            <a:r>
              <a:rPr lang="en-GB" sz="3200" dirty="0"/>
              <a:t>THRIVE is an on-course support programme for first year, undergraduate students who self-identify as having one or more Widening Participation characteristics.</a:t>
            </a:r>
          </a:p>
          <a:p>
            <a:pPr algn="l"/>
            <a:endParaRPr lang="en-GB" dirty="0"/>
          </a:p>
        </p:txBody>
      </p:sp>
      <p:sp>
        <p:nvSpPr>
          <p:cNvPr id="6" name="Title 5">
            <a:extLst>
              <a:ext uri="{FF2B5EF4-FFF2-40B4-BE49-F238E27FC236}">
                <a16:creationId xmlns:a16="http://schemas.microsoft.com/office/drawing/2014/main" id="{1A520C1C-67CC-8640-9D34-712B9027633D}"/>
              </a:ext>
            </a:extLst>
          </p:cNvPr>
          <p:cNvSpPr>
            <a:spLocks noGrp="1"/>
          </p:cNvSpPr>
          <p:nvPr>
            <p:ph type="title"/>
          </p:nvPr>
        </p:nvSpPr>
        <p:spPr>
          <a:xfrm>
            <a:off x="381000" y="1361569"/>
            <a:ext cx="7352211" cy="960246"/>
          </a:xfrm>
        </p:spPr>
        <p:txBody>
          <a:bodyPr>
            <a:normAutofit/>
          </a:bodyPr>
          <a:lstStyle/>
          <a:p>
            <a:r>
              <a:rPr lang="en-US" sz="3200" dirty="0"/>
              <a:t>What is THRIVE? (1)</a:t>
            </a:r>
          </a:p>
        </p:txBody>
      </p:sp>
      <p:pic>
        <p:nvPicPr>
          <p:cNvPr id="2" name="Picture 1" descr="A group of people in a medical uniform&#10;&#10;Description automatically generated">
            <a:extLst>
              <a:ext uri="{FF2B5EF4-FFF2-40B4-BE49-F238E27FC236}">
                <a16:creationId xmlns:a16="http://schemas.microsoft.com/office/drawing/2014/main" id="{FDF34293-B95E-47DF-2BB3-D6B4F36967F7}"/>
              </a:ext>
            </a:extLst>
          </p:cNvPr>
          <p:cNvPicPr>
            <a:picLocks noChangeAspect="1"/>
          </p:cNvPicPr>
          <p:nvPr/>
        </p:nvPicPr>
        <p:blipFill rotWithShape="1">
          <a:blip r:embed="rId3">
            <a:extLst>
              <a:ext uri="{28A0092B-C50C-407E-A947-70E740481C1C}">
                <a14:useLocalDpi xmlns:a14="http://schemas.microsoft.com/office/drawing/2010/main" val="0"/>
              </a:ext>
            </a:extLst>
          </a:blip>
          <a:srcRect l="5067" r="5015"/>
          <a:stretch/>
        </p:blipFill>
        <p:spPr>
          <a:xfrm>
            <a:off x="6251944" y="2521508"/>
            <a:ext cx="5528931" cy="2085611"/>
          </a:xfrm>
          <a:prstGeom prst="rect">
            <a:avLst/>
          </a:prstGeom>
        </p:spPr>
      </p:pic>
    </p:spTree>
    <p:extLst>
      <p:ext uri="{BB962C8B-B14F-4D97-AF65-F5344CB8AC3E}">
        <p14:creationId xmlns:p14="http://schemas.microsoft.com/office/powerpoint/2010/main" val="2474398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diagram of a variety of students&#10;&#10;Description automatically generated">
            <a:extLst>
              <a:ext uri="{FF2B5EF4-FFF2-40B4-BE49-F238E27FC236}">
                <a16:creationId xmlns:a16="http://schemas.microsoft.com/office/drawing/2014/main" id="{9DE39420-43F0-791C-0C45-85B1144A98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337" y="1264337"/>
            <a:ext cx="11391325" cy="4993499"/>
          </a:xfrm>
          <a:prstGeom prst="rect">
            <a:avLst/>
          </a:prstGeom>
        </p:spPr>
      </p:pic>
    </p:spTree>
    <p:extLst>
      <p:ext uri="{BB962C8B-B14F-4D97-AF65-F5344CB8AC3E}">
        <p14:creationId xmlns:p14="http://schemas.microsoft.com/office/powerpoint/2010/main" val="3616714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A09E38FF-7AC7-9D4D-B1D1-B469435B674B}"/>
              </a:ext>
            </a:extLst>
          </p:cNvPr>
          <p:cNvSpPr>
            <a:spLocks noGrp="1"/>
          </p:cNvSpPr>
          <p:nvPr>
            <p:ph type="subTitle" idx="1"/>
          </p:nvPr>
        </p:nvSpPr>
        <p:spPr>
          <a:xfrm>
            <a:off x="234043" y="2070783"/>
            <a:ext cx="6755525" cy="4382816"/>
          </a:xfrm>
        </p:spPr>
        <p:txBody>
          <a:bodyPr>
            <a:normAutofit/>
          </a:bodyPr>
          <a:lstStyle/>
          <a:p>
            <a:pPr algn="l"/>
            <a:r>
              <a:rPr lang="en-GB" sz="1800" dirty="0"/>
              <a:t>Coproduced with existing, and past students (Student Advisory Panels)</a:t>
            </a:r>
          </a:p>
          <a:p>
            <a:pPr algn="l"/>
            <a:endParaRPr lang="en-GB" sz="1800" dirty="0"/>
          </a:p>
          <a:p>
            <a:pPr algn="l"/>
            <a:r>
              <a:rPr lang="en-GB" sz="1800" dirty="0"/>
              <a:t>Joining our Student Advisory Panels is another great opportunity on offer for you here at Edge Hill</a:t>
            </a:r>
          </a:p>
          <a:p>
            <a:pPr algn="l"/>
            <a:endParaRPr lang="en-GB" sz="1800" dirty="0"/>
          </a:p>
          <a:p>
            <a:pPr algn="l"/>
            <a:r>
              <a:rPr lang="en-GB" sz="1800" dirty="0"/>
              <a:t>Paid opportunity to share your lived experience to make real life changes for the better at Edge Hill</a:t>
            </a:r>
          </a:p>
          <a:p>
            <a:pPr algn="l"/>
            <a:endParaRPr lang="en-GB" sz="1800" dirty="0"/>
          </a:p>
          <a:p>
            <a:pPr algn="l"/>
            <a:r>
              <a:rPr lang="en-GB" sz="1800" dirty="0"/>
              <a:t>Recruitment will take place over October and November (more information to follow)</a:t>
            </a:r>
          </a:p>
        </p:txBody>
      </p:sp>
      <p:sp>
        <p:nvSpPr>
          <p:cNvPr id="6" name="Title 5">
            <a:extLst>
              <a:ext uri="{FF2B5EF4-FFF2-40B4-BE49-F238E27FC236}">
                <a16:creationId xmlns:a16="http://schemas.microsoft.com/office/drawing/2014/main" id="{1A520C1C-67CC-8640-9D34-712B9027633D}"/>
              </a:ext>
            </a:extLst>
          </p:cNvPr>
          <p:cNvSpPr>
            <a:spLocks noGrp="1"/>
          </p:cNvSpPr>
          <p:nvPr>
            <p:ph type="title"/>
          </p:nvPr>
        </p:nvSpPr>
        <p:spPr>
          <a:xfrm>
            <a:off x="234043" y="1110537"/>
            <a:ext cx="7783286" cy="960246"/>
          </a:xfrm>
        </p:spPr>
        <p:txBody>
          <a:bodyPr>
            <a:normAutofit/>
          </a:bodyPr>
          <a:lstStyle/>
          <a:p>
            <a:r>
              <a:rPr lang="en-GB" sz="3200" dirty="0"/>
              <a:t>Designed by students, for students… </a:t>
            </a:r>
          </a:p>
        </p:txBody>
      </p:sp>
      <p:pic>
        <p:nvPicPr>
          <p:cNvPr id="3" name="Picture 2">
            <a:extLst>
              <a:ext uri="{FF2B5EF4-FFF2-40B4-BE49-F238E27FC236}">
                <a16:creationId xmlns:a16="http://schemas.microsoft.com/office/drawing/2014/main" id="{2ACA3D28-0F17-47B3-80E7-D9CAF3DEF08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972194" y="1828799"/>
            <a:ext cx="4985763" cy="4101192"/>
          </a:xfrm>
          <a:prstGeom prst="rect">
            <a:avLst/>
          </a:prstGeom>
        </p:spPr>
      </p:pic>
    </p:spTree>
    <p:extLst>
      <p:ext uri="{BB962C8B-B14F-4D97-AF65-F5344CB8AC3E}">
        <p14:creationId xmlns:p14="http://schemas.microsoft.com/office/powerpoint/2010/main" val="560458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peech Bubble: Oval 25">
            <a:extLst>
              <a:ext uri="{FF2B5EF4-FFF2-40B4-BE49-F238E27FC236}">
                <a16:creationId xmlns:a16="http://schemas.microsoft.com/office/drawing/2014/main" id="{5B51A593-07CD-1AF2-85CD-4F2AE2D7C2C8}"/>
              </a:ext>
            </a:extLst>
          </p:cNvPr>
          <p:cNvSpPr/>
          <p:nvPr/>
        </p:nvSpPr>
        <p:spPr>
          <a:xfrm>
            <a:off x="7245756" y="1401822"/>
            <a:ext cx="2571927" cy="1442641"/>
          </a:xfrm>
          <a:prstGeom prst="wedgeEllipseCallout">
            <a:avLst>
              <a:gd name="adj1" fmla="val -40238"/>
              <a:gd name="adj2" fmla="val 58554"/>
            </a:avLst>
          </a:prstGeom>
          <a:solidFill>
            <a:srgbClr val="5F295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Smooth transition into university life</a:t>
            </a:r>
          </a:p>
        </p:txBody>
      </p:sp>
      <p:sp>
        <p:nvSpPr>
          <p:cNvPr id="27" name="Speech Bubble: Oval 26">
            <a:extLst>
              <a:ext uri="{FF2B5EF4-FFF2-40B4-BE49-F238E27FC236}">
                <a16:creationId xmlns:a16="http://schemas.microsoft.com/office/drawing/2014/main" id="{79CDF106-EB7F-186B-9C08-8F64151EE8F6}"/>
              </a:ext>
            </a:extLst>
          </p:cNvPr>
          <p:cNvSpPr/>
          <p:nvPr/>
        </p:nvSpPr>
        <p:spPr>
          <a:xfrm>
            <a:off x="8950181" y="3814456"/>
            <a:ext cx="3016558" cy="1009848"/>
          </a:xfrm>
          <a:prstGeom prst="wedgeEllipseCallout">
            <a:avLst>
              <a:gd name="adj1" fmla="val -57499"/>
              <a:gd name="adj2" fmla="val -40688"/>
            </a:avLst>
          </a:prstGeom>
          <a:solidFill>
            <a:srgbClr val="5F295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To gain support and skills </a:t>
            </a:r>
          </a:p>
        </p:txBody>
      </p:sp>
      <p:sp>
        <p:nvSpPr>
          <p:cNvPr id="28" name="Speech Bubble: Oval 27">
            <a:extLst>
              <a:ext uri="{FF2B5EF4-FFF2-40B4-BE49-F238E27FC236}">
                <a16:creationId xmlns:a16="http://schemas.microsoft.com/office/drawing/2014/main" id="{B1521381-FE64-5B65-B8BE-73A092DDBC59}"/>
              </a:ext>
            </a:extLst>
          </p:cNvPr>
          <p:cNvSpPr/>
          <p:nvPr/>
        </p:nvSpPr>
        <p:spPr>
          <a:xfrm>
            <a:off x="9658120" y="2419152"/>
            <a:ext cx="2263555" cy="1009848"/>
          </a:xfrm>
          <a:prstGeom prst="wedgeEllipseCallout">
            <a:avLst>
              <a:gd name="adj1" fmla="val -68867"/>
              <a:gd name="adj2" fmla="val 16774"/>
            </a:avLst>
          </a:prstGeom>
          <a:solidFill>
            <a:srgbClr val="5F295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To boost my confidence </a:t>
            </a:r>
          </a:p>
        </p:txBody>
      </p:sp>
      <p:sp>
        <p:nvSpPr>
          <p:cNvPr id="29" name="Speech Bubble: Oval 28">
            <a:extLst>
              <a:ext uri="{FF2B5EF4-FFF2-40B4-BE49-F238E27FC236}">
                <a16:creationId xmlns:a16="http://schemas.microsoft.com/office/drawing/2014/main" id="{BDB21727-8EB2-8F28-B5B8-C53DA634C2D1}"/>
              </a:ext>
            </a:extLst>
          </p:cNvPr>
          <p:cNvSpPr/>
          <p:nvPr/>
        </p:nvSpPr>
        <p:spPr>
          <a:xfrm>
            <a:off x="4296755" y="5172086"/>
            <a:ext cx="2536742" cy="1009848"/>
          </a:xfrm>
          <a:prstGeom prst="wedgeEllipseCallout">
            <a:avLst>
              <a:gd name="adj1" fmla="val -2297"/>
              <a:gd name="adj2" fmla="val -92908"/>
            </a:avLst>
          </a:prstGeom>
          <a:solidFill>
            <a:srgbClr val="5F295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dirty="0">
                <a:solidFill>
                  <a:srgbClr val="FFFFFF"/>
                </a:solidFill>
                <a:latin typeface="Arial" panose="020B0604020202020204" pitchFamily="34" charset="0"/>
                <a:cs typeface="Arial" panose="020B0604020202020204" pitchFamily="34" charset="0"/>
              </a:rPr>
              <a:t>T</a:t>
            </a:r>
            <a:r>
              <a:rPr kumimoji="0" lang="en-US" sz="20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o meet similar people</a:t>
            </a:r>
            <a:endParaRPr kumimoji="0" lang="en-GB" sz="20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0" name="Speech Bubble: Oval 29">
            <a:extLst>
              <a:ext uri="{FF2B5EF4-FFF2-40B4-BE49-F238E27FC236}">
                <a16:creationId xmlns:a16="http://schemas.microsoft.com/office/drawing/2014/main" id="{64289216-D57D-CF4D-80F0-2E97253CACD8}"/>
              </a:ext>
            </a:extLst>
          </p:cNvPr>
          <p:cNvSpPr/>
          <p:nvPr/>
        </p:nvSpPr>
        <p:spPr>
          <a:xfrm>
            <a:off x="7001060" y="4769369"/>
            <a:ext cx="3717214" cy="1442641"/>
          </a:xfrm>
          <a:prstGeom prst="wedgeEllipseCallout">
            <a:avLst>
              <a:gd name="adj1" fmla="val -47556"/>
              <a:gd name="adj2" fmla="val -68986"/>
            </a:avLst>
          </a:prstGeom>
          <a:solidFill>
            <a:srgbClr val="5F295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To get the most out of university / to feel at home in university</a:t>
            </a:r>
            <a:endParaRPr kumimoji="0" lang="en-GB" sz="20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1" name="Speech Bubble: Oval 30">
            <a:extLst>
              <a:ext uri="{FF2B5EF4-FFF2-40B4-BE49-F238E27FC236}">
                <a16:creationId xmlns:a16="http://schemas.microsoft.com/office/drawing/2014/main" id="{3FDE79B6-FEE4-4236-5C24-05A23EA98D77}"/>
              </a:ext>
            </a:extLst>
          </p:cNvPr>
          <p:cNvSpPr/>
          <p:nvPr/>
        </p:nvSpPr>
        <p:spPr>
          <a:xfrm>
            <a:off x="1386936" y="4739293"/>
            <a:ext cx="2742256" cy="1442641"/>
          </a:xfrm>
          <a:prstGeom prst="wedgeEllipseCallout">
            <a:avLst>
              <a:gd name="adj1" fmla="val 47427"/>
              <a:gd name="adj2" fmla="val -47288"/>
            </a:avLst>
          </a:prstGeom>
          <a:solidFill>
            <a:srgbClr val="5F295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To build positive relationships with others </a:t>
            </a:r>
            <a:endParaRPr kumimoji="0" lang="en-GB" sz="20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2" name="Speech Bubble: Oval 31">
            <a:extLst>
              <a:ext uri="{FF2B5EF4-FFF2-40B4-BE49-F238E27FC236}">
                <a16:creationId xmlns:a16="http://schemas.microsoft.com/office/drawing/2014/main" id="{590DD9A1-4F1A-9A86-9BC4-9F382FA9688E}"/>
              </a:ext>
            </a:extLst>
          </p:cNvPr>
          <p:cNvSpPr/>
          <p:nvPr/>
        </p:nvSpPr>
        <p:spPr>
          <a:xfrm>
            <a:off x="312587" y="3068421"/>
            <a:ext cx="2571926" cy="1442641"/>
          </a:xfrm>
          <a:prstGeom prst="wedgeEllipseCallout">
            <a:avLst>
              <a:gd name="adj1" fmla="val 63636"/>
              <a:gd name="adj2" fmla="val -3676"/>
            </a:avLst>
          </a:prstGeom>
          <a:solidFill>
            <a:srgbClr val="5F295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To get the best experience at university</a:t>
            </a:r>
            <a:endParaRPr kumimoji="0" lang="en-GB" sz="20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3" name="Speech Bubble: Oval 32">
            <a:extLst>
              <a:ext uri="{FF2B5EF4-FFF2-40B4-BE49-F238E27FC236}">
                <a16:creationId xmlns:a16="http://schemas.microsoft.com/office/drawing/2014/main" id="{521C5B43-C0AC-4518-CE02-78BE3AE10D09}"/>
              </a:ext>
            </a:extLst>
          </p:cNvPr>
          <p:cNvSpPr/>
          <p:nvPr/>
        </p:nvSpPr>
        <p:spPr>
          <a:xfrm>
            <a:off x="3749529" y="1329519"/>
            <a:ext cx="3244830" cy="1442641"/>
          </a:xfrm>
          <a:prstGeom prst="wedgeEllipseCallout">
            <a:avLst>
              <a:gd name="adj1" fmla="val -13561"/>
              <a:gd name="adj2" fmla="val 69656"/>
            </a:avLst>
          </a:prstGeom>
          <a:solidFill>
            <a:srgbClr val="5F295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dirty="0">
                <a:solidFill>
                  <a:srgbClr val="FFFFFF"/>
                </a:solidFill>
                <a:latin typeface="Arial" panose="020B0604020202020204" pitchFamily="34" charset="0"/>
                <a:cs typeface="Arial" panose="020B0604020202020204" pitchFamily="34" charset="0"/>
              </a:rPr>
              <a:t>T</a:t>
            </a:r>
            <a:r>
              <a:rPr kumimoji="0" lang="en-US" sz="20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o help me over come my worries /  fears of University</a:t>
            </a:r>
            <a:endParaRPr kumimoji="0" lang="en-GB" sz="20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4" name="Speech Bubble: Oval 33">
            <a:extLst>
              <a:ext uri="{FF2B5EF4-FFF2-40B4-BE49-F238E27FC236}">
                <a16:creationId xmlns:a16="http://schemas.microsoft.com/office/drawing/2014/main" id="{A4347F40-49EE-F599-D5C3-2D633E182DC0}"/>
              </a:ext>
            </a:extLst>
          </p:cNvPr>
          <p:cNvSpPr/>
          <p:nvPr/>
        </p:nvSpPr>
        <p:spPr>
          <a:xfrm>
            <a:off x="1337166" y="1481435"/>
            <a:ext cx="2160966" cy="1442641"/>
          </a:xfrm>
          <a:prstGeom prst="wedgeEllipseCallout">
            <a:avLst>
              <a:gd name="adj1" fmla="val 45019"/>
              <a:gd name="adj2" fmla="val 49067"/>
            </a:avLst>
          </a:prstGeom>
          <a:solidFill>
            <a:srgbClr val="5F295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Help and support with finances</a:t>
            </a:r>
          </a:p>
        </p:txBody>
      </p:sp>
      <p:sp>
        <p:nvSpPr>
          <p:cNvPr id="35" name="Title 5">
            <a:extLst>
              <a:ext uri="{FF2B5EF4-FFF2-40B4-BE49-F238E27FC236}">
                <a16:creationId xmlns:a16="http://schemas.microsoft.com/office/drawing/2014/main" id="{12051115-5A4E-8D3B-F9FD-C397ACF8E34C}"/>
              </a:ext>
            </a:extLst>
          </p:cNvPr>
          <p:cNvSpPr>
            <a:spLocks noGrp="1"/>
          </p:cNvSpPr>
          <p:nvPr>
            <p:ph type="title"/>
          </p:nvPr>
        </p:nvSpPr>
        <p:spPr>
          <a:xfrm>
            <a:off x="3828435" y="3311777"/>
            <a:ext cx="4535129" cy="960246"/>
          </a:xfrm>
        </p:spPr>
        <p:txBody>
          <a:bodyPr>
            <a:normAutofit/>
          </a:bodyPr>
          <a:lstStyle/>
          <a:p>
            <a:r>
              <a:rPr lang="en-GB" sz="6000" dirty="0"/>
              <a:t>Why THRIVE?</a:t>
            </a:r>
          </a:p>
        </p:txBody>
      </p:sp>
    </p:spTree>
    <p:extLst>
      <p:ext uri="{BB962C8B-B14F-4D97-AF65-F5344CB8AC3E}">
        <p14:creationId xmlns:p14="http://schemas.microsoft.com/office/powerpoint/2010/main" val="1687462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A09E38FF-7AC7-9D4D-B1D1-B469435B674B}"/>
              </a:ext>
            </a:extLst>
          </p:cNvPr>
          <p:cNvSpPr>
            <a:spLocks noGrp="1"/>
          </p:cNvSpPr>
          <p:nvPr>
            <p:ph type="subTitle" idx="1"/>
          </p:nvPr>
        </p:nvSpPr>
        <p:spPr>
          <a:xfrm>
            <a:off x="347329" y="2097797"/>
            <a:ext cx="11316587" cy="3836762"/>
          </a:xfrm>
        </p:spPr>
        <p:txBody>
          <a:bodyPr>
            <a:normAutofit/>
          </a:bodyPr>
          <a:lstStyle/>
          <a:p>
            <a:pPr algn="l"/>
            <a:r>
              <a:rPr lang="en-GB" dirty="0"/>
              <a:t>We really want to support you to maximise your university experience!</a:t>
            </a:r>
          </a:p>
          <a:p>
            <a:pPr algn="l"/>
            <a:endParaRPr lang="en-GB" dirty="0"/>
          </a:p>
          <a:p>
            <a:pPr algn="l"/>
            <a:r>
              <a:rPr lang="en-GB" dirty="0"/>
              <a:t>Over 70% of EHU students come from underrepresented backgrounds, you are not the minority!</a:t>
            </a:r>
          </a:p>
          <a:p>
            <a:pPr algn="l"/>
            <a:endParaRPr lang="en-GB" dirty="0"/>
          </a:p>
          <a:p>
            <a:pPr algn="l"/>
            <a:r>
              <a:rPr lang="en-GB" dirty="0"/>
              <a:t>Sector wide disparities in </a:t>
            </a:r>
            <a:r>
              <a:rPr lang="en-GB" sz="2400" dirty="0">
                <a:effectLst/>
                <a:latin typeface="Arial" panose="020B0604020202020204" pitchFamily="34" charset="0"/>
                <a:ea typeface="Calibri" panose="020F0502020204030204" pitchFamily="34" charset="0"/>
                <a:cs typeface="Times New Roman" panose="02020603050405020304" pitchFamily="18" charset="0"/>
              </a:rPr>
              <a:t>Access (enter university), Success (on course) and Progression (graduate level employment or further study) which we are</a:t>
            </a:r>
            <a:r>
              <a:rPr lang="en-GB" dirty="0">
                <a:ea typeface="Calibri" panose="020F0502020204030204" pitchFamily="34" charset="0"/>
                <a:cs typeface="Times New Roman" panose="02020603050405020304" pitchFamily="18" charset="0"/>
              </a:rPr>
              <a:t> dedicated to reducing!</a:t>
            </a:r>
            <a:endParaRPr lang="en-GB" sz="2400" dirty="0">
              <a:effectLst/>
              <a:latin typeface="Arial" panose="020B0604020202020204" pitchFamily="34" charset="0"/>
              <a:ea typeface="Calibri" panose="020F0502020204030204" pitchFamily="34" charset="0"/>
              <a:cs typeface="Times New Roman" panose="02020603050405020304" pitchFamily="18" charset="0"/>
            </a:endParaRPr>
          </a:p>
          <a:p>
            <a:pPr algn="l"/>
            <a:endParaRPr lang="en-GB" dirty="0"/>
          </a:p>
          <a:p>
            <a:pPr algn="l"/>
            <a:endParaRPr lang="en-GB" dirty="0"/>
          </a:p>
        </p:txBody>
      </p:sp>
      <p:sp>
        <p:nvSpPr>
          <p:cNvPr id="6" name="Title 5">
            <a:extLst>
              <a:ext uri="{FF2B5EF4-FFF2-40B4-BE49-F238E27FC236}">
                <a16:creationId xmlns:a16="http://schemas.microsoft.com/office/drawing/2014/main" id="{1A520C1C-67CC-8640-9D34-712B9027633D}"/>
              </a:ext>
            </a:extLst>
          </p:cNvPr>
          <p:cNvSpPr>
            <a:spLocks noGrp="1"/>
          </p:cNvSpPr>
          <p:nvPr>
            <p:ph type="title"/>
          </p:nvPr>
        </p:nvSpPr>
        <p:spPr>
          <a:xfrm>
            <a:off x="221512" y="1299900"/>
            <a:ext cx="5254256" cy="960246"/>
          </a:xfrm>
        </p:spPr>
        <p:txBody>
          <a:bodyPr>
            <a:normAutofit/>
          </a:bodyPr>
          <a:lstStyle/>
          <a:p>
            <a:r>
              <a:rPr lang="en-GB" sz="3200" dirty="0"/>
              <a:t>Why THRIVE?</a:t>
            </a:r>
          </a:p>
        </p:txBody>
      </p:sp>
    </p:spTree>
    <p:extLst>
      <p:ext uri="{BB962C8B-B14F-4D97-AF65-F5344CB8AC3E}">
        <p14:creationId xmlns:p14="http://schemas.microsoft.com/office/powerpoint/2010/main" val="2373690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A09E38FF-7AC7-9D4D-B1D1-B469435B674B}"/>
              </a:ext>
            </a:extLst>
          </p:cNvPr>
          <p:cNvSpPr>
            <a:spLocks noGrp="1"/>
          </p:cNvSpPr>
          <p:nvPr>
            <p:ph type="subTitle" idx="1"/>
          </p:nvPr>
        </p:nvSpPr>
        <p:spPr>
          <a:xfrm>
            <a:off x="347329" y="2097797"/>
            <a:ext cx="11316587" cy="3836762"/>
          </a:xfrm>
        </p:spPr>
        <p:txBody>
          <a:bodyPr>
            <a:normAutofit/>
          </a:bodyPr>
          <a:lstStyle/>
          <a:p>
            <a:pPr algn="l"/>
            <a:r>
              <a:rPr lang="en-GB" dirty="0"/>
              <a:t>Please watch the following short video from the Office for Students (the regulator of English Universities) for more information;</a:t>
            </a:r>
          </a:p>
          <a:p>
            <a:pPr algn="l"/>
            <a:endParaRPr lang="en-GB" dirty="0"/>
          </a:p>
          <a:p>
            <a:pPr algn="l"/>
            <a:r>
              <a:rPr lang="en-GB" dirty="0">
                <a:solidFill>
                  <a:srgbClr val="0070C0"/>
                </a:solidFill>
                <a:hlinkClick r:id="rId3">
                  <a:extLst>
                    <a:ext uri="{A12FA001-AC4F-418D-AE19-62706E023703}">
                      <ahyp:hlinkClr xmlns:ahyp="http://schemas.microsoft.com/office/drawing/2018/hyperlinkcolor" val="tx"/>
                    </a:ext>
                  </a:extLst>
                </a:hlinkClick>
              </a:rPr>
              <a:t>https://www.youtube.com/watch?v=03U6ZLojiFk</a:t>
            </a:r>
            <a:endParaRPr lang="en-GB" dirty="0">
              <a:solidFill>
                <a:srgbClr val="0070C0"/>
              </a:solidFill>
            </a:endParaRPr>
          </a:p>
          <a:p>
            <a:pPr algn="l"/>
            <a:endParaRPr lang="en-GB" dirty="0"/>
          </a:p>
          <a:p>
            <a:pPr algn="l"/>
            <a:endParaRPr lang="en-GB" dirty="0"/>
          </a:p>
          <a:p>
            <a:pPr algn="l"/>
            <a:endParaRPr lang="en-GB" dirty="0"/>
          </a:p>
          <a:p>
            <a:pPr algn="l"/>
            <a:endParaRPr lang="en-GB" dirty="0"/>
          </a:p>
          <a:p>
            <a:pPr algn="l"/>
            <a:endParaRPr lang="en-GB" dirty="0"/>
          </a:p>
        </p:txBody>
      </p:sp>
    </p:spTree>
    <p:extLst>
      <p:ext uri="{BB962C8B-B14F-4D97-AF65-F5344CB8AC3E}">
        <p14:creationId xmlns:p14="http://schemas.microsoft.com/office/powerpoint/2010/main" val="4013916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A09E38FF-7AC7-9D4D-B1D1-B469435B674B}"/>
              </a:ext>
            </a:extLst>
          </p:cNvPr>
          <p:cNvSpPr>
            <a:spLocks noGrp="1"/>
          </p:cNvSpPr>
          <p:nvPr>
            <p:ph type="subTitle" idx="1"/>
          </p:nvPr>
        </p:nvSpPr>
        <p:spPr>
          <a:xfrm>
            <a:off x="152401" y="2220687"/>
            <a:ext cx="11865428" cy="4099152"/>
          </a:xfrm>
        </p:spPr>
        <p:txBody>
          <a:bodyPr>
            <a:normAutofit/>
          </a:bodyPr>
          <a:lstStyle/>
          <a:p>
            <a:pPr marL="0" indent="0" algn="l" hangingPunct="1">
              <a:lnSpc>
                <a:spcPct val="100000"/>
              </a:lnSpc>
              <a:buNone/>
            </a:pPr>
            <a:r>
              <a:rPr lang="en-GB" dirty="0"/>
              <a:t>THRIVE is made up of a variety of exciting activities and opportunities. You can opt into the opportunities and activities that are in line with your interests and are at times that work for you.</a:t>
            </a:r>
          </a:p>
          <a:p>
            <a:pPr marL="0" indent="0" algn="l" hangingPunct="1">
              <a:lnSpc>
                <a:spcPct val="100000"/>
              </a:lnSpc>
              <a:buNone/>
            </a:pPr>
            <a:r>
              <a:rPr lang="en-GB" sz="2400" dirty="0"/>
              <a:t>4 Key components;</a:t>
            </a:r>
          </a:p>
          <a:p>
            <a:pPr marL="0" indent="0" algn="l" hangingPunct="1">
              <a:lnSpc>
                <a:spcPct val="100000"/>
              </a:lnSpc>
              <a:buNone/>
            </a:pPr>
            <a:r>
              <a:rPr lang="en-GB" sz="2400" b="1" dirty="0"/>
              <a:t>Pre-Arrival</a:t>
            </a:r>
            <a:r>
              <a:rPr lang="en-GB" sz="2400" dirty="0"/>
              <a:t> </a:t>
            </a:r>
          </a:p>
          <a:p>
            <a:pPr marL="0" indent="0" algn="l" hangingPunct="1">
              <a:lnSpc>
                <a:spcPct val="100000"/>
              </a:lnSpc>
              <a:buNone/>
            </a:pPr>
            <a:r>
              <a:rPr lang="en-GB" b="1" dirty="0">
                <a:solidFill>
                  <a:srgbClr val="1D1D1D"/>
                </a:solidFill>
                <a:highlight>
                  <a:srgbClr val="FFFFFF"/>
                </a:highlight>
              </a:rPr>
              <a:t>On Course </a:t>
            </a:r>
            <a:endParaRPr lang="en-GB" sz="2400" dirty="0">
              <a:solidFill>
                <a:srgbClr val="825C8A"/>
              </a:solidFill>
            </a:endParaRPr>
          </a:p>
          <a:p>
            <a:pPr algn="l"/>
            <a:r>
              <a:rPr lang="en-GB" sz="2400" b="1" dirty="0"/>
              <a:t>Optional 1:1 coaching conversations with a member of Edge Hill staff</a:t>
            </a:r>
          </a:p>
          <a:p>
            <a:pPr algn="l"/>
            <a:r>
              <a:rPr lang="en-GB" b="1" dirty="0">
                <a:solidFill>
                  <a:srgbClr val="1D1D1D"/>
                </a:solidFill>
                <a:highlight>
                  <a:srgbClr val="FFFFFF"/>
                </a:highlight>
              </a:rPr>
              <a:t>Student Opportunity funded trips and experiences</a:t>
            </a:r>
            <a:endParaRPr lang="en-US" b="1" dirty="0"/>
          </a:p>
        </p:txBody>
      </p:sp>
      <p:sp>
        <p:nvSpPr>
          <p:cNvPr id="2" name="Content slide with one image">
            <a:extLst>
              <a:ext uri="{FF2B5EF4-FFF2-40B4-BE49-F238E27FC236}">
                <a16:creationId xmlns:a16="http://schemas.microsoft.com/office/drawing/2014/main" id="{8818BB58-8262-2E8E-DAB7-973FFD71E2C7}"/>
              </a:ext>
            </a:extLst>
          </p:cNvPr>
          <p:cNvSpPr txBox="1">
            <a:spLocks noGrp="1"/>
          </p:cNvSpPr>
          <p:nvPr>
            <p:ph type="title"/>
          </p:nvPr>
        </p:nvSpPr>
        <p:spPr>
          <a:xfrm>
            <a:off x="263434" y="1373981"/>
            <a:ext cx="10515600" cy="960438"/>
          </a:xfrm>
          <a:prstGeom prst="rect">
            <a:avLst/>
          </a:prstGeom>
        </p:spPr>
        <p:txBody>
          <a:bodyPr>
            <a:normAutofit/>
          </a:bodyPr>
          <a:lstStyle/>
          <a:p>
            <a:r>
              <a:rPr lang="en-GB" dirty="0"/>
              <a:t>What is included on THRIVE?</a:t>
            </a:r>
            <a:endParaRPr dirty="0"/>
          </a:p>
        </p:txBody>
      </p:sp>
    </p:spTree>
    <p:extLst>
      <p:ext uri="{BB962C8B-B14F-4D97-AF65-F5344CB8AC3E}">
        <p14:creationId xmlns:p14="http://schemas.microsoft.com/office/powerpoint/2010/main" val="1250854711"/>
      </p:ext>
    </p:extLst>
  </p:cSld>
  <p:clrMapOvr>
    <a:masterClrMapping/>
  </p:clrMapOvr>
  <mc:AlternateContent xmlns:mc="http://schemas.openxmlformats.org/markup-compatibility/2006" xmlns:p14="http://schemas.microsoft.com/office/powerpoint/2010/main">
    <mc:Choice Requires="p14">
      <p:transition spd="slow" p14:dur="2000" advTm="146495"/>
    </mc:Choice>
    <mc:Fallback xmlns="">
      <p:transition spd="slow" advTm="14649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A520C1C-67CC-8640-9D34-712B9027633D}"/>
              </a:ext>
            </a:extLst>
          </p:cNvPr>
          <p:cNvSpPr>
            <a:spLocks noGrp="1"/>
          </p:cNvSpPr>
          <p:nvPr>
            <p:ph type="title"/>
          </p:nvPr>
        </p:nvSpPr>
        <p:spPr>
          <a:xfrm>
            <a:off x="0" y="935814"/>
            <a:ext cx="5099724" cy="1214374"/>
          </a:xfrm>
        </p:spPr>
        <p:txBody>
          <a:bodyPr>
            <a:normAutofit/>
          </a:bodyPr>
          <a:lstStyle/>
          <a:p>
            <a:r>
              <a:rPr lang="en-GB" sz="3000" dirty="0"/>
              <a:t>Virtual Pre-Entry Intro Sessions</a:t>
            </a:r>
          </a:p>
        </p:txBody>
      </p:sp>
      <p:sp>
        <p:nvSpPr>
          <p:cNvPr id="8" name="Subtitle 6">
            <a:extLst>
              <a:ext uri="{FF2B5EF4-FFF2-40B4-BE49-F238E27FC236}">
                <a16:creationId xmlns:a16="http://schemas.microsoft.com/office/drawing/2014/main" id="{D8C1A8EC-479D-B228-6A8A-F3C8FB606007}"/>
              </a:ext>
            </a:extLst>
          </p:cNvPr>
          <p:cNvSpPr>
            <a:spLocks noGrp="1"/>
          </p:cNvSpPr>
          <p:nvPr>
            <p:ph type="subTitle" idx="1"/>
          </p:nvPr>
        </p:nvSpPr>
        <p:spPr>
          <a:xfrm>
            <a:off x="77821" y="1862675"/>
            <a:ext cx="6732282" cy="4382816"/>
          </a:xfrm>
        </p:spPr>
        <p:txBody>
          <a:bodyPr>
            <a:normAutofit/>
          </a:bodyPr>
          <a:lstStyle/>
          <a:p>
            <a:pPr algn="l">
              <a:lnSpc>
                <a:spcPct val="110000"/>
              </a:lnSpc>
            </a:pPr>
            <a:r>
              <a:rPr lang="en-GB" sz="1600" dirty="0"/>
              <a:t>You have received a link to the Pre-Entry Session webpage in the “Welcome to THRIVE” email sent on 17</a:t>
            </a:r>
            <a:r>
              <a:rPr lang="en-GB" sz="1600" baseline="30000" dirty="0"/>
              <a:t>th</a:t>
            </a:r>
            <a:r>
              <a:rPr lang="en-GB" sz="1600" dirty="0"/>
              <a:t> August 2024. We will also pop it in the chat box today.  </a:t>
            </a:r>
          </a:p>
          <a:p>
            <a:pPr algn="l">
              <a:lnSpc>
                <a:spcPct val="110000"/>
              </a:lnSpc>
            </a:pPr>
            <a:endParaRPr lang="en-GB" sz="1600" dirty="0"/>
          </a:p>
          <a:p>
            <a:pPr algn="l">
              <a:lnSpc>
                <a:spcPct val="110000"/>
              </a:lnSpc>
            </a:pPr>
            <a:r>
              <a:rPr lang="en-GB" sz="1600" dirty="0"/>
              <a:t>Sessions are an opportunity to meet the teams and get an overview into what they do and how they can help support you!</a:t>
            </a:r>
          </a:p>
          <a:p>
            <a:pPr algn="l">
              <a:lnSpc>
                <a:spcPct val="110000"/>
              </a:lnSpc>
            </a:pPr>
            <a:endParaRPr lang="en-GB" sz="1600" dirty="0"/>
          </a:p>
          <a:p>
            <a:pPr algn="l">
              <a:lnSpc>
                <a:spcPct val="110000"/>
              </a:lnSpc>
            </a:pPr>
            <a:r>
              <a:rPr lang="en-GB" sz="1600" dirty="0"/>
              <a:t>Please complete the attendance form to indicate which sessions you will be joining. Then, simply click the meeting link below on the day to join!</a:t>
            </a:r>
          </a:p>
          <a:p>
            <a:pPr algn="l">
              <a:lnSpc>
                <a:spcPct val="110000"/>
              </a:lnSpc>
            </a:pPr>
            <a:endParaRPr lang="en-GB" sz="1600" dirty="0"/>
          </a:p>
          <a:p>
            <a:pPr algn="l">
              <a:lnSpc>
                <a:spcPct val="110000"/>
              </a:lnSpc>
            </a:pPr>
            <a:r>
              <a:rPr lang="en-GB" sz="1600" dirty="0"/>
              <a:t>First session this Thursday 22</a:t>
            </a:r>
            <a:r>
              <a:rPr lang="en-GB" sz="1600" baseline="30000" dirty="0"/>
              <a:t>nd</a:t>
            </a:r>
            <a:r>
              <a:rPr lang="en-GB" sz="1600" dirty="0"/>
              <a:t> August 2024 10-11am - </a:t>
            </a:r>
            <a:r>
              <a:rPr lang="en-GB" sz="1600" kern="1400" dirty="0">
                <a:solidFill>
                  <a:srgbClr val="1D1D1D"/>
                </a:solidFill>
                <a:effectLst/>
                <a:ea typeface="Times New Roman" panose="02020603050405020304" pitchFamily="18" charset="0"/>
              </a:rPr>
              <a:t>SPLD, Inclusion and Wellbeing Information Session </a:t>
            </a:r>
            <a:endParaRPr lang="en-GB" sz="1600" kern="1400" dirty="0">
              <a:solidFill>
                <a:srgbClr val="000000"/>
              </a:solidFill>
              <a:effectLst/>
              <a:ea typeface="Times New Roman" panose="02020603050405020304" pitchFamily="18" charset="0"/>
            </a:endParaRPr>
          </a:p>
          <a:p>
            <a:pPr algn="l">
              <a:lnSpc>
                <a:spcPct val="110000"/>
              </a:lnSpc>
            </a:pPr>
            <a:endParaRPr lang="en-GB" sz="1600" dirty="0"/>
          </a:p>
        </p:txBody>
      </p:sp>
      <p:graphicFrame>
        <p:nvGraphicFramePr>
          <p:cNvPr id="2" name="Table 1" descr="An image of a table showing the titles, dates and links to join THRIVE's pre-entry sessions">
            <a:extLst>
              <a:ext uri="{FF2B5EF4-FFF2-40B4-BE49-F238E27FC236}">
                <a16:creationId xmlns:a16="http://schemas.microsoft.com/office/drawing/2014/main" id="{6B25611C-2898-2610-44F6-314E23857DAE}"/>
              </a:ext>
            </a:extLst>
          </p:cNvPr>
          <p:cNvGraphicFramePr>
            <a:graphicFrameLocks noGrp="1"/>
          </p:cNvGraphicFramePr>
          <p:nvPr>
            <p:extLst>
              <p:ext uri="{D42A27DB-BD31-4B8C-83A1-F6EECF244321}">
                <p14:modId xmlns:p14="http://schemas.microsoft.com/office/powerpoint/2010/main" val="3575029473"/>
              </p:ext>
            </p:extLst>
          </p:nvPr>
        </p:nvGraphicFramePr>
        <p:xfrm>
          <a:off x="6810103" y="1576251"/>
          <a:ext cx="4667796" cy="4214949"/>
        </p:xfrm>
        <a:graphic>
          <a:graphicData uri="http://schemas.openxmlformats.org/drawingml/2006/table">
            <a:tbl>
              <a:tblPr firstRow="1" firstCol="1" bandRow="1"/>
              <a:tblGrid>
                <a:gridCol w="1555932">
                  <a:extLst>
                    <a:ext uri="{9D8B030D-6E8A-4147-A177-3AD203B41FA5}">
                      <a16:colId xmlns:a16="http://schemas.microsoft.com/office/drawing/2014/main" val="1920367457"/>
                    </a:ext>
                  </a:extLst>
                </a:gridCol>
                <a:gridCol w="1555932">
                  <a:extLst>
                    <a:ext uri="{9D8B030D-6E8A-4147-A177-3AD203B41FA5}">
                      <a16:colId xmlns:a16="http://schemas.microsoft.com/office/drawing/2014/main" val="4238640333"/>
                    </a:ext>
                  </a:extLst>
                </a:gridCol>
                <a:gridCol w="1555932">
                  <a:extLst>
                    <a:ext uri="{9D8B030D-6E8A-4147-A177-3AD203B41FA5}">
                      <a16:colId xmlns:a16="http://schemas.microsoft.com/office/drawing/2014/main" val="3804530621"/>
                    </a:ext>
                  </a:extLst>
                </a:gridCol>
              </a:tblGrid>
              <a:tr h="330152">
                <a:tc>
                  <a:txBody>
                    <a:bodyPr/>
                    <a:lstStyle/>
                    <a:p>
                      <a:pPr>
                        <a:lnSpc>
                          <a:spcPct val="118000"/>
                        </a:lnSpc>
                        <a:spcAft>
                          <a:spcPts val="600"/>
                        </a:spcAft>
                      </a:pPr>
                      <a:r>
                        <a:rPr lang="en-GB" sz="700" b="1" kern="1400">
                          <a:solidFill>
                            <a:srgbClr val="1D1D1D"/>
                          </a:solidFill>
                          <a:effectLst/>
                          <a:latin typeface="Arial" panose="020B0604020202020204" pitchFamily="34" charset="0"/>
                          <a:ea typeface="Times New Roman" panose="02020603050405020304" pitchFamily="18" charset="0"/>
                          <a:cs typeface="Times New Roman" panose="02020603050405020304" pitchFamily="18" charset="0"/>
                        </a:rPr>
                        <a:t>Session</a:t>
                      </a:r>
                      <a:endParaRPr lang="en-GB" sz="600" kern="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noFill/>
                  </a:tcPr>
                </a:tc>
                <a:tc>
                  <a:txBody>
                    <a:bodyPr/>
                    <a:lstStyle/>
                    <a:p>
                      <a:pPr>
                        <a:lnSpc>
                          <a:spcPct val="118000"/>
                        </a:lnSpc>
                        <a:spcAft>
                          <a:spcPts val="600"/>
                        </a:spcAft>
                      </a:pPr>
                      <a:r>
                        <a:rPr lang="en-GB" sz="700" b="1" kern="1400">
                          <a:solidFill>
                            <a:srgbClr val="1D1D1D"/>
                          </a:solidFill>
                          <a:effectLst/>
                          <a:latin typeface="Arial" panose="020B0604020202020204" pitchFamily="34" charset="0"/>
                          <a:ea typeface="Times New Roman" panose="02020603050405020304" pitchFamily="18" charset="0"/>
                          <a:cs typeface="Times New Roman" panose="02020603050405020304" pitchFamily="18" charset="0"/>
                        </a:rPr>
                        <a:t>Booking / Session link</a:t>
                      </a:r>
                      <a:endParaRPr lang="en-GB" sz="600" kern="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noFill/>
                  </a:tcPr>
                </a:tc>
                <a:tc>
                  <a:txBody>
                    <a:bodyPr/>
                    <a:lstStyle/>
                    <a:p>
                      <a:pPr>
                        <a:lnSpc>
                          <a:spcPct val="118000"/>
                        </a:lnSpc>
                        <a:spcAft>
                          <a:spcPts val="600"/>
                        </a:spcAft>
                      </a:pPr>
                      <a:r>
                        <a:rPr lang="en-GB" sz="700" b="1" kern="1400" dirty="0">
                          <a:solidFill>
                            <a:srgbClr val="1D1D1D"/>
                          </a:solidFill>
                          <a:effectLst/>
                          <a:latin typeface="Arial" panose="020B0604020202020204" pitchFamily="34" charset="0"/>
                          <a:ea typeface="Times New Roman" panose="02020603050405020304" pitchFamily="18" charset="0"/>
                          <a:cs typeface="Times New Roman" panose="02020603050405020304" pitchFamily="18" charset="0"/>
                        </a:rPr>
                        <a:t>Date and time</a:t>
                      </a:r>
                      <a:endParaRPr lang="en-GB" sz="600"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noFill/>
                  </a:tcPr>
                </a:tc>
                <a:extLst>
                  <a:ext uri="{0D108BD9-81ED-4DB2-BD59-A6C34878D82A}">
                    <a16:rowId xmlns:a16="http://schemas.microsoft.com/office/drawing/2014/main" val="772381421"/>
                  </a:ext>
                </a:extLst>
              </a:tr>
              <a:tr h="728523">
                <a:tc>
                  <a:txBody>
                    <a:bodyPr/>
                    <a:lstStyle/>
                    <a:p>
                      <a:pPr>
                        <a:lnSpc>
                          <a:spcPct val="118000"/>
                        </a:lnSpc>
                        <a:spcAft>
                          <a:spcPts val="600"/>
                        </a:spcAft>
                      </a:pPr>
                      <a:r>
                        <a:rPr lang="en-GB" sz="700" kern="1400" dirty="0">
                          <a:solidFill>
                            <a:srgbClr val="1D1D1D"/>
                          </a:solidFill>
                          <a:effectLst/>
                          <a:latin typeface="Arial" panose="020B0604020202020204" pitchFamily="34" charset="0"/>
                          <a:ea typeface="Times New Roman" panose="02020603050405020304" pitchFamily="18" charset="0"/>
                          <a:cs typeface="Times New Roman" panose="02020603050405020304" pitchFamily="18" charset="0"/>
                        </a:rPr>
                        <a:t>THRIVE Programme Launch</a:t>
                      </a:r>
                      <a:endParaRPr lang="en-GB" sz="600"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noFill/>
                  </a:tcPr>
                </a:tc>
                <a:tc>
                  <a:txBody>
                    <a:bodyPr/>
                    <a:lstStyle/>
                    <a:p>
                      <a:pPr>
                        <a:lnSpc>
                          <a:spcPct val="118000"/>
                        </a:lnSpc>
                        <a:spcAft>
                          <a:spcPts val="600"/>
                        </a:spcAft>
                      </a:pPr>
                      <a:r>
                        <a:rPr lang="en-GB" sz="700" b="1" u="sng" kern="14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Join the meeting now</a:t>
                      </a:r>
                      <a:r>
                        <a:rPr lang="en-GB" sz="700" kern="14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11am</a:t>
                      </a:r>
                      <a:br>
                        <a:rPr lang="en-GB" sz="700" kern="14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br>
                      <a:br>
                        <a:rPr lang="en-GB" sz="700" kern="14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br>
                      <a:r>
                        <a:rPr lang="en-GB" sz="700" b="1" u="sng" kern="14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Join the meeting now</a:t>
                      </a:r>
                      <a:r>
                        <a:rPr lang="en-GB" sz="700" kern="14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1pm</a:t>
                      </a:r>
                      <a:endParaRPr lang="en-GB" sz="600" kern="14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noFill/>
                  </a:tcPr>
                </a:tc>
                <a:tc>
                  <a:txBody>
                    <a:bodyPr/>
                    <a:lstStyle/>
                    <a:p>
                      <a:pPr>
                        <a:lnSpc>
                          <a:spcPct val="118000"/>
                        </a:lnSpc>
                        <a:spcAft>
                          <a:spcPts val="1400"/>
                        </a:spcAft>
                      </a:pPr>
                      <a:r>
                        <a:rPr lang="en-GB" sz="700" kern="1400">
                          <a:solidFill>
                            <a:srgbClr val="1D1D1D"/>
                          </a:solidFill>
                          <a:effectLst/>
                          <a:latin typeface="Arial" panose="020B0604020202020204" pitchFamily="34" charset="0"/>
                          <a:ea typeface="Times New Roman" panose="02020603050405020304" pitchFamily="18" charset="0"/>
                          <a:cs typeface="Times New Roman" panose="02020603050405020304" pitchFamily="18" charset="0"/>
                        </a:rPr>
                        <a:t>Monday 19th August 2024</a:t>
                      </a:r>
                      <a:br>
                        <a:rPr lang="en-GB" sz="700" kern="1400">
                          <a:solidFill>
                            <a:srgbClr val="1D1D1D"/>
                          </a:solidFill>
                          <a:effectLst/>
                          <a:latin typeface="Arial" panose="020B0604020202020204" pitchFamily="34" charset="0"/>
                          <a:ea typeface="Times New Roman" panose="02020603050405020304" pitchFamily="18" charset="0"/>
                          <a:cs typeface="Times New Roman" panose="02020603050405020304" pitchFamily="18" charset="0"/>
                        </a:rPr>
                      </a:br>
                      <a:r>
                        <a:rPr lang="en-GB" sz="700" kern="1400">
                          <a:solidFill>
                            <a:srgbClr val="1D1D1D"/>
                          </a:solidFill>
                          <a:effectLst/>
                          <a:latin typeface="Arial" panose="020B0604020202020204" pitchFamily="34" charset="0"/>
                          <a:ea typeface="Times New Roman" panose="02020603050405020304" pitchFamily="18" charset="0"/>
                          <a:cs typeface="Times New Roman" panose="02020603050405020304" pitchFamily="18" charset="0"/>
                        </a:rPr>
                        <a:t>11am </a:t>
                      </a:r>
                      <a:r>
                        <a:rPr lang="en-GB" sz="700" i="1" kern="1400">
                          <a:solidFill>
                            <a:srgbClr val="1D1D1D"/>
                          </a:solidFill>
                          <a:effectLst/>
                          <a:latin typeface="Arial" panose="020B0604020202020204" pitchFamily="34" charset="0"/>
                          <a:ea typeface="Times New Roman" panose="02020603050405020304" pitchFamily="18" charset="0"/>
                          <a:cs typeface="Times New Roman" panose="02020603050405020304" pitchFamily="18" charset="0"/>
                        </a:rPr>
                        <a:t>or</a:t>
                      </a:r>
                      <a:r>
                        <a:rPr lang="en-GB" sz="700" kern="1400">
                          <a:solidFill>
                            <a:srgbClr val="1D1D1D"/>
                          </a:solidFill>
                          <a:effectLst/>
                          <a:latin typeface="Arial" panose="020B0604020202020204" pitchFamily="34" charset="0"/>
                          <a:ea typeface="Times New Roman" panose="02020603050405020304" pitchFamily="18" charset="0"/>
                          <a:cs typeface="Times New Roman" panose="02020603050405020304" pitchFamily="18" charset="0"/>
                        </a:rPr>
                        <a:t> 1pm</a:t>
                      </a:r>
                      <a:endParaRPr lang="en-GB" sz="600" kern="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noFill/>
                  </a:tcPr>
                </a:tc>
                <a:extLst>
                  <a:ext uri="{0D108BD9-81ED-4DB2-BD59-A6C34878D82A}">
                    <a16:rowId xmlns:a16="http://schemas.microsoft.com/office/drawing/2014/main" val="921790484"/>
                  </a:ext>
                </a:extLst>
              </a:tr>
              <a:tr h="690938">
                <a:tc>
                  <a:txBody>
                    <a:bodyPr/>
                    <a:lstStyle/>
                    <a:p>
                      <a:pPr>
                        <a:lnSpc>
                          <a:spcPct val="118000"/>
                        </a:lnSpc>
                        <a:spcAft>
                          <a:spcPts val="600"/>
                        </a:spcAft>
                      </a:pPr>
                      <a:r>
                        <a:rPr lang="en-GB" sz="700" kern="1400" dirty="0">
                          <a:solidFill>
                            <a:srgbClr val="1D1D1D"/>
                          </a:solidFill>
                          <a:effectLst/>
                          <a:latin typeface="Arial" panose="020B0604020202020204" pitchFamily="34" charset="0"/>
                          <a:ea typeface="Times New Roman" panose="02020603050405020304" pitchFamily="18" charset="0"/>
                          <a:cs typeface="Times New Roman" panose="02020603050405020304" pitchFamily="18" charset="0"/>
                        </a:rPr>
                        <a:t>SPLD, Inclusion and Wellbeing Information Session </a:t>
                      </a:r>
                      <a:endParaRPr lang="en-GB" sz="600"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noFill/>
                  </a:tcPr>
                </a:tc>
                <a:tc>
                  <a:txBody>
                    <a:bodyPr/>
                    <a:lstStyle/>
                    <a:p>
                      <a:pPr>
                        <a:lnSpc>
                          <a:spcPct val="118000"/>
                        </a:lnSpc>
                        <a:spcAft>
                          <a:spcPts val="1400"/>
                        </a:spcAft>
                      </a:pPr>
                      <a:r>
                        <a:rPr lang="en-GB" sz="700" b="1" u="sng" kern="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Join the meeting now</a:t>
                      </a:r>
                      <a:r>
                        <a:rPr lang="en-GB" sz="700" kern="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600" kern="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noFill/>
                  </a:tcPr>
                </a:tc>
                <a:tc>
                  <a:txBody>
                    <a:bodyPr/>
                    <a:lstStyle/>
                    <a:p>
                      <a:pPr>
                        <a:lnSpc>
                          <a:spcPct val="118000"/>
                        </a:lnSpc>
                        <a:spcAft>
                          <a:spcPts val="600"/>
                        </a:spcAft>
                      </a:pPr>
                      <a:r>
                        <a:rPr lang="en-GB" sz="700" kern="1400">
                          <a:solidFill>
                            <a:srgbClr val="1D1D1D"/>
                          </a:solidFill>
                          <a:effectLst/>
                          <a:latin typeface="Arial" panose="020B0604020202020204" pitchFamily="34" charset="0"/>
                          <a:ea typeface="Times New Roman" panose="02020603050405020304" pitchFamily="18" charset="0"/>
                          <a:cs typeface="Times New Roman" panose="02020603050405020304" pitchFamily="18" charset="0"/>
                        </a:rPr>
                        <a:t>Thursday 22nd August 2024 - 10-11am</a:t>
                      </a:r>
                      <a:endParaRPr lang="en-GB" sz="600" kern="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noFill/>
                  </a:tcPr>
                </a:tc>
                <a:extLst>
                  <a:ext uri="{0D108BD9-81ED-4DB2-BD59-A6C34878D82A}">
                    <a16:rowId xmlns:a16="http://schemas.microsoft.com/office/drawing/2014/main" val="1914050085"/>
                  </a:ext>
                </a:extLst>
              </a:tr>
              <a:tr h="690938">
                <a:tc>
                  <a:txBody>
                    <a:bodyPr/>
                    <a:lstStyle/>
                    <a:p>
                      <a:pPr>
                        <a:lnSpc>
                          <a:spcPct val="118000"/>
                        </a:lnSpc>
                        <a:spcAft>
                          <a:spcPts val="600"/>
                        </a:spcAft>
                      </a:pPr>
                      <a:r>
                        <a:rPr lang="en-GB" sz="700" kern="1400">
                          <a:solidFill>
                            <a:srgbClr val="1D1D1D"/>
                          </a:solidFill>
                          <a:effectLst/>
                          <a:highlight>
                            <a:srgbClr val="F8F8F8"/>
                          </a:highlight>
                          <a:latin typeface="Arial" panose="020B0604020202020204" pitchFamily="34" charset="0"/>
                          <a:ea typeface="Times New Roman" panose="02020603050405020304" pitchFamily="18" charset="0"/>
                          <a:cs typeface="Times New Roman" panose="02020603050405020304" pitchFamily="18" charset="0"/>
                        </a:rPr>
                        <a:t>Student Life and Student Support Team Information Session  </a:t>
                      </a:r>
                      <a:endParaRPr lang="en-GB" sz="600" kern="1400">
                        <a:solidFill>
                          <a:srgbClr val="000000"/>
                        </a:solidFill>
                        <a:effectLst/>
                        <a:highlight>
                          <a:srgbClr val="F8F8F8"/>
                        </a:highligh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8F8F8"/>
                    </a:solidFill>
                  </a:tcPr>
                </a:tc>
                <a:tc>
                  <a:txBody>
                    <a:bodyPr/>
                    <a:lstStyle/>
                    <a:p>
                      <a:pPr>
                        <a:lnSpc>
                          <a:spcPct val="118000"/>
                        </a:lnSpc>
                        <a:spcAft>
                          <a:spcPts val="600"/>
                        </a:spcAft>
                      </a:pPr>
                      <a:br>
                        <a:rPr lang="en-GB" sz="700" kern="1400">
                          <a:solidFill>
                            <a:schemeClr val="tx1"/>
                          </a:solidFill>
                          <a:effectLst/>
                          <a:highlight>
                            <a:srgbClr val="F8F8F8"/>
                          </a:highlight>
                          <a:latin typeface="Arial" panose="020B0604020202020204" pitchFamily="34" charset="0"/>
                          <a:ea typeface="Times New Roman" panose="02020603050405020304" pitchFamily="18" charset="0"/>
                          <a:cs typeface="Times New Roman" panose="02020603050405020304" pitchFamily="18" charset="0"/>
                        </a:rPr>
                      </a:br>
                      <a:r>
                        <a:rPr lang="en-GB" sz="700" b="1" u="sng" kern="1400">
                          <a:solidFill>
                            <a:schemeClr val="tx1"/>
                          </a:solidFill>
                          <a:effectLst/>
                          <a:highlight>
                            <a:srgbClr val="F8F8F8"/>
                          </a:highlight>
                          <a:latin typeface="Arial" panose="020B0604020202020204" pitchFamily="34" charset="0"/>
                          <a:ea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Join the meeting now</a:t>
                      </a:r>
                      <a:r>
                        <a:rPr lang="en-GB" sz="700" kern="1400">
                          <a:solidFill>
                            <a:schemeClr val="tx1"/>
                          </a:solidFill>
                          <a:effectLst/>
                          <a:highlight>
                            <a:srgbClr val="F8F8F8"/>
                          </a:highlight>
                          <a:latin typeface="Arial" panose="020B0604020202020204" pitchFamily="34" charset="0"/>
                          <a:ea typeface="Times New Roman" panose="02020603050405020304" pitchFamily="18" charset="0"/>
                          <a:cs typeface="Times New Roman" panose="02020603050405020304" pitchFamily="18" charset="0"/>
                        </a:rPr>
                        <a:t> </a:t>
                      </a:r>
                      <a:endParaRPr lang="en-GB" sz="600" kern="1400">
                        <a:solidFill>
                          <a:schemeClr val="tx1"/>
                        </a:solidFill>
                        <a:effectLst/>
                        <a:highlight>
                          <a:srgbClr val="F8F8F8"/>
                        </a:highligh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8F8F8"/>
                    </a:solidFill>
                  </a:tcPr>
                </a:tc>
                <a:tc>
                  <a:txBody>
                    <a:bodyPr/>
                    <a:lstStyle/>
                    <a:p>
                      <a:pPr>
                        <a:lnSpc>
                          <a:spcPct val="118000"/>
                        </a:lnSpc>
                        <a:spcAft>
                          <a:spcPts val="1400"/>
                        </a:spcAft>
                      </a:pPr>
                      <a:r>
                        <a:rPr lang="en-GB" sz="700" kern="1400">
                          <a:solidFill>
                            <a:srgbClr val="1D1D1D"/>
                          </a:solidFill>
                          <a:effectLst/>
                          <a:highlight>
                            <a:srgbClr val="F8F8F8"/>
                          </a:highlight>
                          <a:latin typeface="Arial" panose="020B0604020202020204" pitchFamily="34" charset="0"/>
                          <a:ea typeface="Times New Roman" panose="02020603050405020304" pitchFamily="18" charset="0"/>
                          <a:cs typeface="Times New Roman" panose="02020603050405020304" pitchFamily="18" charset="0"/>
                        </a:rPr>
                        <a:t>Tuesday 27th August 2024 - 1-2pm</a:t>
                      </a:r>
                      <a:endParaRPr lang="en-GB" sz="600" kern="1400">
                        <a:solidFill>
                          <a:srgbClr val="000000"/>
                        </a:solidFill>
                        <a:effectLst/>
                        <a:highlight>
                          <a:srgbClr val="F8F8F8"/>
                        </a:highligh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8F8F8"/>
                    </a:solidFill>
                  </a:tcPr>
                </a:tc>
                <a:extLst>
                  <a:ext uri="{0D108BD9-81ED-4DB2-BD59-A6C34878D82A}">
                    <a16:rowId xmlns:a16="http://schemas.microsoft.com/office/drawing/2014/main" val="2255252635"/>
                  </a:ext>
                </a:extLst>
              </a:tr>
              <a:tr h="589536">
                <a:tc>
                  <a:txBody>
                    <a:bodyPr/>
                    <a:lstStyle/>
                    <a:p>
                      <a:pPr>
                        <a:lnSpc>
                          <a:spcPct val="118000"/>
                        </a:lnSpc>
                        <a:spcAft>
                          <a:spcPts val="600"/>
                        </a:spcAft>
                      </a:pPr>
                      <a:r>
                        <a:rPr lang="en-GB" sz="700" kern="1400">
                          <a:solidFill>
                            <a:srgbClr val="1D1D1D"/>
                          </a:solidFill>
                          <a:effectLst/>
                          <a:latin typeface="Arial" panose="020B0604020202020204" pitchFamily="34" charset="0"/>
                          <a:ea typeface="Times New Roman" panose="02020603050405020304" pitchFamily="18" charset="0"/>
                          <a:cs typeface="Times New Roman" panose="02020603050405020304" pitchFamily="18" charset="0"/>
                        </a:rPr>
                        <a:t>Careers and Money Advice Team Information Session </a:t>
                      </a:r>
                      <a:endParaRPr lang="en-GB" sz="600" kern="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noFill/>
                  </a:tcPr>
                </a:tc>
                <a:tc>
                  <a:txBody>
                    <a:bodyPr/>
                    <a:lstStyle/>
                    <a:p>
                      <a:pPr>
                        <a:lnSpc>
                          <a:spcPct val="118000"/>
                        </a:lnSpc>
                        <a:spcAft>
                          <a:spcPts val="600"/>
                        </a:spcAft>
                      </a:pPr>
                      <a:br>
                        <a:rPr lang="en-GB" sz="700" kern="14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br>
                      <a:r>
                        <a:rPr lang="en-GB" sz="700" b="1" u="sng" kern="14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Join the meeting now</a:t>
                      </a:r>
                      <a:r>
                        <a:rPr lang="en-GB" sz="700" kern="14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600" kern="14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noFill/>
                  </a:tcPr>
                </a:tc>
                <a:tc>
                  <a:txBody>
                    <a:bodyPr/>
                    <a:lstStyle/>
                    <a:p>
                      <a:pPr>
                        <a:lnSpc>
                          <a:spcPct val="118000"/>
                        </a:lnSpc>
                        <a:spcAft>
                          <a:spcPts val="1400"/>
                        </a:spcAft>
                      </a:pPr>
                      <a:r>
                        <a:rPr lang="en-GB" sz="700" kern="1400">
                          <a:solidFill>
                            <a:srgbClr val="1D1D1D"/>
                          </a:solidFill>
                          <a:effectLst/>
                          <a:latin typeface="Arial" panose="020B0604020202020204" pitchFamily="34" charset="0"/>
                          <a:ea typeface="Times New Roman" panose="02020603050405020304" pitchFamily="18" charset="0"/>
                          <a:cs typeface="Times New Roman" panose="02020603050405020304" pitchFamily="18" charset="0"/>
                        </a:rPr>
                        <a:t>Thursday 29th August2024 - 12-1pm</a:t>
                      </a:r>
                      <a:endParaRPr lang="en-GB" sz="600" kern="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noFill/>
                  </a:tcPr>
                </a:tc>
                <a:extLst>
                  <a:ext uri="{0D108BD9-81ED-4DB2-BD59-A6C34878D82A}">
                    <a16:rowId xmlns:a16="http://schemas.microsoft.com/office/drawing/2014/main" val="876961871"/>
                  </a:ext>
                </a:extLst>
              </a:tr>
              <a:tr h="589536">
                <a:tc>
                  <a:txBody>
                    <a:bodyPr/>
                    <a:lstStyle/>
                    <a:p>
                      <a:pPr>
                        <a:lnSpc>
                          <a:spcPct val="118000"/>
                        </a:lnSpc>
                        <a:spcAft>
                          <a:spcPts val="600"/>
                        </a:spcAft>
                      </a:pPr>
                      <a:r>
                        <a:rPr lang="en-GB" sz="700" kern="1400">
                          <a:solidFill>
                            <a:srgbClr val="1D1D1D"/>
                          </a:solidFill>
                          <a:effectLst/>
                          <a:highlight>
                            <a:srgbClr val="F8F8F8"/>
                          </a:highlight>
                          <a:latin typeface="Arial" panose="020B0604020202020204" pitchFamily="34" charset="0"/>
                          <a:ea typeface="Times New Roman" panose="02020603050405020304" pitchFamily="18" charset="0"/>
                          <a:cs typeface="Times New Roman" panose="02020603050405020304" pitchFamily="18" charset="0"/>
                        </a:rPr>
                        <a:t>Students Union Information Session </a:t>
                      </a:r>
                      <a:endParaRPr lang="en-GB" sz="600" kern="1400">
                        <a:solidFill>
                          <a:srgbClr val="000000"/>
                        </a:solidFill>
                        <a:effectLst/>
                        <a:highlight>
                          <a:srgbClr val="F8F8F8"/>
                        </a:highligh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8F8F8"/>
                    </a:solidFill>
                  </a:tcPr>
                </a:tc>
                <a:tc>
                  <a:txBody>
                    <a:bodyPr/>
                    <a:lstStyle/>
                    <a:p>
                      <a:pPr>
                        <a:lnSpc>
                          <a:spcPct val="118000"/>
                        </a:lnSpc>
                        <a:spcAft>
                          <a:spcPts val="600"/>
                        </a:spcAft>
                      </a:pPr>
                      <a:br>
                        <a:rPr lang="en-GB" sz="700" kern="1400">
                          <a:solidFill>
                            <a:schemeClr val="tx1"/>
                          </a:solidFill>
                          <a:effectLst/>
                          <a:highlight>
                            <a:srgbClr val="F8F8F8"/>
                          </a:highlight>
                          <a:latin typeface="Arial" panose="020B0604020202020204" pitchFamily="34" charset="0"/>
                          <a:ea typeface="Times New Roman" panose="02020603050405020304" pitchFamily="18" charset="0"/>
                          <a:cs typeface="Times New Roman" panose="02020603050405020304" pitchFamily="18" charset="0"/>
                        </a:rPr>
                      </a:br>
                      <a:r>
                        <a:rPr lang="en-GB" sz="700" b="1" u="sng" kern="1400">
                          <a:solidFill>
                            <a:schemeClr val="tx1"/>
                          </a:solidFill>
                          <a:effectLst/>
                          <a:highlight>
                            <a:srgbClr val="F8F8F8"/>
                          </a:highlight>
                          <a:latin typeface="Arial" panose="020B0604020202020204" pitchFamily="34" charset="0"/>
                          <a:ea typeface="Times New Roman" panose="02020603050405020304" pitchFamily="18" charset="0"/>
                          <a:cs typeface="Times New Roman" panose="02020603050405020304" pitchFamily="18" charset="0"/>
                          <a:hlinkClick r:id="rId8">
                            <a:extLst>
                              <a:ext uri="{A12FA001-AC4F-418D-AE19-62706E023703}">
                                <ahyp:hlinkClr xmlns:ahyp="http://schemas.microsoft.com/office/drawing/2018/hyperlinkcolor" val="tx"/>
                              </a:ext>
                            </a:extLst>
                          </a:hlinkClick>
                        </a:rPr>
                        <a:t>Join the meeting now</a:t>
                      </a:r>
                      <a:r>
                        <a:rPr lang="en-GB" sz="700" kern="1400">
                          <a:solidFill>
                            <a:schemeClr val="tx1"/>
                          </a:solidFill>
                          <a:effectLst/>
                          <a:highlight>
                            <a:srgbClr val="F8F8F8"/>
                          </a:highlight>
                          <a:latin typeface="Arial" panose="020B0604020202020204" pitchFamily="34" charset="0"/>
                          <a:ea typeface="Times New Roman" panose="02020603050405020304" pitchFamily="18" charset="0"/>
                          <a:cs typeface="Times New Roman" panose="02020603050405020304" pitchFamily="18" charset="0"/>
                        </a:rPr>
                        <a:t> </a:t>
                      </a:r>
                      <a:endParaRPr lang="en-GB" sz="600" kern="1400">
                        <a:solidFill>
                          <a:schemeClr val="tx1"/>
                        </a:solidFill>
                        <a:effectLst/>
                        <a:highlight>
                          <a:srgbClr val="F8F8F8"/>
                        </a:highligh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8F8F8"/>
                    </a:solidFill>
                  </a:tcPr>
                </a:tc>
                <a:tc>
                  <a:txBody>
                    <a:bodyPr/>
                    <a:lstStyle/>
                    <a:p>
                      <a:pPr>
                        <a:lnSpc>
                          <a:spcPct val="118000"/>
                        </a:lnSpc>
                        <a:spcAft>
                          <a:spcPts val="600"/>
                        </a:spcAft>
                      </a:pPr>
                      <a:r>
                        <a:rPr lang="en-GB" sz="700" kern="1400">
                          <a:solidFill>
                            <a:srgbClr val="1D1D1D"/>
                          </a:solidFill>
                          <a:effectLst/>
                          <a:highlight>
                            <a:srgbClr val="F8F8F8"/>
                          </a:highlight>
                          <a:latin typeface="Arial" panose="020B0604020202020204" pitchFamily="34" charset="0"/>
                          <a:ea typeface="Times New Roman" panose="02020603050405020304" pitchFamily="18" charset="0"/>
                          <a:cs typeface="Times New Roman" panose="02020603050405020304" pitchFamily="18" charset="0"/>
                        </a:rPr>
                        <a:t>Tuesday 2nd September 2024 1-2pm</a:t>
                      </a:r>
                      <a:endParaRPr lang="en-GB" sz="600" kern="1400">
                        <a:solidFill>
                          <a:srgbClr val="000000"/>
                        </a:solidFill>
                        <a:effectLst/>
                        <a:highlight>
                          <a:srgbClr val="F8F8F8"/>
                        </a:highligh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8F8F8"/>
                    </a:solidFill>
                  </a:tcPr>
                </a:tc>
                <a:extLst>
                  <a:ext uri="{0D108BD9-81ED-4DB2-BD59-A6C34878D82A}">
                    <a16:rowId xmlns:a16="http://schemas.microsoft.com/office/drawing/2014/main" val="438601323"/>
                  </a:ext>
                </a:extLst>
              </a:tr>
              <a:tr h="595326">
                <a:tc>
                  <a:txBody>
                    <a:bodyPr/>
                    <a:lstStyle/>
                    <a:p>
                      <a:pPr>
                        <a:lnSpc>
                          <a:spcPct val="118000"/>
                        </a:lnSpc>
                        <a:spcAft>
                          <a:spcPts val="600"/>
                        </a:spcAft>
                      </a:pPr>
                      <a:r>
                        <a:rPr lang="en-GB" sz="700" kern="1400">
                          <a:solidFill>
                            <a:srgbClr val="1D1D1D"/>
                          </a:solidFill>
                          <a:effectLst/>
                          <a:latin typeface="Arial" panose="020B0604020202020204" pitchFamily="34" charset="0"/>
                          <a:ea typeface="Times New Roman" panose="02020603050405020304" pitchFamily="18" charset="0"/>
                          <a:cs typeface="Times New Roman" panose="02020603050405020304" pitchFamily="18" charset="0"/>
                        </a:rPr>
                        <a:t>Uniskills and Personal Tutor Information Session </a:t>
                      </a:r>
                      <a:endParaRPr lang="en-GB" sz="600" kern="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noFill/>
                  </a:tcPr>
                </a:tc>
                <a:tc>
                  <a:txBody>
                    <a:bodyPr/>
                    <a:lstStyle/>
                    <a:p>
                      <a:pPr>
                        <a:lnSpc>
                          <a:spcPct val="118000"/>
                        </a:lnSpc>
                        <a:spcAft>
                          <a:spcPts val="600"/>
                        </a:spcAft>
                      </a:pPr>
                      <a:br>
                        <a:rPr lang="en-GB" sz="700" kern="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br>
                      <a:r>
                        <a:rPr lang="en-GB" sz="700" b="1" u="sng" kern="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hlinkClick r:id="rId9">
                            <a:extLst>
                              <a:ext uri="{A12FA001-AC4F-418D-AE19-62706E023703}">
                                <ahyp:hlinkClr xmlns:ahyp="http://schemas.microsoft.com/office/drawing/2018/hyperlinkcolor" val="tx"/>
                              </a:ext>
                            </a:extLst>
                          </a:hlinkClick>
                        </a:rPr>
                        <a:t>Join the meeting now</a:t>
                      </a:r>
                      <a:r>
                        <a:rPr lang="en-GB" sz="700" kern="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GB" sz="600" kern="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noFill/>
                  </a:tcPr>
                </a:tc>
                <a:tc>
                  <a:txBody>
                    <a:bodyPr/>
                    <a:lstStyle/>
                    <a:p>
                      <a:pPr>
                        <a:lnSpc>
                          <a:spcPct val="118000"/>
                        </a:lnSpc>
                        <a:spcAft>
                          <a:spcPts val="1400"/>
                        </a:spcAft>
                      </a:pPr>
                      <a:r>
                        <a:rPr lang="en-GB" sz="700" kern="1400" dirty="0">
                          <a:solidFill>
                            <a:srgbClr val="1D1D1D"/>
                          </a:solidFill>
                          <a:effectLst/>
                          <a:latin typeface="Arial" panose="020B0604020202020204" pitchFamily="34" charset="0"/>
                          <a:ea typeface="Times New Roman" panose="02020603050405020304" pitchFamily="18" charset="0"/>
                          <a:cs typeface="Times New Roman" panose="02020603050405020304" pitchFamily="18" charset="0"/>
                        </a:rPr>
                        <a:t>Thursday 5th September 2024 - 12-1pm</a:t>
                      </a:r>
                      <a:endParaRPr lang="en-GB" sz="600"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57652" marR="57652" marT="57652" marB="57652">
                    <a:lnL w="12700" cap="flat" cmpd="sng" algn="ctr">
                      <a:solidFill>
                        <a:srgbClr val="5B9BD5"/>
                      </a:solidFill>
                      <a:prstDash val="solid"/>
                      <a:round/>
                      <a:headEnd type="none" w="med" len="med"/>
                      <a:tailEnd type="none" w="med" len="med"/>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noFill/>
                  </a:tcPr>
                </a:tc>
                <a:extLst>
                  <a:ext uri="{0D108BD9-81ED-4DB2-BD59-A6C34878D82A}">
                    <a16:rowId xmlns:a16="http://schemas.microsoft.com/office/drawing/2014/main" val="3070203454"/>
                  </a:ext>
                </a:extLst>
              </a:tr>
            </a:tbl>
          </a:graphicData>
        </a:graphic>
      </p:graphicFrame>
    </p:spTree>
    <p:extLst>
      <p:ext uri="{BB962C8B-B14F-4D97-AF65-F5344CB8AC3E}">
        <p14:creationId xmlns:p14="http://schemas.microsoft.com/office/powerpoint/2010/main" val="4257401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A09E38FF-7AC7-9D4D-B1D1-B469435B674B}"/>
              </a:ext>
            </a:extLst>
          </p:cNvPr>
          <p:cNvSpPr>
            <a:spLocks noGrp="1"/>
          </p:cNvSpPr>
          <p:nvPr>
            <p:ph type="subTitle" idx="1"/>
          </p:nvPr>
        </p:nvSpPr>
        <p:spPr>
          <a:xfrm>
            <a:off x="381000" y="1857982"/>
            <a:ext cx="7313579" cy="4270444"/>
          </a:xfrm>
        </p:spPr>
        <p:txBody>
          <a:bodyPr>
            <a:normAutofit fontScale="85000" lnSpcReduction="10000"/>
          </a:bodyPr>
          <a:lstStyle/>
          <a:p>
            <a:pPr algn="l">
              <a:lnSpc>
                <a:spcPct val="120000"/>
              </a:lnSpc>
            </a:pPr>
            <a:r>
              <a:rPr lang="en-GB" sz="2000" dirty="0"/>
              <a:t>Bespoke social opportunities for THRIVE students only e.g. THRIVE cookery classes and THRIVE Student Fest event</a:t>
            </a:r>
          </a:p>
          <a:p>
            <a:pPr algn="l">
              <a:lnSpc>
                <a:spcPct val="120000"/>
              </a:lnSpc>
            </a:pPr>
            <a:endParaRPr lang="en-GB" sz="2000" dirty="0"/>
          </a:p>
          <a:p>
            <a:pPr algn="l">
              <a:lnSpc>
                <a:spcPct val="120000"/>
              </a:lnSpc>
            </a:pPr>
            <a:r>
              <a:rPr lang="en-GB" sz="2000" dirty="0"/>
              <a:t>Extra opportunities to meet up and head over together to events that already run on campus for the whole student population e.g. Walk with me, Saturday Social, Get Connected</a:t>
            </a:r>
          </a:p>
          <a:p>
            <a:pPr algn="l">
              <a:lnSpc>
                <a:spcPct val="120000"/>
              </a:lnSpc>
            </a:pPr>
            <a:r>
              <a:rPr lang="en-GB" sz="2000" dirty="0"/>
              <a:t> </a:t>
            </a:r>
          </a:p>
          <a:p>
            <a:pPr algn="l">
              <a:lnSpc>
                <a:spcPct val="120000"/>
              </a:lnSpc>
            </a:pPr>
            <a:r>
              <a:rPr lang="en-GB" sz="2000" dirty="0">
                <a:solidFill>
                  <a:srgbClr val="1D1D1D"/>
                </a:solidFill>
                <a:highlight>
                  <a:srgbClr val="FFFFFF"/>
                </a:highlight>
              </a:rPr>
              <a:t>E</a:t>
            </a:r>
            <a:r>
              <a:rPr lang="en-GB" sz="2000" b="0" i="0" dirty="0">
                <a:solidFill>
                  <a:srgbClr val="1D1D1D"/>
                </a:solidFill>
                <a:effectLst/>
                <a:highlight>
                  <a:srgbClr val="FFFFFF"/>
                </a:highlight>
              </a:rPr>
              <a:t>arly access to ticketed university events such as IKEA trip and Careers Fair</a:t>
            </a:r>
          </a:p>
          <a:p>
            <a:pPr algn="l">
              <a:lnSpc>
                <a:spcPct val="120000"/>
              </a:lnSpc>
            </a:pPr>
            <a:endParaRPr lang="en-GB" sz="2000" b="0" i="0" dirty="0">
              <a:solidFill>
                <a:srgbClr val="1D1D1D"/>
              </a:solidFill>
              <a:effectLst/>
              <a:highlight>
                <a:srgbClr val="FFFFFF"/>
              </a:highlight>
            </a:endParaRPr>
          </a:p>
          <a:p>
            <a:pPr algn="l">
              <a:lnSpc>
                <a:spcPct val="120000"/>
              </a:lnSpc>
            </a:pPr>
            <a:r>
              <a:rPr lang="en-GB" sz="2000" dirty="0">
                <a:solidFill>
                  <a:srgbClr val="1D1D1D"/>
                </a:solidFill>
                <a:highlight>
                  <a:srgbClr val="FFFFFF"/>
                </a:highlight>
              </a:rPr>
              <a:t>Opportunity to set up your own society for further social opportunities</a:t>
            </a:r>
            <a:endParaRPr lang="en-GB" sz="2000" dirty="0"/>
          </a:p>
        </p:txBody>
      </p:sp>
      <p:sp>
        <p:nvSpPr>
          <p:cNvPr id="6" name="Title 5">
            <a:extLst>
              <a:ext uri="{FF2B5EF4-FFF2-40B4-BE49-F238E27FC236}">
                <a16:creationId xmlns:a16="http://schemas.microsoft.com/office/drawing/2014/main" id="{1A520C1C-67CC-8640-9D34-712B9027633D}"/>
              </a:ext>
            </a:extLst>
          </p:cNvPr>
          <p:cNvSpPr>
            <a:spLocks noGrp="1"/>
          </p:cNvSpPr>
          <p:nvPr>
            <p:ph type="title"/>
          </p:nvPr>
        </p:nvSpPr>
        <p:spPr>
          <a:xfrm>
            <a:off x="381000" y="1133449"/>
            <a:ext cx="6568441" cy="724533"/>
          </a:xfrm>
        </p:spPr>
        <p:txBody>
          <a:bodyPr>
            <a:normAutofit/>
          </a:bodyPr>
          <a:lstStyle/>
          <a:p>
            <a:r>
              <a:rPr lang="en-US" sz="3200" dirty="0"/>
              <a:t>On Course</a:t>
            </a:r>
          </a:p>
        </p:txBody>
      </p:sp>
      <p:pic>
        <p:nvPicPr>
          <p:cNvPr id="3" name="Picture 2" descr="EHU363 Freshers Fayre 2014">
            <a:extLst>
              <a:ext uri="{FF2B5EF4-FFF2-40B4-BE49-F238E27FC236}">
                <a16:creationId xmlns:a16="http://schemas.microsoft.com/office/drawing/2014/main" id="{4473EAFE-BA63-5E2C-4AA5-077740AC7B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014" r="17020"/>
          <a:stretch/>
        </p:blipFill>
        <p:spPr bwMode="auto">
          <a:xfrm>
            <a:off x="8058849" y="1857982"/>
            <a:ext cx="3985337" cy="3318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745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A09E38FF-7AC7-9D4D-B1D1-B469435B674B}"/>
              </a:ext>
            </a:extLst>
          </p:cNvPr>
          <p:cNvSpPr>
            <a:spLocks noGrp="1"/>
          </p:cNvSpPr>
          <p:nvPr>
            <p:ph type="subTitle" idx="1"/>
          </p:nvPr>
        </p:nvSpPr>
        <p:spPr>
          <a:xfrm>
            <a:off x="381001" y="1852330"/>
            <a:ext cx="7591424" cy="4270444"/>
          </a:xfrm>
        </p:spPr>
        <p:txBody>
          <a:bodyPr>
            <a:noAutofit/>
          </a:bodyPr>
          <a:lstStyle/>
          <a:p>
            <a:pPr algn="l">
              <a:lnSpc>
                <a:spcPct val="120000"/>
              </a:lnSpc>
            </a:pPr>
            <a:r>
              <a:rPr lang="en-GB" sz="1600" dirty="0"/>
              <a:t>Coaching is shown to have a powerful, positive impact on self-confidence, wellness, and performance. </a:t>
            </a:r>
          </a:p>
          <a:p>
            <a:pPr algn="l">
              <a:lnSpc>
                <a:spcPct val="120000"/>
              </a:lnSpc>
            </a:pPr>
            <a:r>
              <a:rPr lang="en-GB" sz="1600" dirty="0"/>
              <a:t>Staff will be able to; be a listening ear, signpost you to relevant student services and work on goals and soft skills such as time management, organisation and emotional intelligence.</a:t>
            </a:r>
          </a:p>
          <a:p>
            <a:pPr algn="l">
              <a:lnSpc>
                <a:spcPct val="120000"/>
              </a:lnSpc>
            </a:pPr>
            <a:r>
              <a:rPr lang="en-GB" sz="1600" dirty="0"/>
              <a:t>You are entitled to up to 2x 1-hour coaching conversations per term across first year, 6 in total. Limited number of spaces available so will be allocated on a first, come first serve basis.</a:t>
            </a:r>
          </a:p>
          <a:p>
            <a:pPr algn="l">
              <a:lnSpc>
                <a:spcPct val="120000"/>
              </a:lnSpc>
            </a:pPr>
            <a:r>
              <a:rPr lang="en-GB" sz="1600" dirty="0"/>
              <a:t>Allocation will take place mid-October. You will be informed if you have been paired with a staff member and introduced to them by email.</a:t>
            </a:r>
          </a:p>
          <a:p>
            <a:pPr algn="l">
              <a:lnSpc>
                <a:spcPct val="120000"/>
              </a:lnSpc>
            </a:pPr>
            <a:r>
              <a:rPr lang="en-GB" sz="1600" dirty="0"/>
              <a:t>We will have a waitlist for those who would like, and we can also signpost you to our student 1:1 coffee and catch-up service as an alternative too!</a:t>
            </a:r>
          </a:p>
        </p:txBody>
      </p:sp>
      <p:sp>
        <p:nvSpPr>
          <p:cNvPr id="6" name="Title 5">
            <a:extLst>
              <a:ext uri="{FF2B5EF4-FFF2-40B4-BE49-F238E27FC236}">
                <a16:creationId xmlns:a16="http://schemas.microsoft.com/office/drawing/2014/main" id="{1A520C1C-67CC-8640-9D34-712B9027633D}"/>
              </a:ext>
            </a:extLst>
          </p:cNvPr>
          <p:cNvSpPr>
            <a:spLocks noGrp="1"/>
          </p:cNvSpPr>
          <p:nvPr>
            <p:ph type="title"/>
          </p:nvPr>
        </p:nvSpPr>
        <p:spPr>
          <a:xfrm>
            <a:off x="341763" y="1228699"/>
            <a:ext cx="4556760" cy="724533"/>
          </a:xfrm>
        </p:spPr>
        <p:txBody>
          <a:bodyPr>
            <a:normAutofit/>
          </a:bodyPr>
          <a:lstStyle/>
          <a:p>
            <a:r>
              <a:rPr lang="en-US" sz="3200" dirty="0"/>
              <a:t>Coaching Conversations</a:t>
            </a:r>
          </a:p>
        </p:txBody>
      </p:sp>
      <p:pic>
        <p:nvPicPr>
          <p:cNvPr id="2050" name="Picture 2" descr="Performance Coaching: Everything You Need to Know + Examples">
            <a:extLst>
              <a:ext uri="{FF2B5EF4-FFF2-40B4-BE49-F238E27FC236}">
                <a16:creationId xmlns:a16="http://schemas.microsoft.com/office/drawing/2014/main" id="{E7911EE2-7829-9CE6-A594-2DC3EA5044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6217" y="2552700"/>
            <a:ext cx="4305783" cy="2214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327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9E01D-B97E-B9C1-0DF7-861EBB45F039}"/>
              </a:ext>
            </a:extLst>
          </p:cNvPr>
          <p:cNvSpPr>
            <a:spLocks noGrp="1"/>
          </p:cNvSpPr>
          <p:nvPr>
            <p:ph type="title"/>
          </p:nvPr>
        </p:nvSpPr>
        <p:spPr>
          <a:xfrm>
            <a:off x="238125" y="1035366"/>
            <a:ext cx="10515600" cy="1325563"/>
          </a:xfrm>
        </p:spPr>
        <p:txBody>
          <a:bodyPr/>
          <a:lstStyle/>
          <a:p>
            <a:r>
              <a:rPr lang="en-GB" dirty="0"/>
              <a:t>Career Enhancing Trips and Opportunities</a:t>
            </a:r>
          </a:p>
        </p:txBody>
      </p:sp>
      <p:sp>
        <p:nvSpPr>
          <p:cNvPr id="3" name="Content Placeholder 2">
            <a:extLst>
              <a:ext uri="{FF2B5EF4-FFF2-40B4-BE49-F238E27FC236}">
                <a16:creationId xmlns:a16="http://schemas.microsoft.com/office/drawing/2014/main" id="{FE0BDD14-F4D9-88D9-E1F3-2F45D696732D}"/>
              </a:ext>
            </a:extLst>
          </p:cNvPr>
          <p:cNvSpPr>
            <a:spLocks noGrp="1"/>
          </p:cNvSpPr>
          <p:nvPr>
            <p:ph idx="1"/>
          </p:nvPr>
        </p:nvSpPr>
        <p:spPr>
          <a:xfrm>
            <a:off x="361950" y="2181225"/>
            <a:ext cx="10991850" cy="3995737"/>
          </a:xfrm>
        </p:spPr>
        <p:txBody>
          <a:bodyPr>
            <a:normAutofit fontScale="92500" lnSpcReduction="10000"/>
          </a:bodyPr>
          <a:lstStyle/>
          <a:p>
            <a:pPr marL="0" indent="0">
              <a:buNone/>
            </a:pPr>
            <a:r>
              <a:rPr lang="en-GB" dirty="0"/>
              <a:t>Fully funded Trips to / visits to campus from businesses designed to;</a:t>
            </a:r>
          </a:p>
          <a:p>
            <a:pPr marL="0" indent="0">
              <a:buNone/>
            </a:pPr>
            <a:endParaRPr lang="en-GB" dirty="0"/>
          </a:p>
          <a:p>
            <a:pPr marL="0" indent="0">
              <a:buNone/>
            </a:pPr>
            <a:r>
              <a:rPr lang="en-GB" dirty="0"/>
              <a:t>Give you an insight into the wide variety of graduate jobs available in different areas</a:t>
            </a:r>
          </a:p>
          <a:p>
            <a:pPr marL="0" indent="0">
              <a:buNone/>
            </a:pPr>
            <a:endParaRPr lang="en-GB" dirty="0"/>
          </a:p>
          <a:p>
            <a:pPr marL="0" indent="0">
              <a:buNone/>
            </a:pPr>
            <a:r>
              <a:rPr lang="en-GB" dirty="0"/>
              <a:t>Hear employees from diverse backgrounds talk about their journeys to their careers</a:t>
            </a:r>
          </a:p>
          <a:p>
            <a:pPr marL="0" indent="0">
              <a:buNone/>
            </a:pPr>
            <a:endParaRPr lang="en-GB" dirty="0"/>
          </a:p>
          <a:p>
            <a:pPr marL="0" indent="0">
              <a:buNone/>
            </a:pPr>
            <a:r>
              <a:rPr lang="en-GB" dirty="0"/>
              <a:t>Learn vital employability skills such as networking</a:t>
            </a:r>
          </a:p>
          <a:p>
            <a:pPr marL="0" indent="0">
              <a:buNone/>
            </a:pPr>
            <a:endParaRPr lang="en-GB" dirty="0"/>
          </a:p>
          <a:p>
            <a:endParaRPr lang="en-GB" dirty="0"/>
          </a:p>
        </p:txBody>
      </p:sp>
    </p:spTree>
    <p:extLst>
      <p:ext uri="{BB962C8B-B14F-4D97-AF65-F5344CB8AC3E}">
        <p14:creationId xmlns:p14="http://schemas.microsoft.com/office/powerpoint/2010/main" val="3191655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A3AFE-0D79-DEC8-A2FD-B594DDB1DB54}"/>
              </a:ext>
            </a:extLst>
          </p:cNvPr>
          <p:cNvSpPr>
            <a:spLocks noGrp="1"/>
          </p:cNvSpPr>
          <p:nvPr>
            <p:ph type="title"/>
          </p:nvPr>
        </p:nvSpPr>
        <p:spPr>
          <a:xfrm>
            <a:off x="550817" y="974950"/>
            <a:ext cx="10515600" cy="1325563"/>
          </a:xfrm>
        </p:spPr>
        <p:txBody>
          <a:bodyPr/>
          <a:lstStyle/>
          <a:p>
            <a:r>
              <a:rPr lang="en-GB" dirty="0"/>
              <a:t>Matalan Trip</a:t>
            </a:r>
          </a:p>
        </p:txBody>
      </p:sp>
      <p:pic>
        <p:nvPicPr>
          <p:cNvPr id="9" name="Content Placeholder 8" descr="A group of people holding bags&#10;&#10;Description automatically generated">
            <a:extLst>
              <a:ext uri="{FF2B5EF4-FFF2-40B4-BE49-F238E27FC236}">
                <a16:creationId xmlns:a16="http://schemas.microsoft.com/office/drawing/2014/main" id="{069AA639-9506-CFA7-D1FC-99D043610056}"/>
              </a:ext>
            </a:extLst>
          </p:cNvPr>
          <p:cNvPicPr>
            <a:picLocks noGrp="1" noChangeAspect="1"/>
          </p:cNvPicPr>
          <p:nvPr>
            <p:ph idx="1"/>
          </p:nvPr>
        </p:nvPicPr>
        <p:blipFill>
          <a:blip r:embed="rId2"/>
          <a:stretch>
            <a:fillRect/>
          </a:stretch>
        </p:blipFill>
        <p:spPr>
          <a:xfrm>
            <a:off x="2358757" y="1981200"/>
            <a:ext cx="7474486" cy="4081464"/>
          </a:xfrm>
        </p:spPr>
      </p:pic>
    </p:spTree>
    <p:extLst>
      <p:ext uri="{BB962C8B-B14F-4D97-AF65-F5344CB8AC3E}">
        <p14:creationId xmlns:p14="http://schemas.microsoft.com/office/powerpoint/2010/main" val="4006271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0B4CE-24D3-6611-8D3C-0CFE6FA71F09}"/>
              </a:ext>
            </a:extLst>
          </p:cNvPr>
          <p:cNvSpPr>
            <a:spLocks noGrp="1"/>
          </p:cNvSpPr>
          <p:nvPr>
            <p:ph type="title"/>
          </p:nvPr>
        </p:nvSpPr>
        <p:spPr>
          <a:xfrm>
            <a:off x="489858" y="1062036"/>
            <a:ext cx="10515600" cy="1325563"/>
          </a:xfrm>
        </p:spPr>
        <p:txBody>
          <a:bodyPr/>
          <a:lstStyle/>
          <a:p>
            <a:r>
              <a:rPr lang="en-GB" dirty="0"/>
              <a:t>Enhanced Careers Support</a:t>
            </a:r>
          </a:p>
        </p:txBody>
      </p:sp>
      <p:sp>
        <p:nvSpPr>
          <p:cNvPr id="3" name="Content Placeholder 2">
            <a:extLst>
              <a:ext uri="{FF2B5EF4-FFF2-40B4-BE49-F238E27FC236}">
                <a16:creationId xmlns:a16="http://schemas.microsoft.com/office/drawing/2014/main" id="{CF4A4A83-1F91-48B6-0C28-CBF3DE3FDE77}"/>
              </a:ext>
            </a:extLst>
          </p:cNvPr>
          <p:cNvSpPr>
            <a:spLocks noGrp="1"/>
          </p:cNvSpPr>
          <p:nvPr>
            <p:ph idx="1"/>
          </p:nvPr>
        </p:nvSpPr>
        <p:spPr>
          <a:xfrm>
            <a:off x="489858" y="2378890"/>
            <a:ext cx="10863942" cy="4086905"/>
          </a:xfrm>
        </p:spPr>
        <p:txBody>
          <a:bodyPr/>
          <a:lstStyle/>
          <a:p>
            <a:r>
              <a:rPr lang="en-GB" dirty="0"/>
              <a:t>Dedicated “Get Ahead” appointments with Careers advisors designated to support students from underrepresented backgrounds.</a:t>
            </a:r>
          </a:p>
          <a:p>
            <a:pPr marL="0" indent="0">
              <a:buNone/>
            </a:pPr>
            <a:endParaRPr lang="en-GB" dirty="0"/>
          </a:p>
          <a:p>
            <a:r>
              <a:rPr lang="en-GB" dirty="0"/>
              <a:t>Can provide support to apply for on campus job roles such as Student Advisory Panel and Student Guide Roles and with completing expressions of interest for trips.</a:t>
            </a:r>
          </a:p>
          <a:p>
            <a:endParaRPr lang="en-GB" dirty="0"/>
          </a:p>
          <a:p>
            <a:endParaRPr lang="en-GB" dirty="0"/>
          </a:p>
          <a:p>
            <a:endParaRPr lang="en-GB" dirty="0"/>
          </a:p>
        </p:txBody>
      </p:sp>
    </p:spTree>
    <p:extLst>
      <p:ext uri="{BB962C8B-B14F-4D97-AF65-F5344CB8AC3E}">
        <p14:creationId xmlns:p14="http://schemas.microsoft.com/office/powerpoint/2010/main" val="402711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81C80-BDD7-A4E9-3946-197FD428F8E2}"/>
              </a:ext>
            </a:extLst>
          </p:cNvPr>
          <p:cNvSpPr>
            <a:spLocks noGrp="1"/>
          </p:cNvSpPr>
          <p:nvPr>
            <p:ph type="title"/>
          </p:nvPr>
        </p:nvSpPr>
        <p:spPr>
          <a:xfrm>
            <a:off x="280852" y="1088162"/>
            <a:ext cx="10515600" cy="1325563"/>
          </a:xfrm>
        </p:spPr>
        <p:txBody>
          <a:bodyPr/>
          <a:lstStyle/>
          <a:p>
            <a:r>
              <a:rPr lang="en-GB" dirty="0"/>
              <a:t>How Will I Know What’s On?</a:t>
            </a:r>
          </a:p>
        </p:txBody>
      </p:sp>
      <p:sp>
        <p:nvSpPr>
          <p:cNvPr id="3" name="Content Placeholder 2">
            <a:extLst>
              <a:ext uri="{FF2B5EF4-FFF2-40B4-BE49-F238E27FC236}">
                <a16:creationId xmlns:a16="http://schemas.microsoft.com/office/drawing/2014/main" id="{FC53D919-38E2-56F0-CE60-43C9D2192980}"/>
              </a:ext>
            </a:extLst>
          </p:cNvPr>
          <p:cNvSpPr>
            <a:spLocks noGrp="1"/>
          </p:cNvSpPr>
          <p:nvPr>
            <p:ph idx="1"/>
          </p:nvPr>
        </p:nvSpPr>
        <p:spPr>
          <a:xfrm>
            <a:off x="348343" y="2194561"/>
            <a:ext cx="11005457" cy="3982402"/>
          </a:xfrm>
        </p:spPr>
        <p:txBody>
          <a:bodyPr/>
          <a:lstStyle/>
          <a:p>
            <a:r>
              <a:rPr lang="en-GB" dirty="0"/>
              <a:t>You will receive a newsletter outlining what events are on each month.</a:t>
            </a:r>
          </a:p>
          <a:p>
            <a:endParaRPr lang="en-GB" dirty="0"/>
          </a:p>
          <a:p>
            <a:r>
              <a:rPr lang="en-GB" dirty="0"/>
              <a:t>If a booking is required, the newsletter will include a link to the booking page.</a:t>
            </a:r>
          </a:p>
          <a:p>
            <a:endParaRPr lang="en-GB" dirty="0"/>
          </a:p>
          <a:p>
            <a:r>
              <a:rPr lang="en-GB" dirty="0"/>
              <a:t>We will also use your student email too </a:t>
            </a:r>
          </a:p>
        </p:txBody>
      </p:sp>
    </p:spTree>
    <p:extLst>
      <p:ext uri="{BB962C8B-B14F-4D97-AF65-F5344CB8AC3E}">
        <p14:creationId xmlns:p14="http://schemas.microsoft.com/office/powerpoint/2010/main" val="673520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peech Bubble: Oval 25">
            <a:extLst>
              <a:ext uri="{FF2B5EF4-FFF2-40B4-BE49-F238E27FC236}">
                <a16:creationId xmlns:a16="http://schemas.microsoft.com/office/drawing/2014/main" id="{5B51A593-07CD-1AF2-85CD-4F2AE2D7C2C8}"/>
              </a:ext>
            </a:extLst>
          </p:cNvPr>
          <p:cNvSpPr/>
          <p:nvPr/>
        </p:nvSpPr>
        <p:spPr>
          <a:xfrm>
            <a:off x="7954791" y="2716124"/>
            <a:ext cx="3636318" cy="3952835"/>
          </a:xfrm>
          <a:prstGeom prst="wedgeEllipseCallout">
            <a:avLst>
              <a:gd name="adj1" fmla="val -63249"/>
              <a:gd name="adj2" fmla="val -25857"/>
            </a:avLst>
          </a:prstGeom>
          <a:solidFill>
            <a:srgbClr val="5F295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“You can meet people with the same concerns, worries, and fears as you, people who have the same experiences or disabilities as you, gain help and support with navigating university as a student who is part of an underrepresented group, and more</a:t>
            </a:r>
            <a:r>
              <a:rPr lang="en-GB" sz="1600" kern="0" dirty="0">
                <a:solidFill>
                  <a:srgbClr val="FFFFFF"/>
                </a:solidFill>
                <a:latin typeface="Arial" panose="020B0604020202020204" pitchFamily="34" charset="0"/>
                <a:cs typeface="Arial" panose="020B0604020202020204" pitchFamily="34" charset="0"/>
              </a:rPr>
              <a:t>”</a:t>
            </a:r>
            <a:endParaRPr kumimoji="0" lang="en-GB" sz="16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 name="Speech Bubble: Oval 27">
            <a:extLst>
              <a:ext uri="{FF2B5EF4-FFF2-40B4-BE49-F238E27FC236}">
                <a16:creationId xmlns:a16="http://schemas.microsoft.com/office/drawing/2014/main" id="{B1521381-FE64-5B65-B8BE-73A092DDBC59}"/>
              </a:ext>
            </a:extLst>
          </p:cNvPr>
          <p:cNvSpPr/>
          <p:nvPr/>
        </p:nvSpPr>
        <p:spPr>
          <a:xfrm>
            <a:off x="8573523" y="486691"/>
            <a:ext cx="3348152" cy="2221667"/>
          </a:xfrm>
          <a:prstGeom prst="wedgeEllipseCallout">
            <a:avLst>
              <a:gd name="adj1" fmla="val -68087"/>
              <a:gd name="adj2" fmla="val 34021"/>
            </a:avLst>
          </a:prstGeom>
          <a:solidFill>
            <a:srgbClr val="5F295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“It is a worthwhile programme to join as it gives you additional support and access to someone not related to your course to talk to”</a:t>
            </a:r>
          </a:p>
        </p:txBody>
      </p:sp>
      <p:sp>
        <p:nvSpPr>
          <p:cNvPr id="33" name="Speech Bubble: Oval 32">
            <a:extLst>
              <a:ext uri="{FF2B5EF4-FFF2-40B4-BE49-F238E27FC236}">
                <a16:creationId xmlns:a16="http://schemas.microsoft.com/office/drawing/2014/main" id="{521C5B43-C0AC-4518-CE02-78BE3AE10D09}"/>
              </a:ext>
            </a:extLst>
          </p:cNvPr>
          <p:cNvSpPr/>
          <p:nvPr/>
        </p:nvSpPr>
        <p:spPr>
          <a:xfrm>
            <a:off x="161533" y="3663715"/>
            <a:ext cx="4227522" cy="2567900"/>
          </a:xfrm>
          <a:prstGeom prst="wedgeEllipseCallout">
            <a:avLst>
              <a:gd name="adj1" fmla="val 38144"/>
              <a:gd name="adj2" fmla="val -47345"/>
            </a:avLst>
          </a:prstGeom>
          <a:solidFill>
            <a:srgbClr val="5F295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“Being part of Thrive gives you comfort to know that there is a network and system which has been created to help you and your needs, and you're not alone with what you are struggling with</a:t>
            </a:r>
            <a:r>
              <a:rPr lang="en-GB" sz="1600" kern="0" dirty="0">
                <a:solidFill>
                  <a:srgbClr val="FFFFFF"/>
                </a:solidFill>
                <a:latin typeface="Arial" panose="020B0604020202020204" pitchFamily="34" charset="0"/>
                <a:cs typeface="Arial" panose="020B0604020202020204" pitchFamily="34" charset="0"/>
              </a:rPr>
              <a:t>”</a:t>
            </a:r>
            <a:endParaRPr kumimoji="0" lang="en-GB" sz="16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34" name="Speech Bubble: Oval 33">
            <a:extLst>
              <a:ext uri="{FF2B5EF4-FFF2-40B4-BE49-F238E27FC236}">
                <a16:creationId xmlns:a16="http://schemas.microsoft.com/office/drawing/2014/main" id="{A4347F40-49EE-F599-D5C3-2D633E182DC0}"/>
              </a:ext>
            </a:extLst>
          </p:cNvPr>
          <p:cNvSpPr/>
          <p:nvPr/>
        </p:nvSpPr>
        <p:spPr>
          <a:xfrm>
            <a:off x="270325" y="1219395"/>
            <a:ext cx="2959589" cy="1529199"/>
          </a:xfrm>
          <a:prstGeom prst="wedgeEllipseCallout">
            <a:avLst>
              <a:gd name="adj1" fmla="val 45019"/>
              <a:gd name="adj2" fmla="val 49067"/>
            </a:avLst>
          </a:prstGeom>
          <a:solidFill>
            <a:srgbClr val="5F295F"/>
          </a:solidFill>
          <a:ln w="12700" cap="flat">
            <a:noFill/>
            <a:miter lim="400000"/>
          </a:ln>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“An extra support system there if you need it, but with no pressure”</a:t>
            </a:r>
          </a:p>
        </p:txBody>
      </p:sp>
      <p:sp>
        <p:nvSpPr>
          <p:cNvPr id="35" name="Title 5">
            <a:extLst>
              <a:ext uri="{FF2B5EF4-FFF2-40B4-BE49-F238E27FC236}">
                <a16:creationId xmlns:a16="http://schemas.microsoft.com/office/drawing/2014/main" id="{12051115-5A4E-8D3B-F9FD-C397ACF8E34C}"/>
              </a:ext>
            </a:extLst>
          </p:cNvPr>
          <p:cNvSpPr>
            <a:spLocks noGrp="1"/>
          </p:cNvSpPr>
          <p:nvPr>
            <p:ph type="title"/>
          </p:nvPr>
        </p:nvSpPr>
        <p:spPr>
          <a:xfrm>
            <a:off x="3685485" y="2468754"/>
            <a:ext cx="4535129" cy="960246"/>
          </a:xfrm>
        </p:spPr>
        <p:txBody>
          <a:bodyPr>
            <a:noAutofit/>
          </a:bodyPr>
          <a:lstStyle/>
          <a:p>
            <a:r>
              <a:rPr lang="en-GB" sz="4800" dirty="0"/>
              <a:t>THRIVE Alumni Feedback</a:t>
            </a:r>
          </a:p>
        </p:txBody>
      </p:sp>
    </p:spTree>
    <p:extLst>
      <p:ext uri="{BB962C8B-B14F-4D97-AF65-F5344CB8AC3E}">
        <p14:creationId xmlns:p14="http://schemas.microsoft.com/office/powerpoint/2010/main" val="3598883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A09E38FF-7AC7-9D4D-B1D1-B469435B674B}"/>
              </a:ext>
            </a:extLst>
          </p:cNvPr>
          <p:cNvSpPr>
            <a:spLocks noGrp="1"/>
          </p:cNvSpPr>
          <p:nvPr>
            <p:ph type="subTitle" idx="1"/>
          </p:nvPr>
        </p:nvSpPr>
        <p:spPr>
          <a:xfrm>
            <a:off x="415044" y="2008584"/>
            <a:ext cx="6695875" cy="4270444"/>
          </a:xfrm>
        </p:spPr>
        <p:txBody>
          <a:bodyPr>
            <a:normAutofit fontScale="85000" lnSpcReduction="10000"/>
          </a:bodyPr>
          <a:lstStyle/>
          <a:p>
            <a:pPr algn="l">
              <a:lnSpc>
                <a:spcPct val="120000"/>
              </a:lnSpc>
            </a:pPr>
            <a:r>
              <a:rPr lang="en-GB" sz="2600" dirty="0"/>
              <a:t>Join online sessions throughout August-September</a:t>
            </a:r>
          </a:p>
          <a:p>
            <a:pPr algn="l">
              <a:lnSpc>
                <a:spcPct val="120000"/>
              </a:lnSpc>
            </a:pPr>
            <a:endParaRPr lang="en-GB" sz="2600" dirty="0"/>
          </a:p>
          <a:p>
            <a:pPr algn="l">
              <a:lnSpc>
                <a:spcPct val="120000"/>
              </a:lnSpc>
            </a:pPr>
            <a:r>
              <a:rPr lang="en-GB" sz="2600" dirty="0"/>
              <a:t>Keep an eye on your emails for newsletter outlining October – December events </a:t>
            </a:r>
          </a:p>
          <a:p>
            <a:pPr algn="l">
              <a:lnSpc>
                <a:spcPct val="120000"/>
              </a:lnSpc>
            </a:pPr>
            <a:endParaRPr lang="en-GB" sz="2600" dirty="0"/>
          </a:p>
          <a:p>
            <a:pPr algn="l">
              <a:lnSpc>
                <a:spcPct val="120000"/>
              </a:lnSpc>
            </a:pPr>
            <a:r>
              <a:rPr lang="en-GB" sz="2600" dirty="0"/>
              <a:t>Connect face to face at our social events</a:t>
            </a:r>
          </a:p>
          <a:p>
            <a:pPr algn="l">
              <a:lnSpc>
                <a:spcPct val="120000"/>
              </a:lnSpc>
            </a:pPr>
            <a:endParaRPr lang="en-GB" sz="2600" dirty="0"/>
          </a:p>
          <a:p>
            <a:pPr algn="l">
              <a:lnSpc>
                <a:spcPct val="120000"/>
              </a:lnSpc>
            </a:pPr>
            <a:r>
              <a:rPr lang="en-GB" sz="2600" dirty="0"/>
              <a:t>Thrive Coach allocation &amp; first meeting in October</a:t>
            </a:r>
          </a:p>
          <a:p>
            <a:pPr algn="l">
              <a:lnSpc>
                <a:spcPct val="120000"/>
              </a:lnSpc>
            </a:pPr>
            <a:endParaRPr lang="en-GB" sz="400" dirty="0"/>
          </a:p>
        </p:txBody>
      </p:sp>
      <p:sp>
        <p:nvSpPr>
          <p:cNvPr id="6" name="Title 5">
            <a:extLst>
              <a:ext uri="{FF2B5EF4-FFF2-40B4-BE49-F238E27FC236}">
                <a16:creationId xmlns:a16="http://schemas.microsoft.com/office/drawing/2014/main" id="{1A520C1C-67CC-8640-9D34-712B9027633D}"/>
              </a:ext>
            </a:extLst>
          </p:cNvPr>
          <p:cNvSpPr>
            <a:spLocks noGrp="1"/>
          </p:cNvSpPr>
          <p:nvPr>
            <p:ph type="title"/>
          </p:nvPr>
        </p:nvSpPr>
        <p:spPr>
          <a:xfrm>
            <a:off x="415045" y="1284051"/>
            <a:ext cx="5640421" cy="724533"/>
          </a:xfrm>
        </p:spPr>
        <p:txBody>
          <a:bodyPr>
            <a:normAutofit/>
          </a:bodyPr>
          <a:lstStyle/>
          <a:p>
            <a:r>
              <a:rPr lang="en-GB" sz="3200" dirty="0"/>
              <a:t>What Next?</a:t>
            </a:r>
          </a:p>
        </p:txBody>
      </p:sp>
      <p:pic>
        <p:nvPicPr>
          <p:cNvPr id="2" name="Picture 1">
            <a:extLst>
              <a:ext uri="{FF2B5EF4-FFF2-40B4-BE49-F238E27FC236}">
                <a16:creationId xmlns:a16="http://schemas.microsoft.com/office/drawing/2014/main" id="{80E81E2B-6C80-85F2-B1F5-0DE92E50A63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217922" y="1857982"/>
            <a:ext cx="4445541" cy="3930744"/>
          </a:xfrm>
          <a:prstGeom prst="rect">
            <a:avLst/>
          </a:prstGeom>
        </p:spPr>
      </p:pic>
    </p:spTree>
    <p:extLst>
      <p:ext uri="{BB962C8B-B14F-4D97-AF65-F5344CB8AC3E}">
        <p14:creationId xmlns:p14="http://schemas.microsoft.com/office/powerpoint/2010/main" val="3418050197"/>
      </p:ext>
    </p:extLst>
  </p:cSld>
  <p:clrMapOvr>
    <a:masterClrMapping/>
  </p:clrMapOvr>
</p:sld>
</file>

<file path=ppt/theme/theme1.xml><?xml version="1.0" encoding="utf-8"?>
<a:theme xmlns:a="http://schemas.openxmlformats.org/drawingml/2006/main" name="Office Theme">
  <a:themeElements>
    <a:clrScheme name=" EHU Colours">
      <a:dk1>
        <a:srgbClr val="000000"/>
      </a:dk1>
      <a:lt1>
        <a:srgbClr val="FFFFFF"/>
      </a:lt1>
      <a:dk2>
        <a:srgbClr val="011E41"/>
      </a:dk2>
      <a:lt2>
        <a:srgbClr val="F0D283"/>
      </a:lt2>
      <a:accent1>
        <a:srgbClr val="AD8EAB"/>
      </a:accent1>
      <a:accent2>
        <a:srgbClr val="D5C5D3"/>
      </a:accent2>
      <a:accent3>
        <a:srgbClr val="8DAA95"/>
      </a:accent3>
      <a:accent4>
        <a:srgbClr val="C5D3C8"/>
      </a:accent4>
      <a:accent5>
        <a:srgbClr val="FF9E18"/>
      </a:accent5>
      <a:accent6>
        <a:srgbClr val="00BCE1"/>
      </a:accent6>
      <a:hlink>
        <a:srgbClr val="E1241A"/>
      </a:hlink>
      <a:folHlink>
        <a:srgbClr val="00615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1886</TotalTime>
  <Words>1118</Words>
  <Application>Microsoft Office PowerPoint</Application>
  <PresentationFormat>Widescreen</PresentationFormat>
  <Paragraphs>129</Paragraphs>
  <Slides>18</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Bitter SemiBold</vt:lpstr>
      <vt:lpstr>Calibri</vt:lpstr>
      <vt:lpstr>Times New Roman</vt:lpstr>
      <vt:lpstr>Office Theme</vt:lpstr>
      <vt:lpstr>THRIVE 2024/25  Jo McKenna – Student Success Officer</vt:lpstr>
      <vt:lpstr>PowerPoint Presentation</vt:lpstr>
      <vt:lpstr>What is THRIVE? (1)</vt:lpstr>
      <vt:lpstr>PowerPoint Presentation</vt:lpstr>
      <vt:lpstr>Designed by students, for students… </vt:lpstr>
      <vt:lpstr>Why THRIVE?</vt:lpstr>
      <vt:lpstr>Why THRIVE?</vt:lpstr>
      <vt:lpstr>PowerPoint Presentation</vt:lpstr>
      <vt:lpstr>What is included on THRIVE?</vt:lpstr>
      <vt:lpstr>Virtual Pre-Entry Intro Sessions</vt:lpstr>
      <vt:lpstr>On Course</vt:lpstr>
      <vt:lpstr>Coaching Conversations</vt:lpstr>
      <vt:lpstr>Career Enhancing Trips and Opportunities</vt:lpstr>
      <vt:lpstr>Matalan Trip</vt:lpstr>
      <vt:lpstr>Enhanced Careers Support</vt:lpstr>
      <vt:lpstr>How Will I Know What’s On?</vt:lpstr>
      <vt:lpstr>THRIVE Alumni Feedback</vt:lpstr>
      <vt:lpstr>What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Andy Butler</dc:creator>
  <cp:lastModifiedBy>Joanne McKenna</cp:lastModifiedBy>
  <cp:revision>52</cp:revision>
  <dcterms:created xsi:type="dcterms:W3CDTF">2022-06-16T10:38:33Z</dcterms:created>
  <dcterms:modified xsi:type="dcterms:W3CDTF">2024-08-21T09:25:04Z</dcterms:modified>
</cp:coreProperties>
</file>