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4"/>
  </p:notesMasterIdLst>
  <p:sldIdLst>
    <p:sldId id="440" r:id="rId5"/>
    <p:sldId id="427" r:id="rId6"/>
    <p:sldId id="428" r:id="rId7"/>
    <p:sldId id="435" r:id="rId8"/>
    <p:sldId id="436" r:id="rId9"/>
    <p:sldId id="437" r:id="rId10"/>
    <p:sldId id="426" r:id="rId11"/>
    <p:sldId id="420" r:id="rId12"/>
    <p:sldId id="443" r:id="rId13"/>
  </p:sldIdLst>
  <p:sldSz cx="24384000" cy="13716000"/>
  <p:notesSz cx="6858000" cy="9144000"/>
  <p:embeddedFontLst>
    <p:embeddedFont>
      <p:font typeface="Helvetica" panose="020B0604020202020204" pitchFamily="34" charset="0"/>
      <p:regular r:id="rId15"/>
      <p:bold r:id="rId16"/>
      <p:italic r:id="rId17"/>
      <p:boldItalic r:id="rId18"/>
    </p:embeddedFont>
  </p:embeddedFontLst>
  <p:custDataLst>
    <p:tags r:id="rId19"/>
  </p:custData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A4B"/>
    <a:srgbClr val="445490"/>
    <a:srgbClr val="7084B5"/>
    <a:srgbClr val="FFFFFF"/>
    <a:srgbClr val="2EB0CA"/>
    <a:srgbClr val="C1CE03"/>
    <a:srgbClr val="C09E40"/>
    <a:srgbClr val="490F59"/>
    <a:srgbClr val="352560"/>
    <a:srgbClr val="302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1" autoAdjust="0"/>
    <p:restoredTop sz="95226" autoAdjust="0"/>
  </p:normalViewPr>
  <p:slideViewPr>
    <p:cSldViewPr snapToGrid="0">
      <p:cViewPr varScale="1">
        <p:scale>
          <a:sx n="58" d="100"/>
          <a:sy n="58" d="100"/>
        </p:scale>
        <p:origin x="270" y="78"/>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pPr/>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pPr/>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pPr/>
              <a:t>1</a:t>
            </a:fld>
            <a:endParaRPr lang="en-US"/>
          </a:p>
        </p:txBody>
      </p:sp>
    </p:spTree>
    <p:extLst>
      <p:ext uri="{BB962C8B-B14F-4D97-AF65-F5344CB8AC3E}">
        <p14:creationId xmlns:p14="http://schemas.microsoft.com/office/powerpoint/2010/main" val="25209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176638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262867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396448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425849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181148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Standard in all slides</a:t>
            </a:r>
            <a:endParaRPr lang="en-GB" dirty="0"/>
          </a:p>
          <a:p>
            <a:endParaRPr dirty="0"/>
          </a:p>
        </p:txBody>
      </p:sp>
    </p:spTree>
    <p:extLst>
      <p:ext uri="{BB962C8B-B14F-4D97-AF65-F5344CB8AC3E}">
        <p14:creationId xmlns:p14="http://schemas.microsoft.com/office/powerpoint/2010/main" val="140477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Calibri" panose="020F0502020204030204" pitchFamily="34" charset="0"/>
                <a:cs typeface="Times New Roman" panose="02020603050405020304" pitchFamily="18" charset="0"/>
              </a:rPr>
              <a:t>We have a range of social media accounts, so if you don’t already follow us you might want to do so.</a:t>
            </a:r>
          </a:p>
          <a:p>
            <a:r>
              <a:rPr lang="en-GB" sz="1200" dirty="0">
                <a:effectLst/>
                <a:latin typeface="+mn-lt"/>
                <a:ea typeface="Calibri" panose="020F0502020204030204" pitchFamily="34" charset="0"/>
                <a:cs typeface="Times New Roman" panose="02020603050405020304" pitchFamily="18" charset="0"/>
              </a:rPr>
              <a:t> </a:t>
            </a:r>
          </a:p>
          <a:p>
            <a:r>
              <a:rPr lang="en-GB" sz="1200" dirty="0">
                <a:effectLst/>
                <a:latin typeface="+mn-lt"/>
                <a:ea typeface="Calibri" panose="020F0502020204030204" pitchFamily="34" charset="0"/>
              </a:rPr>
              <a:t>This I another way you can find out more about what we’re developing, the workshops and webinars we’re running, any changes to services. This is also where we post up any competitions which run throughout the year, so it’s worth having a look out for those.</a:t>
            </a:r>
            <a:endParaRPr lang="en-US" sz="1200" dirty="0">
              <a:latin typeface="+mn-lt"/>
            </a:endParaRPr>
          </a:p>
        </p:txBody>
      </p:sp>
      <p:sp>
        <p:nvSpPr>
          <p:cNvPr id="4" name="Slide Number Placeholder 3"/>
          <p:cNvSpPr>
            <a:spLocks noGrp="1"/>
          </p:cNvSpPr>
          <p:nvPr>
            <p:ph type="sldNum" sz="quarter" idx="10"/>
          </p:nvPr>
        </p:nvSpPr>
        <p:spPr/>
        <p:txBody>
          <a:bodyPr/>
          <a:lstStyle/>
          <a:p>
            <a:fld id="{8C747B73-6B03-4EF3-AD40-683CE00DABF6}" type="slidenum">
              <a:rPr lang="en-US" smtClean="0"/>
              <a:pPr/>
              <a:t>8</a:t>
            </a:fld>
            <a:endParaRPr lang="en-US"/>
          </a:p>
        </p:txBody>
      </p:sp>
    </p:spTree>
    <p:extLst>
      <p:ext uri="{BB962C8B-B14F-4D97-AF65-F5344CB8AC3E}">
        <p14:creationId xmlns:p14="http://schemas.microsoft.com/office/powerpoint/2010/main" val="3920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Footer">
    <p:spTree>
      <p:nvGrpSpPr>
        <p:cNvPr id="1" name=""/>
        <p:cNvGrpSpPr/>
        <p:nvPr/>
      </p:nvGrpSpPr>
      <p:grpSpPr>
        <a:xfrm>
          <a:off x="0" y="0"/>
          <a:ext cx="0" cy="0"/>
          <a:chOff x="0" y="0"/>
          <a:chExt cx="0" cy="0"/>
        </a:xfrm>
      </p:grpSpPr>
      <p:sp>
        <p:nvSpPr>
          <p:cNvPr id="7" name="Rectangle 6"/>
          <p:cNvSpPr/>
          <p:nvPr userDrawn="1"/>
        </p:nvSpPr>
        <p:spPr>
          <a:xfrm>
            <a:off x="0" y="13582650"/>
            <a:ext cx="24383999" cy="133350"/>
          </a:xfrm>
          <a:prstGeom prst="rect">
            <a:avLst/>
          </a:prstGeom>
          <a:solidFill>
            <a:srgbClr val="384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227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pPr/>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pPr/>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pPr/>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pPr/>
              <a:t>9/3/2024</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pPr/>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dgehill.ac.uk/ls/uni-skills/" TargetMode="External"/><Relationship Id="rId5" Type="http://schemas.openxmlformats.org/officeDocument/2006/relationships/image" Target="../media/image7.gif"/><Relationship Id="rId4" Type="http://schemas.openxmlformats.org/officeDocument/2006/relationships/hyperlink" Target="http://www.ehu.ac.uk/UniSkil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hyperlink" Target="http://www.ehu.ac.uk/worksho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hyperlink" Target="mailto:CatalystEnquiries@edgehill.ac.uk" TargetMode="External"/><Relationship Id="rId4" Type="http://schemas.openxmlformats.org/officeDocument/2006/relationships/hyperlink" Target="http://www.ehu.ac.uk/UniSkill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askus.edgehill.ac.uk/" TargetMode="External"/><Relationship Id="rId3" Type="http://schemas.openxmlformats.org/officeDocument/2006/relationships/image" Target="../media/image3.jpg"/><Relationship Id="rId7" Type="http://schemas.openxmlformats.org/officeDocument/2006/relationships/hyperlink" Target="mailto:CatalystEnquiries@edgehill.ac.u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edgehill.ac.uk/departments/support/ls/uni-skills/one-to-one-support/" TargetMode="External"/><Relationship Id="rId11" Type="http://schemas.openxmlformats.org/officeDocument/2006/relationships/image" Target="../media/image9.gif"/><Relationship Id="rId5" Type="http://schemas.openxmlformats.org/officeDocument/2006/relationships/hyperlink" Target="https://www.edgehill.ac.uk/departments/support/ls/uni-skills/uniskills-workshops/" TargetMode="External"/><Relationship Id="rId10" Type="http://schemas.openxmlformats.org/officeDocument/2006/relationships/hyperlink" Target="https://www.edgehill.ac.uk/departments/support/careers/developing-skills-experience/employability-awards/" TargetMode="External"/><Relationship Id="rId4" Type="http://schemas.openxmlformats.org/officeDocument/2006/relationships/hyperlink" Target="https://www.edgehill.ac.uk/departments/support/ls/uni-skills/getting-started-with-uniskills/" TargetMode="External"/><Relationship Id="rId9" Type="http://schemas.openxmlformats.org/officeDocument/2006/relationships/hyperlink" Target="https://eur01.safelinks.protection.outlook.com/?url=https%3A%2F%2Fwww.edgehill.ac.uk%2Fdepartments%2Fsupport%2Fls%2Flinkedinlearning%2F&amp;data=05%7C01%7CSwanwicc%40edgehill.ac.uk%7C77322754d2064e10dc5c08dad156c321%7C093586914d8e491caa760a5cbd5ba734%7C0%7C0%7C638052467811002294%7CUnknown%7CTWFpbGZsb3d8eyJWIjoiMC4wLjAwMDAiLCJQIjoiV2luMzIiLCJBTiI6Ik1haWwiLCJXVCI6Mn0%3D%7C3000%7C%7C%7C&amp;sdata=b4SICMy26BcWn4zbMn%2FZGtT4NIJwfXXnNFm2TyTFbu4%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98452" y="-4406820"/>
            <a:ext cx="13473932" cy="22297167"/>
          </a:xfrm>
          <a:prstGeom prst="rect">
            <a:avLst/>
          </a:prstGeom>
        </p:spPr>
      </p:pic>
      <p:sp>
        <p:nvSpPr>
          <p:cNvPr id="2" name="Title 1" descr="UniSkills Workshop">
            <a:extLst>
              <a:ext uri="{FF2B5EF4-FFF2-40B4-BE49-F238E27FC236}">
                <a16:creationId xmlns:a16="http://schemas.microsoft.com/office/drawing/2014/main" id="{E8046F36-59B1-4DBE-AC0E-C103613205EB}"/>
              </a:ext>
              <a:ext uri="{C183D7F6-B498-43B3-948B-1728B52AA6E4}">
                <adec:decorative xmlns:adec="http://schemas.microsoft.com/office/drawing/2017/decorative" val="0"/>
              </a:ext>
            </a:extLst>
          </p:cNvPr>
          <p:cNvSpPr>
            <a:spLocks noGrp="1"/>
          </p:cNvSpPr>
          <p:nvPr>
            <p:ph type="title"/>
          </p:nvPr>
        </p:nvSpPr>
        <p:spPr>
          <a:xfrm>
            <a:off x="2495368" y="3107289"/>
            <a:ext cx="21031200" cy="2651126"/>
          </a:xfrm>
        </p:spPr>
        <p:txBody>
          <a:bodyPr>
            <a:normAutofit fontScale="90000"/>
          </a:bodyPr>
          <a:lstStyle/>
          <a:p>
            <a:pPr lvl="0">
              <a:lnSpc>
                <a:spcPct val="100000"/>
              </a:lnSpc>
              <a:spcBef>
                <a:spcPts val="0"/>
              </a:spcBef>
            </a:pPr>
            <a:r>
              <a:rPr lang="tr-TR" sz="12000" b="1" dirty="0">
                <a:solidFill>
                  <a:srgbClr val="445490"/>
                </a:solidFill>
                <a:latin typeface="Helvetica Neue LT Pro 75" charset="0"/>
                <a:ea typeface="Helvetica Neue LT Pro 75" charset="0"/>
                <a:cs typeface="Helvetica Neue LT Pro 75" charset="0"/>
              </a:rPr>
              <a:t>UniSkills</a:t>
            </a:r>
            <a:br>
              <a:rPr lang="tr-TR" sz="12000" b="1" dirty="0">
                <a:solidFill>
                  <a:srgbClr val="445490"/>
                </a:solidFill>
                <a:latin typeface="Helvetica Neue LT Pro 75" charset="0"/>
                <a:ea typeface="Helvetica Neue LT Pro 75" charset="0"/>
                <a:cs typeface="Helvetica Neue LT Pro 75" charset="0"/>
              </a:rPr>
            </a:br>
            <a:br>
              <a:rPr lang="tr-TR" sz="12000" b="1" dirty="0">
                <a:solidFill>
                  <a:srgbClr val="445490"/>
                </a:solidFill>
                <a:latin typeface="Helvetica Neue LT Pro 75" charset="0"/>
                <a:ea typeface="Helvetica Neue LT Pro 75" charset="0"/>
                <a:cs typeface="Helvetica Neue LT Pro 75" charset="0"/>
              </a:rPr>
            </a:br>
            <a:endParaRPr lang="en-GB" dirty="0"/>
          </a:p>
        </p:txBody>
      </p:sp>
      <p:sp>
        <p:nvSpPr>
          <p:cNvPr id="13" name="Rectangle 12">
            <a:extLst>
              <a:ext uri="{C183D7F6-B498-43B3-948B-1728B52AA6E4}">
                <adec:decorative xmlns:adec="http://schemas.microsoft.com/office/drawing/2017/decorative" val="1"/>
              </a:ext>
            </a:extLst>
          </p:cNvPr>
          <p:cNvSpPr/>
          <p:nvPr/>
        </p:nvSpPr>
        <p:spPr>
          <a:xfrm>
            <a:off x="2086832" y="9283148"/>
            <a:ext cx="22297168" cy="4428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2" name="TextBox 21"/>
          <p:cNvSpPr txBox="1"/>
          <p:nvPr/>
        </p:nvSpPr>
        <p:spPr>
          <a:xfrm>
            <a:off x="2543579" y="3788533"/>
            <a:ext cx="10059234" cy="4247317"/>
          </a:xfrm>
          <a:prstGeom prst="rect">
            <a:avLst/>
          </a:prstGeom>
          <a:noFill/>
        </p:spPr>
        <p:txBody>
          <a:bodyPr wrap="square" rtlCol="0">
            <a:spAutoFit/>
          </a:bodyPr>
          <a:lstStyle/>
          <a:p>
            <a:r>
              <a:rPr lang="en-GB" sz="54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rPr>
              <a:t>Introduction to UniSkills @EHU</a:t>
            </a:r>
          </a:p>
          <a:p>
            <a:endParaRPr lang="en-GB" sz="54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endParaRPr>
          </a:p>
          <a:p>
            <a:r>
              <a:rPr lang="en-GB" sz="54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rPr>
              <a:t>Emily Pennington – Academic Skills Advisor</a:t>
            </a:r>
          </a:p>
          <a:p>
            <a:endParaRPr lang="en-GB" sz="54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endParaRPr>
          </a:p>
        </p:txBody>
      </p:sp>
      <p:sp>
        <p:nvSpPr>
          <p:cNvPr id="9" name="Rectangle 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0" name="Rectangle 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1" name="Rectangle 10">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4" name="Picture 3" descr="Library and Learning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2815" y="3470708"/>
            <a:ext cx="11781184" cy="8951664"/>
          </a:xfrm>
          <a:prstGeom prst="rect">
            <a:avLst/>
          </a:prstGeom>
        </p:spPr>
      </p:pic>
      <p:sp>
        <p:nvSpPr>
          <p:cNvPr id="20" name="TextBox 19"/>
          <p:cNvSpPr txBox="1"/>
          <p:nvPr/>
        </p:nvSpPr>
        <p:spPr>
          <a:xfrm>
            <a:off x="2797018" y="10118539"/>
            <a:ext cx="5448266" cy="830997"/>
          </a:xfrm>
          <a:prstGeom prst="rect">
            <a:avLst/>
          </a:prstGeom>
          <a:noFill/>
        </p:spPr>
        <p:txBody>
          <a:bodyPr wrap="square" rtlCol="0">
            <a:spAutoFit/>
          </a:bodyPr>
          <a:lstStyle/>
          <a:p>
            <a:r>
              <a:rPr lang="en-US" sz="4800" b="1" dirty="0">
                <a:solidFill>
                  <a:srgbClr val="445490"/>
                </a:solidFill>
                <a:latin typeface="Helvetica" charset="0"/>
                <a:ea typeface="Helvetica" charset="0"/>
                <a:cs typeface="Helvetica" charset="0"/>
              </a:rPr>
              <a:t>ehu.ac.uk/ls</a:t>
            </a:r>
            <a:endParaRPr lang="tr-TR" sz="4800" b="1" dirty="0">
              <a:solidFill>
                <a:srgbClr val="445490"/>
              </a:solidFill>
              <a:latin typeface="Helvetica" charset="0"/>
              <a:ea typeface="Helvetica" charset="0"/>
              <a:cs typeface="Helvetica" charset="0"/>
            </a:endParaRPr>
          </a:p>
        </p:txBody>
      </p:sp>
      <p:sp>
        <p:nvSpPr>
          <p:cNvPr id="21" name="TextBox 20"/>
          <p:cNvSpPr txBox="1"/>
          <p:nvPr/>
        </p:nvSpPr>
        <p:spPr>
          <a:xfrm>
            <a:off x="2782442" y="11591375"/>
            <a:ext cx="6140059" cy="830997"/>
          </a:xfrm>
          <a:prstGeom prst="rect">
            <a:avLst/>
          </a:prstGeom>
          <a:noFill/>
        </p:spPr>
        <p:txBody>
          <a:bodyPr wrap="square" rtlCol="0">
            <a:spAutoFit/>
          </a:bodyPr>
          <a:lstStyle/>
          <a:p>
            <a:r>
              <a:rPr lang="en-US" sz="4800" b="1" dirty="0" err="1">
                <a:solidFill>
                  <a:srgbClr val="445490"/>
                </a:solidFill>
                <a:latin typeface="Helvetica" charset="0"/>
                <a:ea typeface="Helvetica" charset="0"/>
                <a:cs typeface="Helvetica" charset="0"/>
              </a:rPr>
              <a:t>ehu.ac.uk</a:t>
            </a:r>
            <a:r>
              <a:rPr lang="en-US" sz="4800" b="1" dirty="0">
                <a:solidFill>
                  <a:srgbClr val="445490"/>
                </a:solidFill>
                <a:latin typeface="Helvetica" charset="0"/>
                <a:ea typeface="Helvetica" charset="0"/>
                <a:cs typeface="Helvetica" charset="0"/>
              </a:rPr>
              <a:t>/</a:t>
            </a:r>
            <a:r>
              <a:rPr lang="en-US" sz="4800" b="1" dirty="0" err="1">
                <a:solidFill>
                  <a:srgbClr val="445490"/>
                </a:solidFill>
                <a:latin typeface="Helvetica" charset="0"/>
                <a:ea typeface="Helvetica" charset="0"/>
                <a:cs typeface="Helvetica" charset="0"/>
              </a:rPr>
              <a:t>uniskills</a:t>
            </a:r>
            <a:endParaRPr lang="tr-TR" sz="4800" b="1" dirty="0">
              <a:solidFill>
                <a:srgbClr val="445490"/>
              </a:solidFill>
              <a:latin typeface="Helvetica" charset="0"/>
              <a:ea typeface="Helvetica" charset="0"/>
              <a:cs typeface="Helvetica" charset="0"/>
            </a:endParaRPr>
          </a:p>
        </p:txBody>
      </p:sp>
    </p:spTree>
    <p:extLst>
      <p:ext uri="{BB962C8B-B14F-4D97-AF65-F5344CB8AC3E}">
        <p14:creationId xmlns:p14="http://schemas.microsoft.com/office/powerpoint/2010/main" val="285403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6389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1"/>
              </a:ext>
            </a:extLst>
          </p:cNvPr>
          <p:cNvSpPr>
            <a:spLocks noGrp="1"/>
          </p:cNvSpPr>
          <p:nvPr>
            <p:ph type="title"/>
          </p:nvPr>
        </p:nvSpPr>
        <p:spPr>
          <a:xfrm>
            <a:off x="2495368" y="812770"/>
            <a:ext cx="21031200" cy="2651126"/>
          </a:xfrm>
        </p:spPr>
        <p:txBody>
          <a:bodyPr/>
          <a:lstStyle/>
          <a:p>
            <a:r>
              <a:rPr lang="en-US" sz="9600" b="1" dirty="0">
                <a:solidFill>
                  <a:srgbClr val="445490"/>
                </a:solidFill>
                <a:latin typeface="Helvetica Neue LT Pro 75" charset="0"/>
              </a:rPr>
              <a:t>Overview of session</a:t>
            </a:r>
            <a:endParaRPr lang="en-GB" sz="9600" b="1" dirty="0">
              <a:solidFill>
                <a:srgbClr val="445490"/>
              </a:solidFill>
              <a:latin typeface="Helvetica Neue LT Pro 75" charset="0"/>
            </a:endParaRPr>
          </a:p>
        </p:txBody>
      </p:sp>
      <p:sp>
        <p:nvSpPr>
          <p:cNvPr id="4" name="Content Placeholder 3">
            <a:extLst>
              <a:ext uri="{FF2B5EF4-FFF2-40B4-BE49-F238E27FC236}">
                <a16:creationId xmlns:a16="http://schemas.microsoft.com/office/drawing/2014/main" id="{8FCDA355-596D-46DE-98D6-8EDD6D8E38C6}"/>
              </a:ext>
            </a:extLst>
          </p:cNvPr>
          <p:cNvSpPr>
            <a:spLocks noGrp="1"/>
          </p:cNvSpPr>
          <p:nvPr>
            <p:ph idx="1"/>
          </p:nvPr>
        </p:nvSpPr>
        <p:spPr>
          <a:xfrm>
            <a:off x="2495368" y="4145284"/>
            <a:ext cx="21031200" cy="8695995"/>
          </a:xfrm>
        </p:spPr>
        <p:txBody>
          <a:bodyPr anchor="ctr">
            <a:normAutofit/>
          </a:bodyPr>
          <a:lstStyle/>
          <a:p>
            <a:r>
              <a:rPr lang="en-GB" dirty="0">
                <a:solidFill>
                  <a:srgbClr val="464A4B"/>
                </a:solidFill>
              </a:rPr>
              <a:t>Academic skills support available at Edge Hill University</a:t>
            </a:r>
          </a:p>
          <a:p>
            <a:pPr>
              <a:lnSpc>
                <a:spcPct val="150000"/>
              </a:lnSpc>
            </a:pPr>
            <a:r>
              <a:rPr lang="en-GB" dirty="0">
                <a:solidFill>
                  <a:srgbClr val="464A4B"/>
                </a:solidFill>
              </a:rPr>
              <a:t>How to access support online and on campus</a:t>
            </a:r>
          </a:p>
          <a:p>
            <a:pPr>
              <a:lnSpc>
                <a:spcPct val="150000"/>
              </a:lnSpc>
            </a:pPr>
            <a:r>
              <a:rPr lang="en-GB" dirty="0">
                <a:solidFill>
                  <a:srgbClr val="464A4B"/>
                </a:solidFill>
              </a:rPr>
              <a:t>How to book and join a </a:t>
            </a:r>
            <a:r>
              <a:rPr lang="en-GB" dirty="0" err="1">
                <a:solidFill>
                  <a:srgbClr val="464A4B"/>
                </a:solidFill>
              </a:rPr>
              <a:t>UniSkills</a:t>
            </a:r>
            <a:r>
              <a:rPr lang="en-GB" dirty="0">
                <a:solidFill>
                  <a:srgbClr val="464A4B"/>
                </a:solidFill>
              </a:rPr>
              <a:t> Workshop</a:t>
            </a:r>
          </a:p>
          <a:p>
            <a:pPr>
              <a:lnSpc>
                <a:spcPct val="150000"/>
              </a:lnSpc>
            </a:pPr>
            <a:r>
              <a:rPr lang="en-GB" dirty="0">
                <a:solidFill>
                  <a:srgbClr val="464A4B"/>
                </a:solidFill>
              </a:rPr>
              <a:t>How to book a 1-2-1 appointment</a:t>
            </a:r>
          </a:p>
          <a:p>
            <a:pPr>
              <a:lnSpc>
                <a:spcPct val="150000"/>
              </a:lnSpc>
            </a:pPr>
            <a:r>
              <a:rPr lang="en-GB" dirty="0">
                <a:solidFill>
                  <a:srgbClr val="464A4B"/>
                </a:solidFill>
              </a:rPr>
              <a:t>How to access further help and support</a:t>
            </a:r>
          </a:p>
        </p:txBody>
      </p:sp>
      <p:pic>
        <p:nvPicPr>
          <p:cNvPr id="3" name="Picture 2" descr="Man browsing bookshelves."/>
          <p:cNvPicPr>
            <a:picLocks noChangeAspect="1"/>
          </p:cNvPicPr>
          <p:nvPr/>
        </p:nvPicPr>
        <p:blipFill rotWithShape="1">
          <a:blip r:embed="rId4">
            <a:extLst>
              <a:ext uri="{28A0092B-C50C-407E-A947-70E740481C1C}">
                <a14:useLocalDpi xmlns:a14="http://schemas.microsoft.com/office/drawing/2010/main" val="0"/>
              </a:ext>
            </a:extLst>
          </a:blip>
          <a:srcRect l="18195" t="21334" r="18511" b="15257"/>
          <a:stretch/>
        </p:blipFill>
        <p:spPr>
          <a:xfrm>
            <a:off x="19337866" y="551211"/>
            <a:ext cx="4597237" cy="6506759"/>
          </a:xfrm>
          <a:prstGeom prst="rect">
            <a:avLst/>
          </a:prstGeom>
        </p:spPr>
      </p:pic>
    </p:spTree>
    <p:extLst>
      <p:ext uri="{BB962C8B-B14F-4D97-AF65-F5344CB8AC3E}">
        <p14:creationId xmlns:p14="http://schemas.microsoft.com/office/powerpoint/2010/main" val="107812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sz="9600" b="1" dirty="0">
                <a:solidFill>
                  <a:srgbClr val="445490"/>
                </a:solidFill>
                <a:latin typeface="Helvetica Neue LT Pro 75" charset="0"/>
              </a:rPr>
              <a:t>UniSkills</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sz="9600" b="1" dirty="0">
                <a:solidFill>
                  <a:srgbClr val="445490"/>
                </a:solidFill>
                <a:latin typeface="Helvetica Neue LT Pro 75" charset="0"/>
              </a:rPr>
              <a:t>@EHU</a:t>
            </a:r>
            <a:endParaRPr lang="en-GB" sz="9600" b="1" dirty="0">
              <a:solidFill>
                <a:srgbClr val="445490"/>
              </a:solidFill>
              <a:latin typeface="Helvetica Neue LT Pro 75" charset="0"/>
            </a:endParaRP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lnSpcReduction="10000"/>
          </a:bodyPr>
          <a:lstStyle/>
          <a:p>
            <a:pPr marL="0" indent="0">
              <a:spcAft>
                <a:spcPts val="1800"/>
              </a:spcAft>
              <a:buNone/>
            </a:pPr>
            <a:r>
              <a:rPr lang="en-US" dirty="0">
                <a:solidFill>
                  <a:srgbClr val="464A4B"/>
                </a:solidFill>
              </a:rPr>
              <a:t>UniSkills is the University’s academic skills support service, delivered by our team of dedicated and experienced Academic Skills Advisors.</a:t>
            </a:r>
          </a:p>
          <a:p>
            <a:pPr marL="0" indent="0">
              <a:spcAft>
                <a:spcPts val="1800"/>
              </a:spcAft>
              <a:buNone/>
            </a:pPr>
            <a:r>
              <a:rPr lang="en-US" dirty="0">
                <a:solidFill>
                  <a:srgbClr val="464A4B"/>
                </a:solidFill>
              </a:rPr>
              <a:t>We can support you to develop your:</a:t>
            </a:r>
          </a:p>
          <a:p>
            <a:pPr>
              <a:spcAft>
                <a:spcPts val="1800"/>
              </a:spcAft>
            </a:pPr>
            <a:r>
              <a:rPr lang="en-US" dirty="0">
                <a:solidFill>
                  <a:srgbClr val="464A4B"/>
                </a:solidFill>
              </a:rPr>
              <a:t>Planning, </a:t>
            </a:r>
            <a:r>
              <a:rPr lang="en-US" dirty="0" err="1">
                <a:solidFill>
                  <a:srgbClr val="464A4B"/>
                </a:solidFill>
              </a:rPr>
              <a:t>organisation</a:t>
            </a:r>
            <a:r>
              <a:rPr lang="en-US" dirty="0">
                <a:solidFill>
                  <a:srgbClr val="464A4B"/>
                </a:solidFill>
              </a:rPr>
              <a:t> and time management skills</a:t>
            </a:r>
          </a:p>
          <a:p>
            <a:pPr>
              <a:spcAft>
                <a:spcPts val="1800"/>
              </a:spcAft>
            </a:pPr>
            <a:r>
              <a:rPr lang="en-US" dirty="0">
                <a:solidFill>
                  <a:srgbClr val="464A4B"/>
                </a:solidFill>
              </a:rPr>
              <a:t>Research skills to find high quality academic information</a:t>
            </a:r>
          </a:p>
          <a:p>
            <a:pPr>
              <a:spcAft>
                <a:spcPts val="1800"/>
              </a:spcAft>
            </a:pPr>
            <a:r>
              <a:rPr lang="en-US" dirty="0">
                <a:solidFill>
                  <a:srgbClr val="464A4B"/>
                </a:solidFill>
              </a:rPr>
              <a:t>Academic reading, writing, critical thinking and referencing</a:t>
            </a:r>
          </a:p>
          <a:p>
            <a:pPr>
              <a:spcAft>
                <a:spcPts val="1800"/>
              </a:spcAft>
            </a:pPr>
            <a:r>
              <a:rPr lang="en-US" dirty="0">
                <a:solidFill>
                  <a:srgbClr val="464A4B"/>
                </a:solidFill>
              </a:rPr>
              <a:t>Presenting with confidence</a:t>
            </a:r>
          </a:p>
          <a:p>
            <a:pPr>
              <a:spcAft>
                <a:spcPts val="1800"/>
              </a:spcAft>
            </a:pPr>
            <a:r>
              <a:rPr lang="en-US" dirty="0">
                <a:solidFill>
                  <a:srgbClr val="464A4B"/>
                </a:solidFill>
              </a:rPr>
              <a:t>Preparing for exams and assessments</a:t>
            </a:r>
          </a:p>
        </p:txBody>
      </p:sp>
      <p:pic>
        <p:nvPicPr>
          <p:cNvPr id="10" name="Picture 9" descr="Pencil and ruler.">
            <a:extLst>
              <a:ext uri="{FF2B5EF4-FFF2-40B4-BE49-F238E27FC236}">
                <a16:creationId xmlns:a16="http://schemas.microsoft.com/office/drawing/2014/main" id="{EB1C356C-5DC8-4049-AF5D-0D824F07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232" y="929520"/>
            <a:ext cx="4908301" cy="3235812"/>
          </a:xfrm>
          <a:prstGeom prst="rect">
            <a:avLst/>
          </a:prstGeom>
        </p:spPr>
      </p:pic>
    </p:spTree>
    <p:extLst>
      <p:ext uri="{BB962C8B-B14F-4D97-AF65-F5344CB8AC3E}">
        <p14:creationId xmlns:p14="http://schemas.microsoft.com/office/powerpoint/2010/main" val="133756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sz="9600" b="1" dirty="0">
                <a:solidFill>
                  <a:srgbClr val="445490"/>
                </a:solidFill>
                <a:latin typeface="Helvetica Neue LT Pro 75" charset="0"/>
              </a:rPr>
              <a:t>UniSkills</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sz="9600" b="1" dirty="0">
                <a:solidFill>
                  <a:srgbClr val="445490"/>
                </a:solidFill>
                <a:latin typeface="Helvetica Neue LT Pro 75" charset="0"/>
              </a:rPr>
              <a:t>Online</a:t>
            </a:r>
            <a:endParaRPr lang="en-GB" sz="9600" b="1" dirty="0">
              <a:solidFill>
                <a:srgbClr val="445490"/>
              </a:solidFill>
              <a:latin typeface="Helvetica Neue LT Pro 75" charset="0"/>
            </a:endParaRP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marL="0" indent="0">
              <a:spcAft>
                <a:spcPts val="1800"/>
              </a:spcAft>
              <a:buNone/>
            </a:pPr>
            <a:r>
              <a:rPr lang="en-US" dirty="0">
                <a:solidFill>
                  <a:srgbClr val="464A4B"/>
                </a:solidFill>
                <a:hlinkClick r:id="rId4"/>
              </a:rPr>
              <a:t>ehu.ac.uk/UniSkills</a:t>
            </a:r>
            <a:r>
              <a:rPr lang="en-US" dirty="0">
                <a:solidFill>
                  <a:srgbClr val="464A4B"/>
                </a:solidFill>
              </a:rPr>
              <a:t> </a:t>
            </a:r>
          </a:p>
        </p:txBody>
      </p:sp>
      <p:pic>
        <p:nvPicPr>
          <p:cNvPr id="10" name="Picture 9" descr="Ruler, pencil and fountain pen.">
            <a:extLst>
              <a:ext uri="{FF2B5EF4-FFF2-40B4-BE49-F238E27FC236}">
                <a16:creationId xmlns:a16="http://schemas.microsoft.com/office/drawing/2014/main" id="{8F6C27C2-E899-4463-B4CE-BA8AC81C1C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7808" y="681587"/>
            <a:ext cx="4462271" cy="5975245"/>
          </a:xfrm>
          <a:prstGeom prst="rect">
            <a:avLst/>
          </a:prstGeom>
        </p:spPr>
      </p:pic>
      <p:pic>
        <p:nvPicPr>
          <p:cNvPr id="12" name="Picture 11">
            <a:hlinkClick r:id="rId6"/>
            <a:extLst>
              <a:ext uri="{FF2B5EF4-FFF2-40B4-BE49-F238E27FC236}">
                <a16:creationId xmlns:a16="http://schemas.microsoft.com/office/drawing/2014/main" id="{4BB91346-FF64-4B75-96AC-8CA10B182570}"/>
              </a:ext>
            </a:extLst>
          </p:cNvPr>
          <p:cNvPicPr>
            <a:picLocks noChangeAspect="1"/>
          </p:cNvPicPr>
          <p:nvPr/>
        </p:nvPicPr>
        <p:blipFill>
          <a:blip r:embed="rId7"/>
          <a:stretch>
            <a:fillRect/>
          </a:stretch>
        </p:blipFill>
        <p:spPr>
          <a:xfrm>
            <a:off x="9178141" y="3438527"/>
            <a:ext cx="10541145" cy="9631219"/>
          </a:xfrm>
          <a:prstGeom prst="rect">
            <a:avLst/>
          </a:prstGeom>
        </p:spPr>
      </p:pic>
    </p:spTree>
    <p:extLst>
      <p:ext uri="{BB962C8B-B14F-4D97-AF65-F5344CB8AC3E}">
        <p14:creationId xmlns:p14="http://schemas.microsoft.com/office/powerpoint/2010/main" val="237119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sz="9600" b="1" dirty="0">
                <a:solidFill>
                  <a:srgbClr val="445490"/>
                </a:solidFill>
                <a:latin typeface="Helvetica Neue LT Pro 75" charset="0"/>
              </a:rPr>
              <a:t>UniSkills</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sz="9600" b="1" dirty="0">
                <a:solidFill>
                  <a:srgbClr val="445490"/>
                </a:solidFill>
                <a:latin typeface="Helvetica Neue LT Pro 75" charset="0"/>
              </a:rPr>
              <a:t>Workshops</a:t>
            </a:r>
            <a:endParaRPr lang="en-GB" sz="9600" b="1" dirty="0">
              <a:solidFill>
                <a:srgbClr val="445490"/>
              </a:solidFill>
              <a:latin typeface="Helvetica Neue LT Pro 75" charset="0"/>
            </a:endParaRP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chor="ctr">
            <a:normAutofit/>
          </a:bodyPr>
          <a:lstStyle/>
          <a:p>
            <a:pPr marL="0" indent="0">
              <a:buNone/>
            </a:pPr>
            <a:r>
              <a:rPr lang="en-US" dirty="0">
                <a:solidFill>
                  <a:srgbClr val="464A4B"/>
                </a:solidFill>
              </a:rPr>
              <a:t>Our popular programme of UniSkills Workshops run all year on a wide range of topics.</a:t>
            </a:r>
          </a:p>
          <a:p>
            <a:pPr marL="0" indent="0">
              <a:buNone/>
            </a:pPr>
            <a:endParaRPr lang="en-US" dirty="0">
              <a:solidFill>
                <a:srgbClr val="464A4B"/>
              </a:solidFill>
            </a:endParaRPr>
          </a:p>
          <a:p>
            <a:pPr marL="0" indent="0">
              <a:buNone/>
            </a:pPr>
            <a:r>
              <a:rPr lang="en-US" dirty="0">
                <a:solidFill>
                  <a:srgbClr val="464A4B"/>
                </a:solidFill>
              </a:rPr>
              <a:t>Visit </a:t>
            </a:r>
            <a:r>
              <a:rPr lang="en-US" dirty="0">
                <a:solidFill>
                  <a:srgbClr val="464A4B"/>
                </a:solidFill>
                <a:hlinkClick r:id="rId4"/>
              </a:rPr>
              <a:t>ehu.ac.uk/workshops</a:t>
            </a:r>
            <a:r>
              <a:rPr lang="en-US" dirty="0">
                <a:solidFill>
                  <a:srgbClr val="464A4B"/>
                </a:solidFill>
              </a:rPr>
              <a:t> to view the latest programme of events and book your place via the student portal. </a:t>
            </a:r>
          </a:p>
          <a:p>
            <a:pPr marL="0" indent="0">
              <a:buNone/>
            </a:pPr>
            <a:endParaRPr lang="en-US" dirty="0">
              <a:solidFill>
                <a:srgbClr val="464A4B"/>
              </a:solidFill>
            </a:endParaRPr>
          </a:p>
          <a:p>
            <a:pPr marL="0" indent="0">
              <a:buNone/>
            </a:pPr>
            <a:r>
              <a:rPr lang="en-US" dirty="0">
                <a:solidFill>
                  <a:srgbClr val="464A4B"/>
                </a:solidFill>
              </a:rPr>
              <a:t>Choice of on campus or online events to suit you and there are no limits on how many you attend!</a:t>
            </a:r>
          </a:p>
        </p:txBody>
      </p:sp>
      <p:pic>
        <p:nvPicPr>
          <p:cNvPr id="10" name="Picture 9" descr="Woman sat on an oversized pen drive whilst using a laptop.">
            <a:extLst>
              <a:ext uri="{FF2B5EF4-FFF2-40B4-BE49-F238E27FC236}">
                <a16:creationId xmlns:a16="http://schemas.microsoft.com/office/drawing/2014/main" id="{73844BD4-937F-47C0-8A90-4D602D493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0274" y="0"/>
            <a:ext cx="6943725" cy="4914900"/>
          </a:xfrm>
          <a:prstGeom prst="rect">
            <a:avLst/>
          </a:prstGeom>
        </p:spPr>
      </p:pic>
    </p:spTree>
    <p:extLst>
      <p:ext uri="{BB962C8B-B14F-4D97-AF65-F5344CB8AC3E}">
        <p14:creationId xmlns:p14="http://schemas.microsoft.com/office/powerpoint/2010/main" val="383214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sz="9600" b="1" dirty="0">
                <a:solidFill>
                  <a:srgbClr val="445490"/>
                </a:solidFill>
                <a:latin typeface="Helvetica Neue LT Pro 75" charset="0"/>
              </a:rPr>
              <a:t>1-2-1</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sz="9600" b="1" dirty="0">
                <a:solidFill>
                  <a:srgbClr val="445490"/>
                </a:solidFill>
                <a:latin typeface="Helvetica Neue LT Pro 75" charset="0"/>
              </a:rPr>
              <a:t>Appointments</a:t>
            </a:r>
            <a:endParaRPr lang="en-GB" sz="9600" b="1" dirty="0">
              <a:solidFill>
                <a:srgbClr val="445490"/>
              </a:solidFill>
              <a:latin typeface="Helvetica Neue LT Pro 75" charset="0"/>
            </a:endParaRP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chor="ctr">
            <a:normAutofit/>
          </a:bodyPr>
          <a:lstStyle/>
          <a:p>
            <a:pPr marL="0" indent="0">
              <a:spcAft>
                <a:spcPts val="1800"/>
              </a:spcAft>
              <a:buNone/>
            </a:pPr>
            <a:r>
              <a:rPr lang="en-US" dirty="0">
                <a:solidFill>
                  <a:srgbClr val="464A4B"/>
                </a:solidFill>
              </a:rPr>
              <a:t>UniSkills offer student centered, confidential 1-2-1 appointments for any student in need of extra support with their academic skills.</a:t>
            </a:r>
          </a:p>
          <a:p>
            <a:pPr marL="0" indent="0">
              <a:spcAft>
                <a:spcPts val="1800"/>
              </a:spcAft>
              <a:buNone/>
            </a:pPr>
            <a:r>
              <a:rPr lang="en-US" dirty="0">
                <a:solidFill>
                  <a:srgbClr val="464A4B"/>
                </a:solidFill>
              </a:rPr>
              <a:t>We offer more tailored support with your Academic Writing or Information Skills.</a:t>
            </a:r>
          </a:p>
          <a:p>
            <a:pPr marL="0" indent="0">
              <a:spcAft>
                <a:spcPts val="1800"/>
              </a:spcAft>
              <a:buNone/>
            </a:pPr>
            <a:r>
              <a:rPr lang="en-US" dirty="0">
                <a:solidFill>
                  <a:srgbClr val="464A4B"/>
                </a:solidFill>
              </a:rPr>
              <a:t>You can self-book up to 1 appointment per month via the 1-2-1 Support section on the UniSkills web pages: </a:t>
            </a:r>
            <a:r>
              <a:rPr lang="en-US" dirty="0">
                <a:solidFill>
                  <a:srgbClr val="464A4B"/>
                </a:solidFill>
                <a:hlinkClick r:id="rId4"/>
              </a:rPr>
              <a:t>ehu.ac.uk/UniSkills</a:t>
            </a:r>
            <a:r>
              <a:rPr lang="en-US" dirty="0">
                <a:solidFill>
                  <a:srgbClr val="464A4B"/>
                </a:solidFill>
              </a:rPr>
              <a:t> </a:t>
            </a:r>
          </a:p>
          <a:p>
            <a:pPr marL="0" indent="0">
              <a:spcAft>
                <a:spcPts val="1800"/>
              </a:spcAft>
              <a:buNone/>
            </a:pPr>
            <a:r>
              <a:rPr lang="en-US" dirty="0">
                <a:solidFill>
                  <a:srgbClr val="464A4B"/>
                </a:solidFill>
              </a:rPr>
              <a:t>If you’re not sure what support you need, or you have any questions, you can contact us via </a:t>
            </a:r>
            <a:r>
              <a:rPr lang="en-US" dirty="0">
                <a:solidFill>
                  <a:srgbClr val="464A4B"/>
                </a:solidFill>
                <a:hlinkClick r:id="rId5"/>
              </a:rPr>
              <a:t>CatalystEnquiries@edgehill.ac.uk</a:t>
            </a:r>
            <a:r>
              <a:rPr lang="en-US" dirty="0">
                <a:solidFill>
                  <a:srgbClr val="464A4B"/>
                </a:solidFill>
              </a:rPr>
              <a:t> </a:t>
            </a:r>
          </a:p>
        </p:txBody>
      </p:sp>
      <p:pic>
        <p:nvPicPr>
          <p:cNvPr id="10" name="Picture 9" descr="Clock.">
            <a:extLst>
              <a:ext uri="{FF2B5EF4-FFF2-40B4-BE49-F238E27FC236}">
                <a16:creationId xmlns:a16="http://schemas.microsoft.com/office/drawing/2014/main" id="{729C6647-B285-4BE1-A49D-4DC3FAA12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33720" y="331604"/>
            <a:ext cx="3335880" cy="3562719"/>
          </a:xfrm>
          <a:prstGeom prst="rect">
            <a:avLst/>
          </a:prstGeom>
        </p:spPr>
      </p:pic>
    </p:spTree>
    <p:extLst>
      <p:ext uri="{BB962C8B-B14F-4D97-AF65-F5344CB8AC3E}">
        <p14:creationId xmlns:p14="http://schemas.microsoft.com/office/powerpoint/2010/main" val="196556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4" y="6510195"/>
            <a:ext cx="13716000" cy="695610"/>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4" y="6505397"/>
            <a:ext cx="13716000" cy="695610"/>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7"/>
            <a:ext cx="13716000"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9" y="433658"/>
            <a:ext cx="7364250" cy="495864"/>
          </a:xfrm>
          <a:prstGeom prst="rect">
            <a:avLst/>
          </a:prstGeom>
        </p:spPr>
      </p:pic>
      <p:sp>
        <p:nvSpPr>
          <p:cNvPr id="18" name="TextBox 17"/>
          <p:cNvSpPr txBox="1"/>
          <p:nvPr/>
        </p:nvSpPr>
        <p:spPr>
          <a:xfrm>
            <a:off x="2086832" y="3026098"/>
            <a:ext cx="22157352" cy="12372618"/>
          </a:xfrm>
          <a:prstGeom prst="rect">
            <a:avLst/>
          </a:prstGeom>
          <a:noFill/>
        </p:spPr>
        <p:txBody>
          <a:bodyPr wrap="square" lIns="91440" tIns="45720" rIns="91440" bIns="45720" rtlCol="0" anchor="t">
            <a:spAutoFit/>
          </a:bodyPr>
          <a:lstStyle/>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Discover information, guides, videos and toolkits on our </a:t>
            </a:r>
            <a:r>
              <a:rPr lang="en-US" sz="4000" dirty="0">
                <a:solidFill>
                  <a:schemeClr val="tx1">
                    <a:lumMod val="65000"/>
                    <a:lumOff val="35000"/>
                  </a:schemeClr>
                </a:solidFill>
                <a:latin typeface="Arial"/>
                <a:ea typeface="Helvetica Neue LT Pro 55 Roman" charset="0"/>
                <a:cs typeface="Arial"/>
                <a:hlinkClick r:id="rId4"/>
              </a:rPr>
              <a:t>webpages</a:t>
            </a:r>
            <a:endParaRPr lang="en-US" sz="4000" dirty="0">
              <a:solidFill>
                <a:srgbClr val="464A4B"/>
              </a:solidFill>
              <a:latin typeface="Arial"/>
              <a:ea typeface="Helvetica Neue LT Pro 55 Roman" charset="0"/>
              <a:cs typeface="Arial"/>
            </a:endParaRPr>
          </a:p>
          <a:p>
            <a:pPr>
              <a:spcAft>
                <a:spcPts val="1200"/>
              </a:spcAft>
              <a:buClr>
                <a:srgbClr val="445490"/>
              </a:buClr>
              <a:buSzPct val="110000"/>
            </a:pPr>
            <a:endParaRPr lang="en-US" sz="4000" dirty="0">
              <a:solidFill>
                <a:srgbClr val="464A4B"/>
              </a:solidFill>
              <a:latin typeface="Arial" panose="020B0604020202020204" pitchFamily="34" charset="0"/>
              <a:ea typeface="Helvetica Neue LT Pro 55 Roman"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Book your place on a </a:t>
            </a:r>
            <a:r>
              <a:rPr lang="en-US" sz="4000" dirty="0" err="1">
                <a:solidFill>
                  <a:schemeClr val="tx1">
                    <a:lumMod val="65000"/>
                    <a:lumOff val="35000"/>
                  </a:schemeClr>
                </a:solidFill>
                <a:latin typeface="Arial"/>
                <a:ea typeface="Helvetica Neue LT Pro 55 Roman" charset="0"/>
                <a:cs typeface="Arial"/>
                <a:hlinkClick r:id="rId5"/>
              </a:rPr>
              <a:t>UniSkills</a:t>
            </a:r>
            <a:r>
              <a:rPr lang="en-US" sz="4000" dirty="0">
                <a:solidFill>
                  <a:schemeClr val="tx1">
                    <a:lumMod val="65000"/>
                    <a:lumOff val="35000"/>
                  </a:schemeClr>
                </a:solidFill>
                <a:latin typeface="Arial"/>
                <a:ea typeface="Helvetica Neue LT Pro 55 Roman" charset="0"/>
                <a:cs typeface="Arial"/>
                <a:hlinkClick r:id="rId5"/>
              </a:rPr>
              <a:t> workshop </a:t>
            </a:r>
            <a:r>
              <a:rPr lang="en-US" sz="4000" dirty="0">
                <a:solidFill>
                  <a:schemeClr val="tx1">
                    <a:lumMod val="65000"/>
                    <a:lumOff val="35000"/>
                  </a:schemeClr>
                </a:solidFill>
                <a:latin typeface="Arial"/>
                <a:ea typeface="Helvetica Neue LT Pro 55 Roman" charset="0"/>
                <a:cs typeface="Arial"/>
              </a:rPr>
              <a:t>running throughout the year</a:t>
            </a:r>
          </a:p>
          <a:p>
            <a:pPr>
              <a:spcAft>
                <a:spcPts val="1200"/>
              </a:spcAft>
              <a:buClr>
                <a:srgbClr val="445490"/>
              </a:buClr>
              <a:buSzPct val="110000"/>
            </a:pPr>
            <a:endParaRPr lang="en-US" sz="4000" dirty="0">
              <a:solidFill>
                <a:srgbClr val="464A4B"/>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r>
              <a:rPr lang="en-US" sz="4000" dirty="0">
                <a:solidFill>
                  <a:srgbClr val="464A4B"/>
                </a:solidFill>
                <a:latin typeface="Arial"/>
                <a:ea typeface="Helvetica Neue LT Pro 55 Roman" charset="0"/>
                <a:cs typeface="Arial"/>
              </a:rPr>
              <a:t>Book an appointment with UniSkills for </a:t>
            </a:r>
            <a:r>
              <a:rPr lang="en-US" sz="4000" dirty="0">
                <a:solidFill>
                  <a:srgbClr val="464A4B"/>
                </a:solidFill>
                <a:latin typeface="Arial"/>
                <a:ea typeface="Helvetica Neue LT Pro 55 Roman" charset="0"/>
                <a:cs typeface="Arial"/>
                <a:hlinkClick r:id="rId6"/>
              </a:rPr>
              <a:t>121 support</a:t>
            </a:r>
            <a:endParaRPr lang="en-US" sz="4000" dirty="0">
              <a:solidFill>
                <a:srgbClr val="464A4B"/>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endParaRPr lang="en-US" sz="4000" dirty="0">
              <a:solidFill>
                <a:srgbClr val="464A4B"/>
              </a:solidFill>
              <a:latin typeface="Arial" panose="020B0604020202020204" pitchFamily="34" charset="0"/>
              <a:ea typeface="Helvetica Neue LT Pro 55 Roman"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Contact the Catalyst Helpdesk via email at </a:t>
            </a:r>
            <a:r>
              <a:rPr lang="en-US" sz="4000" dirty="0">
                <a:solidFill>
                  <a:schemeClr val="tx1">
                    <a:lumMod val="65000"/>
                    <a:lumOff val="35000"/>
                  </a:schemeClr>
                </a:solidFill>
                <a:latin typeface="Arial"/>
                <a:ea typeface="Helvetica Neue LT Pro 55 Roman" charset="0"/>
                <a:cs typeface="Arial"/>
                <a:hlinkClick r:id="rId7">
                  <a:extLst>
                    <a:ext uri="{A12FA001-AC4F-418D-AE19-62706E023703}">
                      <ahyp:hlinkClr xmlns:ahyp="http://schemas.microsoft.com/office/drawing/2018/hyperlinkcolor" val="tx"/>
                    </a:ext>
                  </a:extLst>
                </a:hlinkClick>
              </a:rPr>
              <a:t>CatalystEnquiries@edgehill.ac.uk</a:t>
            </a:r>
            <a:r>
              <a:rPr lang="en-US" sz="4000" dirty="0">
                <a:solidFill>
                  <a:schemeClr val="tx1">
                    <a:lumMod val="65000"/>
                    <a:lumOff val="35000"/>
                  </a:schemeClr>
                </a:solidFill>
                <a:latin typeface="Arial"/>
                <a:ea typeface="Helvetica Neue LT Pro 55 Roman" charset="0"/>
                <a:cs typeface="Arial"/>
              </a:rPr>
              <a:t>,  search our FAQs or </a:t>
            </a:r>
            <a:r>
              <a:rPr lang="en-US" sz="4000" dirty="0">
                <a:solidFill>
                  <a:schemeClr val="tx1">
                    <a:lumMod val="65000"/>
                    <a:lumOff val="35000"/>
                  </a:schemeClr>
                </a:solidFill>
                <a:latin typeface="Arial"/>
                <a:ea typeface="Helvetica Neue LT Pro 55 Roman" charset="0"/>
                <a:cs typeface="Arial"/>
                <a:hlinkClick r:id="rId8"/>
              </a:rPr>
              <a:t>Ask a Question </a:t>
            </a:r>
            <a:r>
              <a:rPr lang="en-US" sz="4000" dirty="0">
                <a:solidFill>
                  <a:schemeClr val="tx1">
                    <a:lumMod val="65000"/>
                    <a:lumOff val="35000"/>
                  </a:schemeClr>
                </a:solidFill>
                <a:latin typeface="Arial"/>
                <a:ea typeface="Helvetica Neue LT Pro 55 Roman" charset="0"/>
                <a:cs typeface="Arial"/>
              </a:rPr>
              <a:t>online</a:t>
            </a:r>
          </a:p>
          <a:p>
            <a:pPr>
              <a:spcAft>
                <a:spcPts val="1200"/>
              </a:spcAft>
              <a:buClr>
                <a:srgbClr val="445490"/>
              </a:buClr>
              <a:buSzPct val="110000"/>
            </a:pPr>
            <a:endParaRPr lang="en-US" sz="4000" dirty="0">
              <a:solidFill>
                <a:schemeClr val="tx1">
                  <a:lumMod val="65000"/>
                  <a:lumOff val="35000"/>
                </a:schemeClr>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r>
              <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Explore </a:t>
            </a:r>
            <a:r>
              <a:rPr lang="en-GB" sz="4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LinkedIn Learning</a:t>
            </a:r>
            <a:r>
              <a:rPr lang="en-GB" sz="4000" dirty="0">
                <a:latin typeface="Arial" panose="020B0604020202020204" pitchFamily="34" charset="0"/>
                <a:ea typeface="Calibri" panose="020F0502020204030204" pitchFamily="34" charset="0"/>
                <a:cs typeface="Arial" panose="020B0604020202020204" pitchFamily="34" charset="0"/>
              </a:rPr>
              <a:t> </a:t>
            </a:r>
            <a:r>
              <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to access online courses and video tutorials, written by industry experts, to help develop your skills and boost your employability</a:t>
            </a:r>
          </a:p>
          <a:p>
            <a:pPr>
              <a:spcAft>
                <a:spcPts val="1200"/>
              </a:spcAft>
              <a:buClr>
                <a:srgbClr val="445490"/>
              </a:buClr>
              <a:buSzPct val="110000"/>
            </a:pPr>
            <a:endPar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GB" sz="4000" dirty="0">
                <a:solidFill>
                  <a:schemeClr val="tx1">
                    <a:lumMod val="65000"/>
                    <a:lumOff val="35000"/>
                  </a:schemeClr>
                </a:solidFill>
                <a:latin typeface="Arial"/>
                <a:cs typeface="Arial"/>
              </a:rPr>
              <a:t>Attend 3 UniSkills workshops to gain 10 activity points towards the </a:t>
            </a:r>
            <a:r>
              <a:rPr lang="en-GB" sz="4000" dirty="0">
                <a:solidFill>
                  <a:schemeClr val="tx1">
                    <a:lumMod val="65000"/>
                    <a:lumOff val="35000"/>
                  </a:schemeClr>
                </a:solidFill>
                <a:latin typeface="Arial"/>
                <a:cs typeface="Arial"/>
                <a:hlinkClick r:id="rId10"/>
              </a:rPr>
              <a:t>Extra Edge Award</a:t>
            </a:r>
            <a:r>
              <a:rPr lang="en-US" sz="4000" dirty="0"/>
              <a:t> </a:t>
            </a:r>
            <a:endPar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endParaRPr lang="en-GB" sz="7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spcAft>
                <a:spcPts val="1200"/>
              </a:spcAft>
              <a:buClr>
                <a:srgbClr val="445490"/>
              </a:buClr>
              <a:buSzPct val="110000"/>
            </a:pPr>
            <a:endParaRPr lang="en-GB"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endParaRPr lang="tr-TR" sz="4000" dirty="0">
              <a:solidFill>
                <a:schemeClr val="tx1">
                  <a:lumMod val="65000"/>
                  <a:lumOff val="35000"/>
                </a:schemeClr>
              </a:solidFill>
              <a:latin typeface="Arial"/>
              <a:ea typeface="Helvetica Neue LT Pro 55 Roman" charset="0"/>
              <a:cs typeface="Aria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2377923" y="2685502"/>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Woman sat on an oversized pen drive whilst using a laptop.">
            <a:extLst>
              <a:ext uri="{FF2B5EF4-FFF2-40B4-BE49-F238E27FC236}">
                <a16:creationId xmlns:a16="http://schemas.microsoft.com/office/drawing/2014/main" id="{3F144892-207A-4E23-85B7-C6B002BD23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03114" y="-565194"/>
            <a:ext cx="5965916" cy="4222788"/>
          </a:xfrm>
          <a:prstGeom prst="rect">
            <a:avLst/>
          </a:prstGeom>
        </p:spPr>
      </p:pic>
      <p:sp>
        <p:nvSpPr>
          <p:cNvPr id="2" name="Title 1">
            <a:extLst>
              <a:ext uri="{FF2B5EF4-FFF2-40B4-BE49-F238E27FC236}">
                <a16:creationId xmlns:a16="http://schemas.microsoft.com/office/drawing/2014/main" id="{1F5361D8-30A4-4914-8D2F-97EF3756E413}"/>
              </a:ext>
              <a:ext uri="{C183D7F6-B498-43B3-948B-1728B52AA6E4}">
                <adec:decorative xmlns:adec="http://schemas.microsoft.com/office/drawing/2017/decorative" val="1"/>
              </a:ext>
            </a:extLst>
          </p:cNvPr>
          <p:cNvSpPr>
            <a:spLocks noGrp="1"/>
          </p:cNvSpPr>
          <p:nvPr>
            <p:ph type="title"/>
          </p:nvPr>
        </p:nvSpPr>
        <p:spPr>
          <a:xfrm>
            <a:off x="2248654" y="433659"/>
            <a:ext cx="21031200" cy="2651126"/>
          </a:xfrm>
        </p:spPr>
        <p:txBody>
          <a:bodyPr/>
          <a:lstStyle/>
          <a:p>
            <a:r>
              <a:rPr lang="tr-TR" sz="9600" b="1" dirty="0">
                <a:solidFill>
                  <a:srgbClr val="445490"/>
                </a:solidFill>
                <a:latin typeface="Helvetica Neue LT Pro 75" charset="0"/>
                <a:ea typeface="Helvetica Neue LT Pro 75" charset="0"/>
                <a:cs typeface="Helvetica Neue LT Pro 75" charset="0"/>
              </a:rPr>
              <a:t>Fu</a:t>
            </a:r>
            <a:r>
              <a:rPr lang="tr-TR" sz="9600" b="1" spc="600" dirty="0">
                <a:solidFill>
                  <a:srgbClr val="445490"/>
                </a:solidFill>
                <a:latin typeface="Helvetica Neue LT Pro 75" charset="0"/>
                <a:ea typeface="Helvetica Neue LT Pro 75" charset="0"/>
                <a:cs typeface="Helvetica Neue LT Pro 75" charset="0"/>
              </a:rPr>
              <a:t>rt</a:t>
            </a:r>
            <a:r>
              <a:rPr lang="tr-TR" sz="9600" b="1" dirty="0">
                <a:solidFill>
                  <a:srgbClr val="445490"/>
                </a:solidFill>
                <a:latin typeface="Helvetica Neue LT Pro 75" charset="0"/>
                <a:ea typeface="Helvetica Neue LT Pro 75" charset="0"/>
                <a:cs typeface="Helvetica Neue LT Pro 75" charset="0"/>
              </a:rPr>
              <a:t>her suppo</a:t>
            </a:r>
            <a:r>
              <a:rPr lang="tr-TR" sz="9600" b="1" spc="600" dirty="0">
                <a:solidFill>
                  <a:srgbClr val="445490"/>
                </a:solidFill>
                <a:latin typeface="Helvetica Neue LT Pro 75" charset="0"/>
                <a:ea typeface="Helvetica Neue LT Pro 75" charset="0"/>
                <a:cs typeface="Helvetica Neue LT Pro 75" charset="0"/>
              </a:rPr>
              <a:t>rt</a:t>
            </a:r>
            <a:endParaRPr lang="en-GB" dirty="0"/>
          </a:p>
        </p:txBody>
      </p:sp>
    </p:spTree>
    <p:extLst>
      <p:ext uri="{BB962C8B-B14F-4D97-AF65-F5344CB8AC3E}">
        <p14:creationId xmlns:p14="http://schemas.microsoft.com/office/powerpoint/2010/main" val="360452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C183D7F6-B498-43B3-948B-1728B52AA6E4}">
                <adec:decorative xmlns:adec="http://schemas.microsoft.com/office/drawing/2017/decorative" val="1"/>
              </a:ext>
            </a:extLst>
          </p:cNvPr>
          <p:cNvCxnSpPr/>
          <p:nvPr/>
        </p:nvCxnSpPr>
        <p:spPr>
          <a:xfrm>
            <a:off x="2795736" y="3714802"/>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20" name="Rectangle 1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27" name="Rectangle 26">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6" name="Title 5">
            <a:extLst>
              <a:ext uri="{FF2B5EF4-FFF2-40B4-BE49-F238E27FC236}">
                <a16:creationId xmlns:a16="http://schemas.microsoft.com/office/drawing/2014/main" id="{A038E302-CBBB-4E5E-96F8-62D5A028BAD3}"/>
              </a:ext>
            </a:extLst>
          </p:cNvPr>
          <p:cNvSpPr>
            <a:spLocks noGrp="1"/>
          </p:cNvSpPr>
          <p:nvPr>
            <p:ph type="title"/>
          </p:nvPr>
        </p:nvSpPr>
        <p:spPr>
          <a:xfrm>
            <a:off x="2782442" y="1063676"/>
            <a:ext cx="20744125" cy="2651126"/>
          </a:xfrm>
        </p:spPr>
        <p:txBody>
          <a:bodyPr/>
          <a:lstStyle/>
          <a:p>
            <a:r>
              <a:rPr lang="tr-TR" dirty="0">
                <a:latin typeface="+mn-lt"/>
                <a:ea typeface="Helvetica Neue LT Pro 75" charset="0"/>
                <a:cs typeface="Helvetica Neue LT Pro 75" charset="0"/>
              </a:rPr>
              <a:t>Keep in </a:t>
            </a:r>
            <a:r>
              <a:rPr lang="tr-TR" dirty="0">
                <a:latin typeface="+mn-lt"/>
                <a:ea typeface="Helvetica Neue LT Pro 75" charset="0"/>
                <a:cs typeface="Arial" panose="020B0604020202020204" pitchFamily="34" charset="0"/>
              </a:rPr>
              <a:t>touch</a:t>
            </a:r>
            <a:endParaRPr lang="en-GB" dirty="0">
              <a:latin typeface="+mn-lt"/>
              <a:cs typeface="Arial" panose="020B0604020202020204" pitchFamily="34" charset="0"/>
            </a:endParaRPr>
          </a:p>
        </p:txBody>
      </p:sp>
      <p:sp>
        <p:nvSpPr>
          <p:cNvPr id="29" name="TextBox 28"/>
          <p:cNvSpPr txBox="1"/>
          <p:nvPr/>
        </p:nvSpPr>
        <p:spPr>
          <a:xfrm>
            <a:off x="5539430" y="7497771"/>
            <a:ext cx="11004236" cy="1323439"/>
          </a:xfrm>
          <a:prstGeom prst="rect">
            <a:avLst/>
          </a:prstGeom>
          <a:noFill/>
        </p:spPr>
        <p:txBody>
          <a:bodyPr wrap="square" rtlCol="0">
            <a:spAutoFit/>
          </a:bodyPr>
          <a:lstStyle/>
          <a:p>
            <a:r>
              <a:rPr lang="en-US" sz="8000" dirty="0">
                <a:ea typeface="Helvetica" charset="0"/>
                <a:cs typeface="Helvetica" charset="0"/>
              </a:rPr>
              <a:t>@</a:t>
            </a:r>
            <a:r>
              <a:rPr lang="en-US" sz="8000" dirty="0" err="1">
                <a:ea typeface="Helvetica" charset="0"/>
                <a:cs typeface="Helvetica" charset="0"/>
              </a:rPr>
              <a:t>EHULibrary</a:t>
            </a:r>
            <a:endParaRPr lang="tr-TR" sz="8000" dirty="0">
              <a:ea typeface="Helvetica" charset="0"/>
              <a:cs typeface="Helvetica" charset="0"/>
            </a:endParaRPr>
          </a:p>
        </p:txBody>
      </p:sp>
      <p:sp>
        <p:nvSpPr>
          <p:cNvPr id="13" name="TextBox 12"/>
          <p:cNvSpPr txBox="1"/>
          <p:nvPr/>
        </p:nvSpPr>
        <p:spPr>
          <a:xfrm>
            <a:off x="5539430" y="9401662"/>
            <a:ext cx="16912262" cy="1323439"/>
          </a:xfrm>
          <a:prstGeom prst="rect">
            <a:avLst/>
          </a:prstGeom>
          <a:noFill/>
        </p:spPr>
        <p:txBody>
          <a:bodyPr wrap="square" rtlCol="0">
            <a:spAutoFit/>
          </a:bodyPr>
          <a:lstStyle/>
          <a:p>
            <a:r>
              <a:rPr lang="en-US" sz="8000" dirty="0" err="1">
                <a:ea typeface="Helvetica" charset="0"/>
                <a:cs typeface="Helvetica" charset="0"/>
              </a:rPr>
              <a:t>edgehill.ac.uk</a:t>
            </a:r>
            <a:r>
              <a:rPr lang="en-US" sz="8000" dirty="0">
                <a:ea typeface="Helvetica" charset="0"/>
                <a:cs typeface="Helvetica" charset="0"/>
              </a:rPr>
              <a:t>/</a:t>
            </a:r>
            <a:r>
              <a:rPr lang="en-US" sz="8000" dirty="0" err="1">
                <a:ea typeface="Helvetica" charset="0"/>
                <a:cs typeface="Helvetica" charset="0"/>
              </a:rPr>
              <a:t>uniskills</a:t>
            </a:r>
            <a:endParaRPr lang="tr-TR" sz="8000" dirty="0">
              <a:ea typeface="Helvetica" charset="0"/>
              <a:cs typeface="Helvetica" charset="0"/>
            </a:endParaRPr>
          </a:p>
        </p:txBody>
      </p:sp>
      <p:sp>
        <p:nvSpPr>
          <p:cNvPr id="31" name="TextBox 30"/>
          <p:cNvSpPr txBox="1"/>
          <p:nvPr/>
        </p:nvSpPr>
        <p:spPr>
          <a:xfrm>
            <a:off x="5539430" y="11157607"/>
            <a:ext cx="14577370" cy="1323439"/>
          </a:xfrm>
          <a:prstGeom prst="rect">
            <a:avLst/>
          </a:prstGeom>
          <a:noFill/>
        </p:spPr>
        <p:txBody>
          <a:bodyPr wrap="square" rtlCol="0">
            <a:spAutoFit/>
          </a:bodyPr>
          <a:lstStyle/>
          <a:p>
            <a:r>
              <a:rPr lang="en-US" sz="8000" dirty="0" err="1">
                <a:ea typeface="Helvetica" charset="0"/>
                <a:cs typeface="Helvetica" charset="0"/>
              </a:rPr>
              <a:t>Blogs.edgehill.ac.uk</a:t>
            </a:r>
            <a:r>
              <a:rPr lang="en-US" sz="8000" dirty="0">
                <a:ea typeface="Helvetica" charset="0"/>
                <a:cs typeface="Helvetica" charset="0"/>
              </a:rPr>
              <a:t>/ls</a:t>
            </a:r>
            <a:endParaRPr lang="tr-TR" sz="8000" dirty="0">
              <a:ea typeface="Helvetica" charset="0"/>
              <a:cs typeface="Helvetica"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117" y="11093793"/>
            <a:ext cx="1765180" cy="169728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485" y="9176399"/>
            <a:ext cx="1936055" cy="1936055"/>
          </a:xfrm>
          <a:prstGeom prst="rect">
            <a:avLst/>
          </a:prstGeom>
        </p:spPr>
      </p:pic>
      <p:sp>
        <p:nvSpPr>
          <p:cNvPr id="17" name="Freeform 22">
            <a:extLst>
              <a:ext uri="{C183D7F6-B498-43B3-948B-1728B52AA6E4}">
                <adec:decorative xmlns:adec="http://schemas.microsoft.com/office/drawing/2017/decorative" val="1"/>
              </a:ext>
            </a:extLst>
          </p:cNvPr>
          <p:cNvSpPr>
            <a:spLocks noEditPoints="1"/>
          </p:cNvSpPr>
          <p:nvPr/>
        </p:nvSpPr>
        <p:spPr bwMode="auto">
          <a:xfrm>
            <a:off x="3828863" y="7794441"/>
            <a:ext cx="1171798" cy="1106865"/>
          </a:xfrm>
          <a:custGeom>
            <a:avLst/>
            <a:gdLst>
              <a:gd name="T0" fmla="*/ 1101028 w 204"/>
              <a:gd name="T1" fmla="*/ 0 h 204"/>
              <a:gd name="T2" fmla="*/ 261830 w 204"/>
              <a:gd name="T3" fmla="*/ 0 h 204"/>
              <a:gd name="T4" fmla="*/ 0 w 204"/>
              <a:gd name="T5" fmla="*/ 261344 h 204"/>
              <a:gd name="T6" fmla="*/ 0 w 204"/>
              <a:gd name="T7" fmla="*/ 542791 h 204"/>
              <a:gd name="T8" fmla="*/ 0 w 204"/>
              <a:gd name="T9" fmla="*/ 1098985 h 204"/>
              <a:gd name="T10" fmla="*/ 261830 w 204"/>
              <a:gd name="T11" fmla="*/ 1367030 h 204"/>
              <a:gd name="T12" fmla="*/ 1101028 w 204"/>
              <a:gd name="T13" fmla="*/ 1367030 h 204"/>
              <a:gd name="T14" fmla="*/ 1369571 w 204"/>
              <a:gd name="T15" fmla="*/ 1098985 h 204"/>
              <a:gd name="T16" fmla="*/ 1369571 w 204"/>
              <a:gd name="T17" fmla="*/ 542791 h 204"/>
              <a:gd name="T18" fmla="*/ 1369571 w 204"/>
              <a:gd name="T19" fmla="*/ 261344 h 204"/>
              <a:gd name="T20" fmla="*/ 1101028 w 204"/>
              <a:gd name="T21" fmla="*/ 0 h 204"/>
              <a:gd name="T22" fmla="*/ 1181591 w 204"/>
              <a:gd name="T23" fmla="*/ 154126 h 204"/>
              <a:gd name="T24" fmla="*/ 1208445 w 204"/>
              <a:gd name="T25" fmla="*/ 154126 h 204"/>
              <a:gd name="T26" fmla="*/ 1208445 w 204"/>
              <a:gd name="T27" fmla="*/ 187632 h 204"/>
              <a:gd name="T28" fmla="*/ 1208445 w 204"/>
              <a:gd name="T29" fmla="*/ 388665 h 204"/>
              <a:gd name="T30" fmla="*/ 980183 w 204"/>
              <a:gd name="T31" fmla="*/ 388665 h 204"/>
              <a:gd name="T32" fmla="*/ 980183 w 204"/>
              <a:gd name="T33" fmla="*/ 160827 h 204"/>
              <a:gd name="T34" fmla="*/ 1181591 w 204"/>
              <a:gd name="T35" fmla="*/ 154126 h 204"/>
              <a:gd name="T36" fmla="*/ 490092 w 204"/>
              <a:gd name="T37" fmla="*/ 542791 h 204"/>
              <a:gd name="T38" fmla="*/ 684786 w 204"/>
              <a:gd name="T39" fmla="*/ 442274 h 204"/>
              <a:gd name="T40" fmla="*/ 879479 w 204"/>
              <a:gd name="T41" fmla="*/ 542791 h 204"/>
              <a:gd name="T42" fmla="*/ 926475 w 204"/>
              <a:gd name="T43" fmla="*/ 683515 h 204"/>
              <a:gd name="T44" fmla="*/ 684786 w 204"/>
              <a:gd name="T45" fmla="*/ 924756 h 204"/>
              <a:gd name="T46" fmla="*/ 443097 w 204"/>
              <a:gd name="T47" fmla="*/ 683515 h 204"/>
              <a:gd name="T48" fmla="*/ 490092 w 204"/>
              <a:gd name="T49" fmla="*/ 542791 h 204"/>
              <a:gd name="T50" fmla="*/ 1235299 w 204"/>
              <a:gd name="T51" fmla="*/ 1098985 h 204"/>
              <a:gd name="T52" fmla="*/ 1101028 w 204"/>
              <a:gd name="T53" fmla="*/ 1233007 h 204"/>
              <a:gd name="T54" fmla="*/ 261830 w 204"/>
              <a:gd name="T55" fmla="*/ 1233007 h 204"/>
              <a:gd name="T56" fmla="*/ 134272 w 204"/>
              <a:gd name="T57" fmla="*/ 1098985 h 204"/>
              <a:gd name="T58" fmla="*/ 134272 w 204"/>
              <a:gd name="T59" fmla="*/ 542791 h 204"/>
              <a:gd name="T60" fmla="*/ 335679 w 204"/>
              <a:gd name="T61" fmla="*/ 542791 h 204"/>
              <a:gd name="T62" fmla="*/ 308825 w 204"/>
              <a:gd name="T63" fmla="*/ 683515 h 204"/>
              <a:gd name="T64" fmla="*/ 684786 w 204"/>
              <a:gd name="T65" fmla="*/ 1058778 h 204"/>
              <a:gd name="T66" fmla="*/ 1054033 w 204"/>
              <a:gd name="T67" fmla="*/ 683515 h 204"/>
              <a:gd name="T68" fmla="*/ 1027178 w 204"/>
              <a:gd name="T69" fmla="*/ 542791 h 204"/>
              <a:gd name="T70" fmla="*/ 1235299 w 204"/>
              <a:gd name="T71" fmla="*/ 542791 h 204"/>
              <a:gd name="T72" fmla="*/ 1235299 w 204"/>
              <a:gd name="T73" fmla="*/ 109898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9600"/>
          </a:p>
        </p:txBody>
      </p:sp>
    </p:spTree>
    <p:extLst>
      <p:ext uri="{BB962C8B-B14F-4D97-AF65-F5344CB8AC3E}">
        <p14:creationId xmlns:p14="http://schemas.microsoft.com/office/powerpoint/2010/main" val="118936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A picture containing computer, room&#10;&#10;Description generated with very high confidence">
            <a:extLst>
              <a:ext uri="{FF2B5EF4-FFF2-40B4-BE49-F238E27FC236}">
                <a16:creationId xmlns:a16="http://schemas.microsoft.com/office/drawing/2014/main" id="{80A64300-2B49-4497-8E67-0E0C705070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037" y="1990564"/>
            <a:ext cx="11781184" cy="8951664"/>
          </a:xfrm>
          <a:prstGeom prst="rect">
            <a:avLst/>
          </a:prstGeom>
        </p:spPr>
      </p:pic>
    </p:spTree>
    <p:extLst>
      <p:ext uri="{BB962C8B-B14F-4D97-AF65-F5344CB8AC3E}">
        <p14:creationId xmlns:p14="http://schemas.microsoft.com/office/powerpoint/2010/main" val="3886052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eb4778a-7e95-4520-ade6-e0515444b959"/>
  <p:tag name="ISPRING_RESOURCE_PATHS_HASH_PRESENTER" val="ba779bbd33f18170997371af9885c261ae1e8c5"/>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20C36658986E438D3B7162B11AF16B" ma:contentTypeVersion="15" ma:contentTypeDescription="Create a new document." ma:contentTypeScope="" ma:versionID="b6da455d91cbb9cc0c6aedb1e3df98f1">
  <xsd:schema xmlns:xsd="http://www.w3.org/2001/XMLSchema" xmlns:xs="http://www.w3.org/2001/XMLSchema" xmlns:p="http://schemas.microsoft.com/office/2006/metadata/properties" xmlns:ns2="d6f84b81-f492-4944-ab1e-1881e63b8f33" xmlns:ns3="cad729bd-0b6a-4129-87ee-6389f866e28a" targetNamespace="http://schemas.microsoft.com/office/2006/metadata/properties" ma:root="true" ma:fieldsID="ecd919bee84c79c70cd3ab05e1617ab3" ns2:_="" ns3:_="">
    <xsd:import namespace="d6f84b81-f492-4944-ab1e-1881e63b8f33"/>
    <xsd:import namespace="cad729bd-0b6a-4129-87ee-6389f866e2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84b81-f492-4944-ab1e-1881e63b8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6e2fbd-7907-4c3b-9c38-9ca127abe6c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d729bd-0b6a-4129-87ee-6389f866e2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f301c6-21c8-4a7e-b5fa-193d414d3b65}" ma:internalName="TaxCatchAll" ma:showField="CatchAllData" ma:web="cad729bd-0b6a-4129-87ee-6389f866e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f84b81-f492-4944-ab1e-1881e63b8f33">
      <Terms xmlns="http://schemas.microsoft.com/office/infopath/2007/PartnerControls"/>
    </lcf76f155ced4ddcb4097134ff3c332f>
    <TaxCatchAll xmlns="cad729bd-0b6a-4129-87ee-6389f866e28a" xsi:nil="true"/>
  </documentManagement>
</p:properties>
</file>

<file path=customXml/itemProps1.xml><?xml version="1.0" encoding="utf-8"?>
<ds:datastoreItem xmlns:ds="http://schemas.openxmlformats.org/officeDocument/2006/customXml" ds:itemID="{B34B8626-040C-4082-8A66-54A79E8EE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84b81-f492-4944-ab1e-1881e63b8f33"/>
    <ds:schemaRef ds:uri="cad729bd-0b6a-4129-87ee-6389f866e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4BA433-F03F-4DC8-B4ED-69F8B17F4D2F}">
  <ds:schemaRefs>
    <ds:schemaRef ds:uri="http://schemas.microsoft.com/sharepoint/v3/contenttype/forms"/>
  </ds:schemaRefs>
</ds:datastoreItem>
</file>

<file path=customXml/itemProps3.xml><?xml version="1.0" encoding="utf-8"?>
<ds:datastoreItem xmlns:ds="http://schemas.openxmlformats.org/officeDocument/2006/customXml" ds:itemID="{9228245D-E096-464B-83E1-15294B5F57CC}">
  <ds:schemaRef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d6f84b81-f492-4944-ab1e-1881e63b8f33"/>
    <ds:schemaRef ds:uri="http://purl.org/dc/terms/"/>
    <ds:schemaRef ds:uri="cad729bd-0b6a-4129-87ee-6389f866e28a"/>
  </ds:schemaRefs>
</ds:datastoreItem>
</file>

<file path=docProps/app.xml><?xml version="1.0" encoding="utf-8"?>
<Properties xmlns="http://schemas.openxmlformats.org/officeDocument/2006/extended-properties" xmlns:vt="http://schemas.openxmlformats.org/officeDocument/2006/docPropsVTypes">
  <TotalTime>191</TotalTime>
  <Words>497</Words>
  <Application>Microsoft Office PowerPoint</Application>
  <PresentationFormat>Custom</PresentationFormat>
  <Paragraphs>61</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Helvetica</vt:lpstr>
      <vt:lpstr>Calibri Light</vt:lpstr>
      <vt:lpstr>Helvetica Neue LT Pro 75</vt:lpstr>
      <vt:lpstr>Arial</vt:lpstr>
      <vt:lpstr>Calibri</vt:lpstr>
      <vt:lpstr>Office Theme</vt:lpstr>
      <vt:lpstr>UniSkills  </vt:lpstr>
      <vt:lpstr>Overview of session</vt:lpstr>
      <vt:lpstr>UniSkills @EHU</vt:lpstr>
      <vt:lpstr>UniSkills Online</vt:lpstr>
      <vt:lpstr>UniSkills Workshops</vt:lpstr>
      <vt:lpstr>1-2-1 Appointments</vt:lpstr>
      <vt:lpstr>Further support</vt:lpstr>
      <vt:lpstr>Keep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Nolan</dc:creator>
  <cp:lastModifiedBy>Joanne McKenna</cp:lastModifiedBy>
  <cp:revision>109</cp:revision>
  <dcterms:created xsi:type="dcterms:W3CDTF">2019-10-15T15:39:43Z</dcterms:created>
  <dcterms:modified xsi:type="dcterms:W3CDTF">2024-09-03T09:20:10Z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0x010100FC20C36658986E438D3B7162B11AF16B</vt:lpwstr>
  </property>
</Properties>
</file>