
<file path=[Content_Types].xml><?xml version="1.0" encoding="utf-8"?>
<Types xmlns="http://schemas.openxmlformats.org/package/2006/content-types">
  <Default Extension="bin" ContentType="image/unknown"/>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6" r:id="rId20"/>
    <p:sldId id="278" r:id="rId21"/>
    <p:sldId id="277" r:id="rId22"/>
    <p:sldId id="274" r:id="rId23"/>
    <p:sldId id="275" r:id="rId24"/>
  </p:sldIdLst>
  <p:sldSz cx="34747200" cy="19202400"/>
  <p:notesSz cx="19202400" cy="347472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39" d="100"/>
          <a:sy n="39" d="100"/>
        </p:scale>
        <p:origin x="498" y="3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52491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INTRO_SLIDE">
    <p:spTree>
      <p:nvGrpSpPr>
        <p:cNvPr id="1" name=""/>
        <p:cNvGrpSpPr/>
        <p:nvPr/>
      </p:nvGrpSpPr>
      <p:grpSpPr>
        <a:xfrm>
          <a:off x="0" y="0"/>
          <a:ext cx="0" cy="0"/>
          <a:chOff x="0" y="0"/>
          <a:chExt cx="0" cy="0"/>
        </a:xfrm>
      </p:grpSpPr>
      <p:pic>
        <p:nvPicPr>
          <p:cNvPr id="2" name="Image 0" descr="/assets/img/pptx/gradient_img_radial.png"/>
          <p:cNvPicPr>
            <a:picLocks noChangeAspect="1"/>
          </p:cNvPicPr>
          <p:nvPr/>
        </p:nvPicPr>
        <p:blipFill>
          <a:blip r:embed="rId2"/>
          <a:stretch>
            <a:fillRect/>
          </a:stretch>
        </p:blipFill>
        <p:spPr>
          <a:xfrm>
            <a:off x="0" y="0"/>
            <a:ext cx="34747200" cy="19202400"/>
          </a:xfrm>
          <a:prstGeom prst="rect">
            <a:avLst/>
          </a:prstGeom>
        </p:spPr>
      </p:pic>
      <p:pic>
        <p:nvPicPr>
          <p:cNvPr id="3" name="Image 1" descr="/assets/img/pptx/Gapsquare-Hero-Front-Page.png"/>
          <p:cNvPicPr>
            <a:picLocks noChangeAspect="1"/>
          </p:cNvPicPr>
          <p:nvPr/>
        </p:nvPicPr>
        <p:blipFill>
          <a:blip r:embed="rId3"/>
          <a:stretch>
            <a:fillRect/>
          </a:stretch>
        </p:blipFill>
        <p:spPr>
          <a:xfrm>
            <a:off x="13898880" y="0"/>
            <a:ext cx="20848320" cy="19202400"/>
          </a:xfrm>
          <a:prstGeom prst="rect">
            <a:avLst/>
          </a:prstGeom>
        </p:spPr>
      </p:pic>
      <p:pic>
        <p:nvPicPr>
          <p:cNvPr id="4" name="Image 2" descr="/assets/img/pptx/logo_pay_equity_analytics.png"/>
          <p:cNvPicPr>
            <a:picLocks noChangeAspect="1"/>
          </p:cNvPicPr>
          <p:nvPr/>
        </p:nvPicPr>
        <p:blipFill>
          <a:blip r:embed="rId4"/>
          <a:stretch>
            <a:fillRect/>
          </a:stretch>
        </p:blipFill>
        <p:spPr>
          <a:xfrm>
            <a:off x="27102816" y="480060"/>
            <a:ext cx="6949440" cy="1301923"/>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MASTER_SLIDE">
    <p:spTree>
      <p:nvGrpSpPr>
        <p:cNvPr id="1" name=""/>
        <p:cNvGrpSpPr/>
        <p:nvPr/>
      </p:nvGrpSpPr>
      <p:grpSpPr>
        <a:xfrm>
          <a:off x="0" y="0"/>
          <a:ext cx="0" cy="0"/>
          <a:chOff x="0" y="0"/>
          <a:chExt cx="0" cy="0"/>
        </a:xfrm>
      </p:grpSpPr>
      <p:pic>
        <p:nvPicPr>
          <p:cNvPr id="2" name="Image 0" descr="/assets/img/pptx/logo_pay_equity_analytics.png"/>
          <p:cNvPicPr>
            <a:picLocks noChangeAspect="1"/>
          </p:cNvPicPr>
          <p:nvPr/>
        </p:nvPicPr>
        <p:blipFill>
          <a:blip r:embed="rId2"/>
          <a:stretch>
            <a:fillRect/>
          </a:stretch>
        </p:blipFill>
        <p:spPr>
          <a:xfrm>
            <a:off x="27102816" y="480060"/>
            <a:ext cx="6949440" cy="1301923"/>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OUTRO_SLIDE">
    <p:spTree>
      <p:nvGrpSpPr>
        <p:cNvPr id="1" name=""/>
        <p:cNvGrpSpPr/>
        <p:nvPr/>
      </p:nvGrpSpPr>
      <p:grpSpPr>
        <a:xfrm>
          <a:off x="0" y="0"/>
          <a:ext cx="0" cy="0"/>
          <a:chOff x="0" y="0"/>
          <a:chExt cx="0" cy="0"/>
        </a:xfrm>
      </p:grpSpPr>
      <p:pic>
        <p:nvPicPr>
          <p:cNvPr id="2" name="Image 0" descr="/assets/img/pptx/gradient_img_linear.png"/>
          <p:cNvPicPr>
            <a:picLocks noChangeAspect="1"/>
          </p:cNvPicPr>
          <p:nvPr/>
        </p:nvPicPr>
        <p:blipFill>
          <a:blip r:embed="rId2"/>
          <a:stretch>
            <a:fillRect/>
          </a:stretch>
        </p:blipFill>
        <p:spPr>
          <a:xfrm>
            <a:off x="0" y="0"/>
            <a:ext cx="34747200" cy="19202400"/>
          </a:xfrm>
          <a:prstGeom prst="rect">
            <a:avLst/>
          </a:prstGeom>
        </p:spPr>
      </p:pic>
      <p:pic>
        <p:nvPicPr>
          <p:cNvPr id="3" name="Image 1" descr="/assets/img/pptx/Gapsquare-Hero-Front-Page.png"/>
          <p:cNvPicPr>
            <a:picLocks noChangeAspect="1"/>
          </p:cNvPicPr>
          <p:nvPr/>
        </p:nvPicPr>
        <p:blipFill>
          <a:blip r:embed="rId3"/>
          <a:stretch>
            <a:fillRect/>
          </a:stretch>
        </p:blipFill>
        <p:spPr>
          <a:xfrm>
            <a:off x="17373600" y="2880360"/>
            <a:ext cx="17373600" cy="16322040"/>
          </a:xfrm>
          <a:prstGeom prst="rect">
            <a:avLst/>
          </a:prstGeom>
        </p:spPr>
      </p:pic>
      <p:pic>
        <p:nvPicPr>
          <p:cNvPr id="4" name="Image 2" descr="/assets/img/pptx/logo_pay_equity_analytics.png"/>
          <p:cNvPicPr>
            <a:picLocks noChangeAspect="1"/>
          </p:cNvPicPr>
          <p:nvPr/>
        </p:nvPicPr>
        <p:blipFill>
          <a:blip r:embed="rId4"/>
          <a:stretch>
            <a:fillRect/>
          </a:stretch>
        </p:blipFill>
        <p:spPr>
          <a:xfrm>
            <a:off x="27102816" y="480060"/>
            <a:ext cx="6949440" cy="1301923"/>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5.bin"/><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7.sv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Text 0"/>
          <p:cNvSpPr/>
          <p:nvPr/>
        </p:nvSpPr>
        <p:spPr>
          <a:xfrm>
            <a:off x="1737360" y="5376672"/>
            <a:ext cx="14593824" cy="3840480"/>
          </a:xfrm>
          <a:prstGeom prst="rect">
            <a:avLst/>
          </a:prstGeom>
          <a:noFill/>
          <a:ln/>
        </p:spPr>
        <p:txBody>
          <a:bodyPr wrap="square" rtlCol="0" anchor="ctr"/>
          <a:lstStyle/>
          <a:p>
            <a:pPr marL="0" indent="0" algn="l">
              <a:buNone/>
            </a:pPr>
            <a:r>
              <a:rPr lang="en-US" sz="8000" b="1" dirty="0">
                <a:solidFill>
                  <a:srgbClr val="3A4545"/>
                </a:solidFill>
              </a:rPr>
              <a:t>Edge Hill University</a:t>
            </a:r>
            <a:endParaRPr lang="en-US" sz="8000" dirty="0"/>
          </a:p>
        </p:txBody>
      </p:sp>
      <p:sp>
        <p:nvSpPr>
          <p:cNvPr id="3" name="Text 1"/>
          <p:cNvSpPr/>
          <p:nvPr/>
        </p:nvSpPr>
        <p:spPr>
          <a:xfrm>
            <a:off x="1737360" y="9985248"/>
            <a:ext cx="10424160" cy="960120"/>
          </a:xfrm>
          <a:prstGeom prst="rect">
            <a:avLst/>
          </a:prstGeom>
          <a:noFill/>
          <a:ln/>
        </p:spPr>
        <p:txBody>
          <a:bodyPr wrap="square" rtlCol="0" anchor="ctr"/>
          <a:lstStyle/>
          <a:p>
            <a:pPr marL="0" indent="0" algn="l">
              <a:buNone/>
            </a:pPr>
            <a:r>
              <a:rPr lang="en-US" sz="6000" dirty="0">
                <a:solidFill>
                  <a:srgbClr val="3A4545"/>
                </a:solidFill>
              </a:rPr>
              <a:t>Gender Pay Gap Reporting</a:t>
            </a:r>
            <a:endParaRPr lang="en-US" sz="6000" dirty="0"/>
          </a:p>
        </p:txBody>
      </p:sp>
      <p:sp>
        <p:nvSpPr>
          <p:cNvPr id="4" name="Text 2"/>
          <p:cNvSpPr/>
          <p:nvPr/>
        </p:nvSpPr>
        <p:spPr>
          <a:xfrm>
            <a:off x="1737360" y="10945368"/>
            <a:ext cx="10424160" cy="960120"/>
          </a:xfrm>
          <a:prstGeom prst="rect">
            <a:avLst/>
          </a:prstGeom>
          <a:noFill/>
          <a:ln/>
        </p:spPr>
        <p:txBody>
          <a:bodyPr wrap="square" rtlCol="0" anchor="ctr"/>
          <a:lstStyle/>
          <a:p>
            <a:pPr marL="0" indent="0" algn="l">
              <a:buNone/>
            </a:pPr>
            <a:r>
              <a:rPr lang="en-US" sz="4800" dirty="0">
                <a:solidFill>
                  <a:srgbClr val="3A4545"/>
                </a:solidFill>
              </a:rPr>
              <a:t>for dataset: GPG March 2024</a:t>
            </a:r>
            <a:endParaRPr lang="en-US" sz="4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0" y="2880360"/>
            <a:ext cx="34747200" cy="960120"/>
          </a:xfrm>
          <a:prstGeom prst="rect">
            <a:avLst/>
          </a:prstGeom>
          <a:noFill/>
          <a:ln/>
        </p:spPr>
        <p:txBody>
          <a:bodyPr wrap="square" rtlCol="0" anchor="ctr"/>
          <a:lstStyle/>
          <a:p>
            <a:pPr marL="0" indent="0" algn="ctr">
              <a:buNone/>
            </a:pPr>
            <a:r>
              <a:rPr lang="en-US" sz="5400" dirty="0">
                <a:solidFill>
                  <a:srgbClr val="44546A"/>
                </a:solidFill>
              </a:rPr>
              <a:t>Pay Gaps by Quartiles</a:t>
            </a:r>
            <a:endParaRPr lang="en-US" sz="5400" dirty="0"/>
          </a:p>
        </p:txBody>
      </p:sp>
      <p:pic>
        <p:nvPicPr>
          <p:cNvPr id="3" name="Image 0" descr="preencoded.png"/>
          <p:cNvPicPr>
            <a:picLocks noChangeAspect="1"/>
          </p:cNvPicPr>
          <p:nvPr/>
        </p:nvPicPr>
        <p:blipFill>
          <a:blip r:embed="rId3"/>
          <a:stretch>
            <a:fillRect/>
          </a:stretch>
        </p:blipFill>
        <p:spPr>
          <a:xfrm>
            <a:off x="3474720" y="4608576"/>
            <a:ext cx="18763488" cy="13057632"/>
          </a:xfrm>
          <a:prstGeom prst="rect">
            <a:avLst/>
          </a:prstGeom>
        </p:spPr>
      </p:pic>
      <p:sp>
        <p:nvSpPr>
          <p:cNvPr id="4" name="Text 1"/>
          <p:cNvSpPr/>
          <p:nvPr/>
        </p:nvSpPr>
        <p:spPr>
          <a:xfrm>
            <a:off x="23628096" y="1920240"/>
            <a:ext cx="9034272" cy="17282160"/>
          </a:xfrm>
          <a:prstGeom prst="rect">
            <a:avLst/>
          </a:prstGeom>
          <a:noFill/>
          <a:ln/>
        </p:spPr>
        <p:txBody>
          <a:bodyPr wrap="square" rtlCol="0" anchor="ctr"/>
          <a:lstStyle/>
          <a:p>
            <a:pPr marL="0" indent="0" algn="l">
              <a:buNone/>
            </a:pPr>
            <a:r>
              <a:rPr lang="en-US" sz="4800" dirty="0">
                <a:solidFill>
                  <a:srgbClr val="44546A"/>
                </a:solidFill>
              </a:rPr>
              <a:t>Each Quartile has its own separate pay gap, comparing them shows what levels of pay present the key imbalances and breaks down your organisation’s overall pay gap.</a:t>
            </a:r>
            <a:endParaRPr lang="en-US" sz="4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0" y="2880360"/>
            <a:ext cx="34747200" cy="960120"/>
          </a:xfrm>
          <a:prstGeom prst="rect">
            <a:avLst/>
          </a:prstGeom>
          <a:noFill/>
          <a:ln/>
        </p:spPr>
        <p:txBody>
          <a:bodyPr wrap="square" rtlCol="0" anchor="ctr"/>
          <a:lstStyle/>
          <a:p>
            <a:pPr marL="0" indent="0" algn="ctr">
              <a:buNone/>
            </a:pPr>
            <a:r>
              <a:rPr lang="en-US" sz="5400" dirty="0">
                <a:solidFill>
                  <a:srgbClr val="44546A"/>
                </a:solidFill>
              </a:rPr>
              <a:t>Pay Ranges by Quartiles</a:t>
            </a:r>
            <a:endParaRPr lang="en-US" sz="5400" dirty="0"/>
          </a:p>
        </p:txBody>
      </p:sp>
      <p:pic>
        <p:nvPicPr>
          <p:cNvPr id="3" name="Image 0" descr="preencoded.png"/>
          <p:cNvPicPr>
            <a:picLocks noChangeAspect="1"/>
          </p:cNvPicPr>
          <p:nvPr/>
        </p:nvPicPr>
        <p:blipFill>
          <a:blip r:embed="rId3"/>
          <a:stretch>
            <a:fillRect/>
          </a:stretch>
        </p:blipFill>
        <p:spPr>
          <a:xfrm>
            <a:off x="3474720" y="4608576"/>
            <a:ext cx="18763488" cy="13057632"/>
          </a:xfrm>
          <a:prstGeom prst="rect">
            <a:avLst/>
          </a:prstGeom>
        </p:spPr>
      </p:pic>
      <p:sp>
        <p:nvSpPr>
          <p:cNvPr id="4" name="Text 1"/>
          <p:cNvSpPr/>
          <p:nvPr/>
        </p:nvSpPr>
        <p:spPr>
          <a:xfrm>
            <a:off x="23628096" y="1920240"/>
            <a:ext cx="9034272" cy="17282160"/>
          </a:xfrm>
          <a:prstGeom prst="rect">
            <a:avLst/>
          </a:prstGeom>
          <a:noFill/>
          <a:ln/>
        </p:spPr>
        <p:txBody>
          <a:bodyPr wrap="square" rtlCol="0" anchor="ctr"/>
          <a:lstStyle/>
          <a:p>
            <a:pPr marL="0" indent="0" algn="l">
              <a:buNone/>
            </a:pPr>
            <a:r>
              <a:rPr lang="en-US" sz="4800" dirty="0">
                <a:solidFill>
                  <a:srgbClr val="44546A"/>
                </a:solidFill>
              </a:rPr>
              <a:t>This chart shows you the pay ranges that provide the averages of Mean and Median for comparison.</a:t>
            </a:r>
            <a:endParaRPr lang="en-US" sz="4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assets/img/pptx/Group_171.png"/>
          <p:cNvPicPr>
            <a:picLocks noChangeAspect="1"/>
          </p:cNvPicPr>
          <p:nvPr/>
        </p:nvPicPr>
        <p:blipFill>
          <a:blip r:embed="rId3"/>
          <a:stretch>
            <a:fillRect/>
          </a:stretch>
        </p:blipFill>
        <p:spPr>
          <a:xfrm>
            <a:off x="4169664" y="1920240"/>
            <a:ext cx="30577536" cy="17282160"/>
          </a:xfrm>
          <a:prstGeom prst="rect">
            <a:avLst/>
          </a:prstGeom>
        </p:spPr>
      </p:pic>
      <p:sp>
        <p:nvSpPr>
          <p:cNvPr id="3" name="Text 0"/>
          <p:cNvSpPr/>
          <p:nvPr/>
        </p:nvSpPr>
        <p:spPr>
          <a:xfrm>
            <a:off x="0" y="8641080"/>
            <a:ext cx="34747200" cy="1920240"/>
          </a:xfrm>
          <a:prstGeom prst="rect">
            <a:avLst/>
          </a:prstGeom>
          <a:noFill/>
          <a:ln/>
        </p:spPr>
        <p:txBody>
          <a:bodyPr wrap="square" rtlCol="0" anchor="ctr"/>
          <a:lstStyle/>
          <a:p>
            <a:pPr marL="0" indent="0" algn="ctr">
              <a:buNone/>
            </a:pPr>
            <a:r>
              <a:rPr lang="en-US" sz="13800" b="1" dirty="0">
                <a:solidFill>
                  <a:srgbClr val="202526"/>
                </a:solidFill>
              </a:rPr>
              <a:t>Bonus</a:t>
            </a:r>
            <a:endParaRPr lang="en-US" sz="13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0" y="2880360"/>
            <a:ext cx="34747200" cy="960120"/>
          </a:xfrm>
          <a:prstGeom prst="rect">
            <a:avLst/>
          </a:prstGeom>
          <a:noFill/>
          <a:ln/>
        </p:spPr>
        <p:txBody>
          <a:bodyPr wrap="square" rtlCol="0" anchor="ctr"/>
          <a:lstStyle/>
          <a:p>
            <a:pPr marL="0" indent="0" algn="ctr">
              <a:buNone/>
            </a:pPr>
            <a:r>
              <a:rPr lang="en-US" sz="5400" dirty="0">
                <a:solidFill>
                  <a:srgbClr val="44546A"/>
                </a:solidFill>
              </a:rPr>
              <a:t>Bonus metrics</a:t>
            </a:r>
            <a:endParaRPr lang="en-US" sz="5400" dirty="0"/>
          </a:p>
        </p:txBody>
      </p:sp>
      <p:pic>
        <p:nvPicPr>
          <p:cNvPr id="3" name="Image 0" descr="preencoded.png"/>
          <p:cNvPicPr>
            <a:picLocks noChangeAspect="1"/>
          </p:cNvPicPr>
          <p:nvPr/>
        </p:nvPicPr>
        <p:blipFill>
          <a:blip r:embed="rId3"/>
          <a:stretch>
            <a:fillRect/>
          </a:stretch>
        </p:blipFill>
        <p:spPr>
          <a:xfrm>
            <a:off x="0" y="3840480"/>
            <a:ext cx="34747200" cy="1344168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0" y="2880360"/>
            <a:ext cx="34747200" cy="960120"/>
          </a:xfrm>
          <a:prstGeom prst="rect">
            <a:avLst/>
          </a:prstGeom>
          <a:noFill/>
          <a:ln/>
        </p:spPr>
        <p:txBody>
          <a:bodyPr wrap="square" rtlCol="0" anchor="ctr">
            <a:spAutoFit/>
          </a:bodyPr>
          <a:lstStyle/>
          <a:p>
            <a:pPr marL="0" indent="0" algn="ctr">
              <a:buNone/>
            </a:pPr>
            <a:r>
              <a:rPr lang="en-US" sz="5400" b="1" dirty="0">
                <a:solidFill>
                  <a:srgbClr val="44546A"/>
                </a:solidFill>
              </a:rPr>
              <a:t>Detailed Bonus Analysis By Quartiles</a:t>
            </a:r>
            <a:endParaRPr lang="en-US" sz="5400" dirty="0"/>
          </a:p>
        </p:txBody>
      </p:sp>
      <p:graphicFrame>
        <p:nvGraphicFramePr>
          <p:cNvPr id="15" name="Table 0"/>
          <p:cNvGraphicFramePr>
            <a:graphicFrameLocks noGrp="1"/>
          </p:cNvGraphicFramePr>
          <p:nvPr>
            <p:extLst>
              <p:ext uri="{D42A27DB-BD31-4B8C-83A1-F6EECF244321}">
                <p14:modId xmlns:p14="http://schemas.microsoft.com/office/powerpoint/2010/main" val="1579011935"/>
              </p:ext>
            </p:extLst>
          </p:nvPr>
        </p:nvGraphicFramePr>
        <p:xfrm>
          <a:off x="1737360" y="4800600"/>
          <a:ext cx="31272480" cy="13441680"/>
        </p:xfrm>
        <a:graphic>
          <a:graphicData uri="http://schemas.openxmlformats.org/drawingml/2006/table">
            <a:tbl>
              <a:tblPr/>
              <a:tblGrid>
                <a:gridCol w="3909060">
                  <a:extLst>
                    <a:ext uri="{9D8B030D-6E8A-4147-A177-3AD203B41FA5}">
                      <a16:colId xmlns:a16="http://schemas.microsoft.com/office/drawing/2014/main" val="20000"/>
                    </a:ext>
                  </a:extLst>
                </a:gridCol>
                <a:gridCol w="3909060">
                  <a:extLst>
                    <a:ext uri="{9D8B030D-6E8A-4147-A177-3AD203B41FA5}">
                      <a16:colId xmlns:a16="http://schemas.microsoft.com/office/drawing/2014/main" val="20001"/>
                    </a:ext>
                  </a:extLst>
                </a:gridCol>
                <a:gridCol w="3909060">
                  <a:extLst>
                    <a:ext uri="{9D8B030D-6E8A-4147-A177-3AD203B41FA5}">
                      <a16:colId xmlns:a16="http://schemas.microsoft.com/office/drawing/2014/main" val="20002"/>
                    </a:ext>
                  </a:extLst>
                </a:gridCol>
                <a:gridCol w="3909060">
                  <a:extLst>
                    <a:ext uri="{9D8B030D-6E8A-4147-A177-3AD203B41FA5}">
                      <a16:colId xmlns:a16="http://schemas.microsoft.com/office/drawing/2014/main" val="20003"/>
                    </a:ext>
                  </a:extLst>
                </a:gridCol>
                <a:gridCol w="3909060">
                  <a:extLst>
                    <a:ext uri="{9D8B030D-6E8A-4147-A177-3AD203B41FA5}">
                      <a16:colId xmlns:a16="http://schemas.microsoft.com/office/drawing/2014/main" val="20004"/>
                    </a:ext>
                  </a:extLst>
                </a:gridCol>
                <a:gridCol w="3909060">
                  <a:extLst>
                    <a:ext uri="{9D8B030D-6E8A-4147-A177-3AD203B41FA5}">
                      <a16:colId xmlns:a16="http://schemas.microsoft.com/office/drawing/2014/main" val="20005"/>
                    </a:ext>
                  </a:extLst>
                </a:gridCol>
                <a:gridCol w="3909060">
                  <a:extLst>
                    <a:ext uri="{9D8B030D-6E8A-4147-A177-3AD203B41FA5}">
                      <a16:colId xmlns:a16="http://schemas.microsoft.com/office/drawing/2014/main" val="20006"/>
                    </a:ext>
                  </a:extLst>
                </a:gridCol>
                <a:gridCol w="3909060">
                  <a:extLst>
                    <a:ext uri="{9D8B030D-6E8A-4147-A177-3AD203B41FA5}">
                      <a16:colId xmlns:a16="http://schemas.microsoft.com/office/drawing/2014/main" val="20007"/>
                    </a:ext>
                  </a:extLst>
                </a:gridCol>
              </a:tblGrid>
              <a:tr h="2688336">
                <a:tc>
                  <a:txBody>
                    <a:bodyPr/>
                    <a:lstStyle/>
                    <a:p>
                      <a:pPr marL="0" indent="0" algn="ctr">
                        <a:buNone/>
                      </a:pPr>
                      <a:r>
                        <a:rPr lang="en-US" sz="4000" dirty="0">
                          <a:solidFill>
                            <a:srgbClr val="F1F1F1"/>
                          </a:solidFill>
                        </a:rPr>
                        <a:t>Group</a:t>
                      </a:r>
                      <a:endParaRPr lang="en-US" sz="4000" dirty="0"/>
                    </a:p>
                  </a:txBody>
                  <a:tcPr anchor="ctr">
                    <a:lnL w="0" cap="flat" cmpd="sng" algn="ctr">
                      <a:noFill/>
                    </a:lnL>
                    <a:lnR w="0" cap="flat" cmpd="sng" algn="ctr">
                      <a:noFill/>
                    </a:lnR>
                    <a:lnT w="0" cap="flat" cmpd="sng" algn="ctr">
                      <a:noFill/>
                    </a:lnT>
                    <a:lnB w="0" cap="flat" cmpd="sng" algn="ctr">
                      <a:noFill/>
                    </a:lnB>
                    <a:solidFill>
                      <a:srgbClr val="009688"/>
                    </a:solidFill>
                  </a:tcPr>
                </a:tc>
                <a:tc>
                  <a:txBody>
                    <a:bodyPr/>
                    <a:lstStyle/>
                    <a:p>
                      <a:pPr marL="0" indent="0" algn="ctr">
                        <a:buNone/>
                      </a:pPr>
                      <a:r>
                        <a:rPr lang="en-US" sz="4000" dirty="0">
                          <a:solidFill>
                            <a:srgbClr val="F1F1F1"/>
                          </a:solidFill>
                        </a:rPr>
                        <a:t>Mean Bonus Pay Ms</a:t>
                      </a:r>
                      <a:endParaRPr lang="en-US" sz="4000" dirty="0"/>
                    </a:p>
                  </a:txBody>
                  <a:tcPr anchor="ctr">
                    <a:lnL w="0" cap="flat" cmpd="sng" algn="ctr">
                      <a:noFill/>
                    </a:lnL>
                    <a:lnR w="0" cap="flat" cmpd="sng" algn="ctr">
                      <a:noFill/>
                    </a:lnR>
                    <a:lnT w="0" cap="flat" cmpd="sng" algn="ctr">
                      <a:noFill/>
                    </a:lnT>
                    <a:lnB w="0" cap="flat" cmpd="sng" algn="ctr">
                      <a:noFill/>
                    </a:lnB>
                    <a:solidFill>
                      <a:srgbClr val="009688"/>
                    </a:solidFill>
                  </a:tcPr>
                </a:tc>
                <a:tc>
                  <a:txBody>
                    <a:bodyPr/>
                    <a:lstStyle/>
                    <a:p>
                      <a:pPr marL="0" indent="0" algn="ctr">
                        <a:buNone/>
                      </a:pPr>
                      <a:r>
                        <a:rPr lang="en-US" sz="4000" dirty="0">
                          <a:solidFill>
                            <a:srgbClr val="F1F1F1"/>
                          </a:solidFill>
                        </a:rPr>
                        <a:t>Mean Bonus Pay Fs</a:t>
                      </a:r>
                      <a:endParaRPr lang="en-US" sz="4000" dirty="0"/>
                    </a:p>
                  </a:txBody>
                  <a:tcPr anchor="ctr">
                    <a:lnL w="0" cap="flat" cmpd="sng" algn="ctr">
                      <a:noFill/>
                    </a:lnL>
                    <a:lnR w="0" cap="flat" cmpd="sng" algn="ctr">
                      <a:noFill/>
                    </a:lnR>
                    <a:lnT w="0" cap="flat" cmpd="sng" algn="ctr">
                      <a:noFill/>
                    </a:lnT>
                    <a:lnB w="0" cap="flat" cmpd="sng" algn="ctr">
                      <a:noFill/>
                    </a:lnB>
                    <a:solidFill>
                      <a:srgbClr val="009688"/>
                    </a:solidFill>
                  </a:tcPr>
                </a:tc>
                <a:tc>
                  <a:txBody>
                    <a:bodyPr/>
                    <a:lstStyle/>
                    <a:p>
                      <a:pPr marL="0" indent="0" algn="ctr">
                        <a:buNone/>
                      </a:pPr>
                      <a:r>
                        <a:rPr lang="en-US" sz="4000" dirty="0">
                          <a:solidFill>
                            <a:srgbClr val="F1F1F1"/>
                          </a:solidFill>
                        </a:rPr>
                        <a:t>Bonus Pay Gap (mean)</a:t>
                      </a:r>
                      <a:endParaRPr lang="en-US" sz="4000" dirty="0"/>
                    </a:p>
                  </a:txBody>
                  <a:tcPr anchor="ctr">
                    <a:lnL w="0" cap="flat" cmpd="sng" algn="ctr">
                      <a:noFill/>
                    </a:lnL>
                    <a:lnR w="0" cap="flat" cmpd="sng" algn="ctr">
                      <a:noFill/>
                    </a:lnR>
                    <a:lnT w="0" cap="flat" cmpd="sng" algn="ctr">
                      <a:noFill/>
                    </a:lnT>
                    <a:lnB w="0" cap="flat" cmpd="sng" algn="ctr">
                      <a:noFill/>
                    </a:lnB>
                    <a:solidFill>
                      <a:srgbClr val="009688"/>
                    </a:solidFill>
                  </a:tcPr>
                </a:tc>
                <a:tc>
                  <a:txBody>
                    <a:bodyPr/>
                    <a:lstStyle/>
                    <a:p>
                      <a:pPr marL="0" indent="0" algn="ctr">
                        <a:buNone/>
                      </a:pPr>
                      <a:r>
                        <a:rPr lang="en-US" sz="4000" dirty="0">
                          <a:solidFill>
                            <a:srgbClr val="F1F1F1"/>
                          </a:solidFill>
                        </a:rPr>
                        <a:t>Bonus Pay Gap (median)</a:t>
                      </a:r>
                      <a:endParaRPr lang="en-US" sz="4000" dirty="0"/>
                    </a:p>
                  </a:txBody>
                  <a:tcPr anchor="ctr">
                    <a:lnL w="0" cap="flat" cmpd="sng" algn="ctr">
                      <a:noFill/>
                    </a:lnL>
                    <a:lnR w="0" cap="flat" cmpd="sng" algn="ctr">
                      <a:noFill/>
                    </a:lnR>
                    <a:lnT w="0" cap="flat" cmpd="sng" algn="ctr">
                      <a:noFill/>
                    </a:lnT>
                    <a:lnB w="0" cap="flat" cmpd="sng" algn="ctr">
                      <a:noFill/>
                    </a:lnB>
                    <a:solidFill>
                      <a:srgbClr val="009688"/>
                    </a:solidFill>
                  </a:tcPr>
                </a:tc>
                <a:tc>
                  <a:txBody>
                    <a:bodyPr/>
                    <a:lstStyle/>
                    <a:p>
                      <a:pPr marL="0" indent="0" algn="ctr">
                        <a:buNone/>
                      </a:pPr>
                      <a:r>
                        <a:rPr lang="en-US" sz="4000" dirty="0">
                          <a:solidFill>
                            <a:srgbClr val="F1F1F1"/>
                          </a:solidFill>
                        </a:rPr>
                        <a:t>Percentage of Ms</a:t>
                      </a:r>
                      <a:endParaRPr lang="en-US" sz="4000" dirty="0"/>
                    </a:p>
                  </a:txBody>
                  <a:tcPr anchor="ctr">
                    <a:lnL w="0" cap="flat" cmpd="sng" algn="ctr">
                      <a:noFill/>
                    </a:lnL>
                    <a:lnR w="0" cap="flat" cmpd="sng" algn="ctr">
                      <a:noFill/>
                    </a:lnR>
                    <a:lnT w="0" cap="flat" cmpd="sng" algn="ctr">
                      <a:noFill/>
                    </a:lnT>
                    <a:lnB w="0" cap="flat" cmpd="sng" algn="ctr">
                      <a:noFill/>
                    </a:lnB>
                    <a:solidFill>
                      <a:srgbClr val="009688"/>
                    </a:solidFill>
                  </a:tcPr>
                </a:tc>
                <a:tc>
                  <a:txBody>
                    <a:bodyPr/>
                    <a:lstStyle/>
                    <a:p>
                      <a:pPr marL="0" indent="0" algn="ctr">
                        <a:buNone/>
                      </a:pPr>
                      <a:r>
                        <a:rPr lang="en-US" sz="4000" dirty="0">
                          <a:solidFill>
                            <a:srgbClr val="F1F1F1"/>
                          </a:solidFill>
                        </a:rPr>
                        <a:t>Percentage of Fs</a:t>
                      </a:r>
                      <a:endParaRPr lang="en-US" sz="4000" dirty="0"/>
                    </a:p>
                  </a:txBody>
                  <a:tcPr anchor="ctr">
                    <a:lnL w="0" cap="flat" cmpd="sng" algn="ctr">
                      <a:noFill/>
                    </a:lnL>
                    <a:lnR w="0" cap="flat" cmpd="sng" algn="ctr">
                      <a:noFill/>
                    </a:lnR>
                    <a:lnT w="0" cap="flat" cmpd="sng" algn="ctr">
                      <a:noFill/>
                    </a:lnT>
                    <a:lnB w="0" cap="flat" cmpd="sng" algn="ctr">
                      <a:noFill/>
                    </a:lnB>
                    <a:solidFill>
                      <a:srgbClr val="009688"/>
                    </a:solidFill>
                  </a:tcPr>
                </a:tc>
                <a:tc>
                  <a:txBody>
                    <a:bodyPr/>
                    <a:lstStyle/>
                    <a:p>
                      <a:pPr marL="0" indent="0" algn="ctr">
                        <a:buNone/>
                      </a:pPr>
                      <a:r>
                        <a:rPr lang="en-US" sz="4000" dirty="0">
                          <a:solidFill>
                            <a:srgbClr val="F1F1F1"/>
                          </a:solidFill>
                        </a:rPr>
                        <a:t>Contribution to Bonus Pay Gap</a:t>
                      </a:r>
                      <a:endParaRPr lang="en-US" sz="4000" dirty="0"/>
                    </a:p>
                  </a:txBody>
                  <a:tcPr anchor="ctr">
                    <a:lnL w="0" cap="flat" cmpd="sng" algn="ctr">
                      <a:noFill/>
                    </a:lnL>
                    <a:lnR w="0" cap="flat" cmpd="sng" algn="ctr">
                      <a:noFill/>
                    </a:lnR>
                    <a:lnT w="0" cap="flat" cmpd="sng" algn="ctr">
                      <a:noFill/>
                    </a:lnT>
                    <a:lnB w="0" cap="flat" cmpd="sng" algn="ctr">
                      <a:noFill/>
                    </a:lnB>
                    <a:solidFill>
                      <a:srgbClr val="009688"/>
                    </a:solidFill>
                  </a:tcPr>
                </a:tc>
                <a:extLst>
                  <a:ext uri="{0D108BD9-81ED-4DB2-BD59-A6C34878D82A}">
                    <a16:rowId xmlns:a16="http://schemas.microsoft.com/office/drawing/2014/main" val="10000"/>
                  </a:ext>
                </a:extLst>
              </a:tr>
              <a:tr h="2688336">
                <a:tc>
                  <a:txBody>
                    <a:bodyPr/>
                    <a:lstStyle/>
                    <a:p>
                      <a:pPr marL="0" indent="0" algn="ctr">
                        <a:buNone/>
                      </a:pPr>
                      <a:r>
                        <a:rPr lang="en-US" sz="4000" dirty="0">
                          <a:solidFill>
                            <a:srgbClr val="44546A"/>
                          </a:solidFill>
                        </a:rPr>
                        <a:t>Lower quartile</a:t>
                      </a:r>
                      <a:endParaRPr lang="en-US" sz="4000" dirty="0"/>
                    </a:p>
                  </a:txBody>
                  <a:tcPr anchor="ctr">
                    <a:lnL w="0" cap="flat" cmpd="sng" algn="ctr">
                      <a:noFill/>
                    </a:lnL>
                    <a:lnR w="0" cap="flat" cmpd="sng" algn="ctr">
                      <a:noFill/>
                    </a:lnR>
                    <a:lnT w="0" cap="flat" cmpd="sng" algn="ctr">
                      <a:noFill/>
                    </a:lnT>
                    <a:lnB w="0" cap="flat" cmpd="sng" algn="ctr">
                      <a:noFill/>
                    </a:lnB>
                  </a:tcPr>
                </a:tc>
                <a:tc>
                  <a:txBody>
                    <a:bodyPr/>
                    <a:lstStyle/>
                    <a:p>
                      <a:pPr marL="0" indent="0" algn="ctr">
                        <a:buNone/>
                      </a:pPr>
                      <a:r>
                        <a:rPr lang="en-US" sz="4000" dirty="0">
                          <a:solidFill>
                            <a:srgbClr val="44546A"/>
                          </a:solidFill>
                        </a:rPr>
                        <a:t>1410.00</a:t>
                      </a:r>
                      <a:endParaRPr lang="en-US" sz="4000" dirty="0"/>
                    </a:p>
                  </a:txBody>
                  <a:tcPr anchor="ctr">
                    <a:lnL w="0" cap="flat" cmpd="sng" algn="ctr">
                      <a:noFill/>
                    </a:lnL>
                    <a:lnR w="0" cap="flat" cmpd="sng" algn="ctr">
                      <a:noFill/>
                    </a:lnR>
                    <a:lnT w="0" cap="flat" cmpd="sng" algn="ctr">
                      <a:noFill/>
                    </a:lnT>
                    <a:lnB w="0" cap="flat" cmpd="sng" algn="ctr">
                      <a:noFill/>
                    </a:lnB>
                  </a:tcPr>
                </a:tc>
                <a:tc>
                  <a:txBody>
                    <a:bodyPr/>
                    <a:lstStyle/>
                    <a:p>
                      <a:pPr marL="0" indent="0" algn="ctr">
                        <a:buNone/>
                      </a:pPr>
                      <a:r>
                        <a:rPr lang="en-US" sz="4000" dirty="0">
                          <a:solidFill>
                            <a:srgbClr val="44546A"/>
                          </a:solidFill>
                        </a:rPr>
                        <a:t>1080.00</a:t>
                      </a:r>
                      <a:endParaRPr lang="en-US" sz="4000" dirty="0"/>
                    </a:p>
                  </a:txBody>
                  <a:tcPr anchor="ctr">
                    <a:lnL w="0" cap="flat" cmpd="sng" algn="ctr">
                      <a:noFill/>
                    </a:lnL>
                    <a:lnR w="0" cap="flat" cmpd="sng" algn="ctr">
                      <a:noFill/>
                    </a:lnR>
                    <a:lnT w="0" cap="flat" cmpd="sng" algn="ctr">
                      <a:noFill/>
                    </a:lnT>
                    <a:lnB w="0" cap="flat" cmpd="sng" algn="ctr">
                      <a:noFill/>
                    </a:lnB>
                  </a:tcPr>
                </a:tc>
                <a:tc>
                  <a:txBody>
                    <a:bodyPr/>
                    <a:lstStyle/>
                    <a:p>
                      <a:pPr marL="0" indent="0" algn="ctr">
                        <a:buNone/>
                      </a:pPr>
                      <a:r>
                        <a:rPr lang="en-US" sz="4000" dirty="0">
                          <a:solidFill>
                            <a:srgbClr val="44546A"/>
                          </a:solidFill>
                        </a:rPr>
                        <a:t>23.4%</a:t>
                      </a:r>
                      <a:endParaRPr lang="en-US" sz="4000" dirty="0"/>
                    </a:p>
                  </a:txBody>
                  <a:tcPr anchor="ctr">
                    <a:lnL w="0" cap="flat" cmpd="sng" algn="ctr">
                      <a:noFill/>
                    </a:lnL>
                    <a:lnR w="0" cap="flat" cmpd="sng" algn="ctr">
                      <a:noFill/>
                    </a:lnR>
                    <a:lnT w="0" cap="flat" cmpd="sng" algn="ctr">
                      <a:noFill/>
                    </a:lnT>
                    <a:lnB w="0" cap="flat" cmpd="sng" algn="ctr">
                      <a:noFill/>
                    </a:lnB>
                  </a:tcPr>
                </a:tc>
                <a:tc>
                  <a:txBody>
                    <a:bodyPr/>
                    <a:lstStyle/>
                    <a:p>
                      <a:pPr marL="0" indent="0" algn="ctr">
                        <a:buNone/>
                      </a:pPr>
                      <a:r>
                        <a:rPr lang="en-US" sz="4000" dirty="0">
                          <a:solidFill>
                            <a:srgbClr val="44546A"/>
                          </a:solidFill>
                        </a:rPr>
                        <a:t>0%</a:t>
                      </a:r>
                      <a:endParaRPr lang="en-US" sz="4000" dirty="0"/>
                    </a:p>
                  </a:txBody>
                  <a:tcPr anchor="ctr">
                    <a:lnL w="0" cap="flat" cmpd="sng" algn="ctr">
                      <a:noFill/>
                    </a:lnL>
                    <a:lnR w="0" cap="flat" cmpd="sng" algn="ctr">
                      <a:noFill/>
                    </a:lnR>
                    <a:lnT w="0" cap="flat" cmpd="sng" algn="ctr">
                      <a:noFill/>
                    </a:lnT>
                    <a:lnB w="0" cap="flat" cmpd="sng" algn="ctr">
                      <a:noFill/>
                    </a:lnB>
                  </a:tcPr>
                </a:tc>
                <a:tc>
                  <a:txBody>
                    <a:bodyPr/>
                    <a:lstStyle/>
                    <a:p>
                      <a:pPr marL="0" indent="0" algn="ctr">
                        <a:buNone/>
                      </a:pPr>
                      <a:r>
                        <a:rPr lang="en-US" sz="4000" dirty="0">
                          <a:solidFill>
                            <a:srgbClr val="44546A"/>
                          </a:solidFill>
                        </a:rPr>
                        <a:t>40.00%</a:t>
                      </a:r>
                      <a:endParaRPr lang="en-US" sz="4000" dirty="0"/>
                    </a:p>
                  </a:txBody>
                  <a:tcPr anchor="ctr">
                    <a:lnL w="0" cap="flat" cmpd="sng" algn="ctr">
                      <a:noFill/>
                    </a:lnL>
                    <a:lnR w="0" cap="flat" cmpd="sng" algn="ctr">
                      <a:noFill/>
                    </a:lnR>
                    <a:lnT w="0" cap="flat" cmpd="sng" algn="ctr">
                      <a:noFill/>
                    </a:lnT>
                    <a:lnB w="0" cap="flat" cmpd="sng" algn="ctr">
                      <a:noFill/>
                    </a:lnB>
                  </a:tcPr>
                </a:tc>
                <a:tc>
                  <a:txBody>
                    <a:bodyPr/>
                    <a:lstStyle/>
                    <a:p>
                      <a:pPr marL="0" indent="0" algn="ctr">
                        <a:buNone/>
                      </a:pPr>
                      <a:r>
                        <a:rPr lang="en-US" sz="4000" dirty="0">
                          <a:solidFill>
                            <a:srgbClr val="44546A"/>
                          </a:solidFill>
                        </a:rPr>
                        <a:t>60.00%</a:t>
                      </a:r>
                      <a:endParaRPr lang="en-US" sz="4000" dirty="0"/>
                    </a:p>
                  </a:txBody>
                  <a:tcPr anchor="ctr">
                    <a:lnL w="0" cap="flat" cmpd="sng" algn="ctr">
                      <a:noFill/>
                    </a:lnL>
                    <a:lnR w="0" cap="flat" cmpd="sng" algn="ctr">
                      <a:noFill/>
                    </a:lnR>
                    <a:lnT w="0" cap="flat" cmpd="sng" algn="ctr">
                      <a:noFill/>
                    </a:lnT>
                    <a:lnB w="0" cap="flat" cmpd="sng" algn="ctr">
                      <a:noFill/>
                    </a:lnB>
                  </a:tcPr>
                </a:tc>
                <a:tc>
                  <a:txBody>
                    <a:bodyPr/>
                    <a:lstStyle/>
                    <a:p>
                      <a:pPr marL="0" indent="0" algn="ctr">
                        <a:buNone/>
                      </a:pPr>
                      <a:r>
                        <a:rPr lang="en-US" sz="4000" dirty="0">
                          <a:solidFill>
                            <a:srgbClr val="44546A"/>
                          </a:solidFill>
                        </a:rPr>
                        <a:t>-0.39%</a:t>
                      </a:r>
                      <a:endParaRPr lang="en-US" sz="4000" dirty="0"/>
                    </a:p>
                  </a:txBody>
                  <a:tcPr anchor="ctr">
                    <a:lnL w="0" cap="flat" cmpd="sng" algn="ctr">
                      <a:noFill/>
                    </a:lnL>
                    <a:lnR w="0" cap="flat" cmpd="sng" algn="ctr">
                      <a:noFill/>
                    </a:lnR>
                    <a:lnT w="0" cap="flat" cmpd="sng" algn="ctr">
                      <a:noFill/>
                    </a:lnT>
                    <a:lnB w="0" cap="flat" cmpd="sng" algn="ctr">
                      <a:noFill/>
                    </a:lnB>
                  </a:tcPr>
                </a:tc>
                <a:extLst>
                  <a:ext uri="{0D108BD9-81ED-4DB2-BD59-A6C34878D82A}">
                    <a16:rowId xmlns:a16="http://schemas.microsoft.com/office/drawing/2014/main" val="10001"/>
                  </a:ext>
                </a:extLst>
              </a:tr>
              <a:tr h="2688336">
                <a:tc>
                  <a:txBody>
                    <a:bodyPr/>
                    <a:lstStyle/>
                    <a:p>
                      <a:pPr marL="0" indent="0" algn="ctr">
                        <a:buNone/>
                      </a:pPr>
                      <a:r>
                        <a:rPr lang="en-US" sz="4000" dirty="0">
                          <a:solidFill>
                            <a:srgbClr val="44546A"/>
                          </a:solidFill>
                        </a:rPr>
                        <a:t>Lower middle quartile</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marL="0" indent="0" algn="ctr">
                        <a:buNone/>
                      </a:pPr>
                      <a:r>
                        <a:rPr lang="en-US" sz="4000" dirty="0">
                          <a:solidFill>
                            <a:srgbClr val="44546A"/>
                          </a:solidFill>
                        </a:rPr>
                        <a:t>1500.00</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marL="0" indent="0" algn="ctr">
                        <a:buNone/>
                      </a:pPr>
                      <a:r>
                        <a:rPr lang="en-US" sz="4000" dirty="0">
                          <a:solidFill>
                            <a:srgbClr val="44546A"/>
                          </a:solidFill>
                        </a:rPr>
                        <a:t>1500.00</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marL="0" indent="0" algn="ctr">
                        <a:buNone/>
                      </a:pPr>
                      <a:r>
                        <a:rPr lang="en-US" sz="4000" dirty="0">
                          <a:solidFill>
                            <a:srgbClr val="44546A"/>
                          </a:solidFill>
                        </a:rPr>
                        <a:t>0%</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marL="0" indent="0" algn="ctr">
                        <a:buNone/>
                      </a:pPr>
                      <a:r>
                        <a:rPr lang="en-US" sz="4000" dirty="0">
                          <a:solidFill>
                            <a:srgbClr val="44546A"/>
                          </a:solidFill>
                        </a:rPr>
                        <a:t>0%</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marL="0" indent="0" algn="ctr">
                        <a:buNone/>
                      </a:pPr>
                      <a:r>
                        <a:rPr lang="en-US" sz="4000" dirty="0">
                          <a:solidFill>
                            <a:srgbClr val="44546A"/>
                          </a:solidFill>
                        </a:rPr>
                        <a:t>50.00%</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marL="0" indent="0" algn="ctr">
                        <a:buNone/>
                      </a:pPr>
                      <a:r>
                        <a:rPr lang="en-US" sz="4000" dirty="0">
                          <a:solidFill>
                            <a:srgbClr val="44546A"/>
                          </a:solidFill>
                        </a:rPr>
                        <a:t>50.00%</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marL="0" indent="0" algn="ctr">
                        <a:buNone/>
                      </a:pPr>
                      <a:r>
                        <a:rPr lang="en-US" sz="4000" dirty="0">
                          <a:solidFill>
                            <a:srgbClr val="44546A"/>
                          </a:solidFill>
                        </a:rPr>
                        <a:t>1.36%</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extLst>
                  <a:ext uri="{0D108BD9-81ED-4DB2-BD59-A6C34878D82A}">
                    <a16:rowId xmlns:a16="http://schemas.microsoft.com/office/drawing/2014/main" val="10002"/>
                  </a:ext>
                </a:extLst>
              </a:tr>
              <a:tr h="2688336">
                <a:tc>
                  <a:txBody>
                    <a:bodyPr/>
                    <a:lstStyle/>
                    <a:p>
                      <a:pPr marL="0" indent="0" algn="ctr">
                        <a:buNone/>
                      </a:pPr>
                      <a:r>
                        <a:rPr lang="en-US" sz="4000" dirty="0">
                          <a:solidFill>
                            <a:srgbClr val="44546A"/>
                          </a:solidFill>
                        </a:rPr>
                        <a:t>Upper middle quartile</a:t>
                      </a:r>
                      <a:endParaRPr lang="en-US" sz="4000" dirty="0"/>
                    </a:p>
                  </a:txBody>
                  <a:tcPr anchor="ctr">
                    <a:lnL w="0" cap="flat" cmpd="sng" algn="ctr">
                      <a:noFill/>
                    </a:lnL>
                    <a:lnR w="0" cap="flat" cmpd="sng" algn="ctr">
                      <a:noFill/>
                    </a:lnR>
                    <a:lnT w="0" cap="flat" cmpd="sng" algn="ctr">
                      <a:noFill/>
                    </a:lnT>
                    <a:lnB w="0" cap="flat" cmpd="sng" algn="ctr">
                      <a:noFill/>
                    </a:lnB>
                  </a:tcPr>
                </a:tc>
                <a:tc>
                  <a:txBody>
                    <a:bodyPr/>
                    <a:lstStyle/>
                    <a:p>
                      <a:pPr marL="0" indent="0" algn="ctr">
                        <a:buNone/>
                      </a:pPr>
                      <a:r>
                        <a:rPr lang="en-US" sz="4000" dirty="0">
                          <a:solidFill>
                            <a:srgbClr val="44546A"/>
                          </a:solidFill>
                        </a:rPr>
                        <a:t>2045.45</a:t>
                      </a:r>
                      <a:endParaRPr lang="en-US" sz="4000" dirty="0"/>
                    </a:p>
                  </a:txBody>
                  <a:tcPr anchor="ctr">
                    <a:lnL w="0" cap="flat" cmpd="sng" algn="ctr">
                      <a:noFill/>
                    </a:lnL>
                    <a:lnR w="0" cap="flat" cmpd="sng" algn="ctr">
                      <a:noFill/>
                    </a:lnR>
                    <a:lnT w="0" cap="flat" cmpd="sng" algn="ctr">
                      <a:noFill/>
                    </a:lnT>
                    <a:lnB w="0" cap="flat" cmpd="sng" algn="ctr">
                      <a:noFill/>
                    </a:lnB>
                  </a:tcPr>
                </a:tc>
                <a:tc>
                  <a:txBody>
                    <a:bodyPr/>
                    <a:lstStyle/>
                    <a:p>
                      <a:pPr marL="0" indent="0" algn="ctr">
                        <a:buNone/>
                      </a:pPr>
                      <a:r>
                        <a:rPr lang="en-US" sz="4000" dirty="0">
                          <a:solidFill>
                            <a:srgbClr val="44546A"/>
                          </a:solidFill>
                        </a:rPr>
                        <a:t>2076.92</a:t>
                      </a:r>
                      <a:endParaRPr lang="en-US" sz="4000" dirty="0"/>
                    </a:p>
                  </a:txBody>
                  <a:tcPr anchor="ctr">
                    <a:lnL w="0" cap="flat" cmpd="sng" algn="ctr">
                      <a:noFill/>
                    </a:lnL>
                    <a:lnR w="0" cap="flat" cmpd="sng" algn="ctr">
                      <a:noFill/>
                    </a:lnR>
                    <a:lnT w="0" cap="flat" cmpd="sng" algn="ctr">
                      <a:noFill/>
                    </a:lnT>
                    <a:lnB w="0" cap="flat" cmpd="sng" algn="ctr">
                      <a:noFill/>
                    </a:lnB>
                  </a:tcPr>
                </a:tc>
                <a:tc>
                  <a:txBody>
                    <a:bodyPr/>
                    <a:lstStyle/>
                    <a:p>
                      <a:pPr marL="0" indent="0" algn="ctr">
                        <a:buNone/>
                      </a:pPr>
                      <a:r>
                        <a:rPr lang="en-US" sz="4000" dirty="0">
                          <a:solidFill>
                            <a:srgbClr val="44546A"/>
                          </a:solidFill>
                        </a:rPr>
                        <a:t>-1.54%</a:t>
                      </a:r>
                      <a:endParaRPr lang="en-US" sz="4000" dirty="0"/>
                    </a:p>
                  </a:txBody>
                  <a:tcPr anchor="ctr">
                    <a:lnL w="0" cap="flat" cmpd="sng" algn="ctr">
                      <a:noFill/>
                    </a:lnL>
                    <a:lnR w="0" cap="flat" cmpd="sng" algn="ctr">
                      <a:noFill/>
                    </a:lnR>
                    <a:lnT w="0" cap="flat" cmpd="sng" algn="ctr">
                      <a:noFill/>
                    </a:lnT>
                    <a:lnB w="0" cap="flat" cmpd="sng" algn="ctr">
                      <a:noFill/>
                    </a:lnB>
                  </a:tcPr>
                </a:tc>
                <a:tc>
                  <a:txBody>
                    <a:bodyPr/>
                    <a:lstStyle/>
                    <a:p>
                      <a:pPr marL="0" indent="0" algn="ctr">
                        <a:buNone/>
                      </a:pPr>
                      <a:r>
                        <a:rPr lang="en-US" sz="4000" dirty="0">
                          <a:solidFill>
                            <a:srgbClr val="44546A"/>
                          </a:solidFill>
                        </a:rPr>
                        <a:t>0%</a:t>
                      </a:r>
                      <a:endParaRPr lang="en-US" sz="4000" dirty="0"/>
                    </a:p>
                  </a:txBody>
                  <a:tcPr anchor="ctr">
                    <a:lnL w="0" cap="flat" cmpd="sng" algn="ctr">
                      <a:noFill/>
                    </a:lnL>
                    <a:lnR w="0" cap="flat" cmpd="sng" algn="ctr">
                      <a:noFill/>
                    </a:lnR>
                    <a:lnT w="0" cap="flat" cmpd="sng" algn="ctr">
                      <a:noFill/>
                    </a:lnT>
                    <a:lnB w="0" cap="flat" cmpd="sng" algn="ctr">
                      <a:noFill/>
                    </a:lnB>
                  </a:tcPr>
                </a:tc>
                <a:tc>
                  <a:txBody>
                    <a:bodyPr/>
                    <a:lstStyle/>
                    <a:p>
                      <a:pPr marL="0" indent="0" algn="ctr">
                        <a:buNone/>
                      </a:pPr>
                      <a:r>
                        <a:rPr lang="en-US" sz="4000" dirty="0">
                          <a:solidFill>
                            <a:srgbClr val="44546A"/>
                          </a:solidFill>
                        </a:rPr>
                        <a:t>45.83%</a:t>
                      </a:r>
                      <a:endParaRPr lang="en-US" sz="4000" dirty="0"/>
                    </a:p>
                  </a:txBody>
                  <a:tcPr anchor="ctr">
                    <a:lnL w="0" cap="flat" cmpd="sng" algn="ctr">
                      <a:noFill/>
                    </a:lnL>
                    <a:lnR w="0" cap="flat" cmpd="sng" algn="ctr">
                      <a:noFill/>
                    </a:lnR>
                    <a:lnT w="0" cap="flat" cmpd="sng" algn="ctr">
                      <a:noFill/>
                    </a:lnT>
                    <a:lnB w="0" cap="flat" cmpd="sng" algn="ctr">
                      <a:noFill/>
                    </a:lnB>
                  </a:tcPr>
                </a:tc>
                <a:tc>
                  <a:txBody>
                    <a:bodyPr/>
                    <a:lstStyle/>
                    <a:p>
                      <a:pPr marL="0" indent="0" algn="ctr">
                        <a:buNone/>
                      </a:pPr>
                      <a:r>
                        <a:rPr lang="en-US" sz="4000" dirty="0">
                          <a:solidFill>
                            <a:srgbClr val="44546A"/>
                          </a:solidFill>
                        </a:rPr>
                        <a:t>54.17%</a:t>
                      </a:r>
                      <a:endParaRPr lang="en-US" sz="4000" dirty="0"/>
                    </a:p>
                  </a:txBody>
                  <a:tcPr anchor="ctr">
                    <a:lnL w="0" cap="flat" cmpd="sng" algn="ctr">
                      <a:noFill/>
                    </a:lnL>
                    <a:lnR w="0" cap="flat" cmpd="sng" algn="ctr">
                      <a:noFill/>
                    </a:lnR>
                    <a:lnT w="0" cap="flat" cmpd="sng" algn="ctr">
                      <a:noFill/>
                    </a:lnT>
                    <a:lnB w="0" cap="flat" cmpd="sng" algn="ctr">
                      <a:noFill/>
                    </a:lnB>
                  </a:tcPr>
                </a:tc>
                <a:tc>
                  <a:txBody>
                    <a:bodyPr/>
                    <a:lstStyle/>
                    <a:p>
                      <a:pPr marL="0" indent="0" algn="ctr">
                        <a:buNone/>
                      </a:pPr>
                      <a:r>
                        <a:rPr lang="en-US" sz="4000" dirty="0">
                          <a:solidFill>
                            <a:srgbClr val="44546A"/>
                          </a:solidFill>
                        </a:rPr>
                        <a:t>-1.43%</a:t>
                      </a:r>
                      <a:endParaRPr lang="en-US" sz="4000" dirty="0"/>
                    </a:p>
                  </a:txBody>
                  <a:tcPr anchor="ctr">
                    <a:lnL w="0" cap="flat" cmpd="sng" algn="ctr">
                      <a:noFill/>
                    </a:lnL>
                    <a:lnR w="0" cap="flat" cmpd="sng" algn="ctr">
                      <a:noFill/>
                    </a:lnR>
                    <a:lnT w="0" cap="flat" cmpd="sng" algn="ctr">
                      <a:noFill/>
                    </a:lnT>
                    <a:lnB w="0" cap="flat" cmpd="sng" algn="ctr">
                      <a:noFill/>
                    </a:lnB>
                  </a:tcPr>
                </a:tc>
                <a:extLst>
                  <a:ext uri="{0D108BD9-81ED-4DB2-BD59-A6C34878D82A}">
                    <a16:rowId xmlns:a16="http://schemas.microsoft.com/office/drawing/2014/main" val="10003"/>
                  </a:ext>
                </a:extLst>
              </a:tr>
              <a:tr h="2688336">
                <a:tc>
                  <a:txBody>
                    <a:bodyPr/>
                    <a:lstStyle/>
                    <a:p>
                      <a:pPr marL="0" indent="0" algn="ctr">
                        <a:buNone/>
                      </a:pPr>
                      <a:r>
                        <a:rPr lang="en-US" sz="4000" dirty="0">
                          <a:solidFill>
                            <a:srgbClr val="44546A"/>
                          </a:solidFill>
                        </a:rPr>
                        <a:t>Upper quartile</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marL="0" indent="0" algn="ctr">
                        <a:buNone/>
                      </a:pPr>
                      <a:r>
                        <a:rPr lang="en-US" sz="4000" dirty="0">
                          <a:solidFill>
                            <a:srgbClr val="44546A"/>
                          </a:solidFill>
                        </a:rPr>
                        <a:t>5769.23</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marL="0" indent="0" algn="ctr">
                        <a:buNone/>
                      </a:pPr>
                      <a:r>
                        <a:rPr lang="en-US" sz="4000" dirty="0">
                          <a:solidFill>
                            <a:srgbClr val="44546A"/>
                          </a:solidFill>
                        </a:rPr>
                        <a:t>3818.18</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marL="0" indent="0" algn="ctr">
                        <a:buNone/>
                      </a:pPr>
                      <a:r>
                        <a:rPr lang="en-US" sz="4000" dirty="0">
                          <a:solidFill>
                            <a:srgbClr val="44546A"/>
                          </a:solidFill>
                        </a:rPr>
                        <a:t>33.82%</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marL="0" indent="0" algn="ctr">
                        <a:buNone/>
                      </a:pPr>
                      <a:r>
                        <a:rPr lang="en-US" sz="4000" dirty="0">
                          <a:solidFill>
                            <a:srgbClr val="44546A"/>
                          </a:solidFill>
                        </a:rPr>
                        <a:t>0%</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marL="0" indent="0" algn="ctr">
                        <a:buNone/>
                      </a:pPr>
                      <a:r>
                        <a:rPr lang="en-US" sz="4000" dirty="0">
                          <a:solidFill>
                            <a:srgbClr val="44546A"/>
                          </a:solidFill>
                        </a:rPr>
                        <a:t>54.17%</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marL="0" indent="0" algn="ctr">
                        <a:buNone/>
                      </a:pPr>
                      <a:r>
                        <a:rPr lang="en-US" sz="4000" dirty="0">
                          <a:solidFill>
                            <a:srgbClr val="44546A"/>
                          </a:solidFill>
                        </a:rPr>
                        <a:t>45.83%</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marL="0" indent="0" algn="ctr">
                        <a:buNone/>
                      </a:pPr>
                      <a:r>
                        <a:rPr lang="en-US" sz="4000" dirty="0">
                          <a:solidFill>
                            <a:srgbClr val="44546A"/>
                          </a:solidFill>
                        </a:rPr>
                        <a:t>28.64%</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0" y="2880360"/>
            <a:ext cx="34747200" cy="960120"/>
          </a:xfrm>
          <a:prstGeom prst="rect">
            <a:avLst/>
          </a:prstGeom>
          <a:noFill/>
          <a:ln/>
        </p:spPr>
        <p:txBody>
          <a:bodyPr wrap="square" rtlCol="0" anchor="ctr"/>
          <a:lstStyle/>
          <a:p>
            <a:pPr marL="0" indent="0" algn="ctr">
              <a:buNone/>
            </a:pPr>
            <a:r>
              <a:rPr lang="en-US" sz="5400" dirty="0">
                <a:solidFill>
                  <a:srgbClr val="44546A"/>
                </a:solidFill>
              </a:rPr>
              <a:t>Contribution of Each Quartile to the Bonus Gap</a:t>
            </a:r>
            <a:endParaRPr lang="en-US" sz="5400" dirty="0"/>
          </a:p>
        </p:txBody>
      </p:sp>
      <p:pic>
        <p:nvPicPr>
          <p:cNvPr id="3" name="Image 0" descr="preencoded.png"/>
          <p:cNvPicPr>
            <a:picLocks noChangeAspect="1"/>
          </p:cNvPicPr>
          <p:nvPr/>
        </p:nvPicPr>
        <p:blipFill>
          <a:blip r:embed="rId3"/>
          <a:stretch>
            <a:fillRect/>
          </a:stretch>
        </p:blipFill>
        <p:spPr>
          <a:xfrm>
            <a:off x="3474720" y="4608576"/>
            <a:ext cx="18763488" cy="13057632"/>
          </a:xfrm>
          <a:prstGeom prst="rect">
            <a:avLst/>
          </a:prstGeom>
        </p:spPr>
      </p:pic>
      <p:sp>
        <p:nvSpPr>
          <p:cNvPr id="4" name="Text 1"/>
          <p:cNvSpPr/>
          <p:nvPr/>
        </p:nvSpPr>
        <p:spPr>
          <a:xfrm>
            <a:off x="23628096" y="1920240"/>
            <a:ext cx="9034272" cy="17282160"/>
          </a:xfrm>
          <a:prstGeom prst="rect">
            <a:avLst/>
          </a:prstGeom>
          <a:noFill/>
          <a:ln/>
        </p:spPr>
        <p:txBody>
          <a:bodyPr wrap="square" rtlCol="0" anchor="ctr"/>
          <a:lstStyle/>
          <a:p>
            <a:pPr marL="0" indent="0" algn="l">
              <a:buNone/>
            </a:pPr>
            <a:r>
              <a:rPr lang="en-US" sz="4800" dirty="0">
                <a:solidFill>
                  <a:srgbClr val="44546A"/>
                </a:solidFill>
              </a:rPr>
              <a:t>The Contribution section shows how a given sub-category (i.e. Quartile) contributes in percentage points towards your mean bonus pay gap.</a:t>
            </a:r>
            <a:endParaRPr lang="en-US" sz="4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0" y="2880360"/>
            <a:ext cx="34747200" cy="960120"/>
          </a:xfrm>
          <a:prstGeom prst="rect">
            <a:avLst/>
          </a:prstGeom>
          <a:noFill/>
          <a:ln/>
        </p:spPr>
        <p:txBody>
          <a:bodyPr wrap="square" rtlCol="0" anchor="ctr"/>
          <a:lstStyle/>
          <a:p>
            <a:pPr marL="0" indent="0" algn="ctr">
              <a:buNone/>
            </a:pPr>
            <a:r>
              <a:rPr lang="en-US" sz="5400" dirty="0">
                <a:solidFill>
                  <a:srgbClr val="44546A"/>
                </a:solidFill>
              </a:rPr>
              <a:t>Bonus Workforce Representation by Quartiles</a:t>
            </a:r>
            <a:endParaRPr lang="en-US" sz="5400" dirty="0"/>
          </a:p>
        </p:txBody>
      </p:sp>
      <p:pic>
        <p:nvPicPr>
          <p:cNvPr id="3" name="Image 0" descr="preencoded.png"/>
          <p:cNvPicPr>
            <a:picLocks noChangeAspect="1"/>
          </p:cNvPicPr>
          <p:nvPr/>
        </p:nvPicPr>
        <p:blipFill>
          <a:blip r:embed="rId3"/>
          <a:stretch>
            <a:fillRect/>
          </a:stretch>
        </p:blipFill>
        <p:spPr>
          <a:xfrm>
            <a:off x="3474720" y="4608576"/>
            <a:ext cx="18763488" cy="13057632"/>
          </a:xfrm>
          <a:prstGeom prst="rect">
            <a:avLst/>
          </a:prstGeom>
        </p:spPr>
      </p:pic>
      <p:sp>
        <p:nvSpPr>
          <p:cNvPr id="4" name="Text 1"/>
          <p:cNvSpPr/>
          <p:nvPr/>
        </p:nvSpPr>
        <p:spPr>
          <a:xfrm>
            <a:off x="23628096" y="1920240"/>
            <a:ext cx="9034272" cy="17282160"/>
          </a:xfrm>
          <a:prstGeom prst="rect">
            <a:avLst/>
          </a:prstGeom>
          <a:noFill/>
          <a:ln/>
        </p:spPr>
        <p:txBody>
          <a:bodyPr wrap="square" rtlCol="0" anchor="ctr"/>
          <a:lstStyle/>
          <a:p>
            <a:pPr marL="0" indent="0" algn="l">
              <a:buNone/>
            </a:pPr>
            <a:r>
              <a:rPr lang="en-US" sz="4800" dirty="0">
                <a:solidFill>
                  <a:srgbClr val="44546A"/>
                </a:solidFill>
              </a:rPr>
              <a:t>This graph shows the data broken down into 4 equally sized groups ranging from the lowest to the highest paid employees. This graph shows the difference in the actual numbers of employees within the separate bonus pay quartiles.</a:t>
            </a:r>
            <a:endParaRPr lang="en-US" sz="4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0" y="2880360"/>
            <a:ext cx="34747200" cy="960120"/>
          </a:xfrm>
          <a:prstGeom prst="rect">
            <a:avLst/>
          </a:prstGeom>
          <a:noFill/>
          <a:ln/>
        </p:spPr>
        <p:txBody>
          <a:bodyPr wrap="square" rtlCol="0" anchor="ctr"/>
          <a:lstStyle/>
          <a:p>
            <a:pPr marL="0" indent="0" algn="ctr">
              <a:buNone/>
            </a:pPr>
            <a:r>
              <a:rPr lang="en-US" sz="5400" dirty="0">
                <a:solidFill>
                  <a:srgbClr val="44546A"/>
                </a:solidFill>
              </a:rPr>
              <a:t>Bonus Gaps by Quartiles</a:t>
            </a:r>
            <a:endParaRPr lang="en-US" sz="5400" dirty="0"/>
          </a:p>
        </p:txBody>
      </p:sp>
      <p:pic>
        <p:nvPicPr>
          <p:cNvPr id="3" name="Image 0" descr="preencoded.png"/>
          <p:cNvPicPr>
            <a:picLocks noChangeAspect="1"/>
          </p:cNvPicPr>
          <p:nvPr/>
        </p:nvPicPr>
        <p:blipFill>
          <a:blip r:embed="rId3"/>
          <a:stretch>
            <a:fillRect/>
          </a:stretch>
        </p:blipFill>
        <p:spPr>
          <a:xfrm>
            <a:off x="3474720" y="4608576"/>
            <a:ext cx="18763488" cy="13057632"/>
          </a:xfrm>
          <a:prstGeom prst="rect">
            <a:avLst/>
          </a:prstGeom>
        </p:spPr>
      </p:pic>
      <p:sp>
        <p:nvSpPr>
          <p:cNvPr id="4" name="Text 1"/>
          <p:cNvSpPr/>
          <p:nvPr/>
        </p:nvSpPr>
        <p:spPr>
          <a:xfrm>
            <a:off x="23628096" y="1920240"/>
            <a:ext cx="9034272" cy="17282160"/>
          </a:xfrm>
          <a:prstGeom prst="rect">
            <a:avLst/>
          </a:prstGeom>
          <a:noFill/>
          <a:ln/>
        </p:spPr>
        <p:txBody>
          <a:bodyPr wrap="square" rtlCol="0" anchor="ctr"/>
          <a:lstStyle/>
          <a:p>
            <a:pPr marL="0" indent="0" algn="l">
              <a:buNone/>
            </a:pPr>
            <a:r>
              <a:rPr lang="en-US" sz="4800" dirty="0">
                <a:solidFill>
                  <a:srgbClr val="44546A"/>
                </a:solidFill>
              </a:rPr>
              <a:t>Each Quartile has its own separate bonus pay gap, comparing them shows what levels of bonus pay present the key imbalances and breaks down your organisation’s overall bonus pay gap.</a:t>
            </a:r>
            <a:endParaRPr lang="en-US" sz="4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0" y="2880360"/>
            <a:ext cx="34747200" cy="960120"/>
          </a:xfrm>
          <a:prstGeom prst="rect">
            <a:avLst/>
          </a:prstGeom>
          <a:noFill/>
          <a:ln/>
        </p:spPr>
        <p:txBody>
          <a:bodyPr wrap="square" rtlCol="0" anchor="ctr"/>
          <a:lstStyle/>
          <a:p>
            <a:pPr marL="0" indent="0" algn="ctr">
              <a:buNone/>
            </a:pPr>
            <a:r>
              <a:rPr lang="en-US" sz="5400" dirty="0">
                <a:solidFill>
                  <a:srgbClr val="44546A"/>
                </a:solidFill>
              </a:rPr>
              <a:t>Bonus Ranges by Quartiles</a:t>
            </a:r>
            <a:endParaRPr lang="en-US" sz="5400" dirty="0"/>
          </a:p>
        </p:txBody>
      </p:sp>
      <p:pic>
        <p:nvPicPr>
          <p:cNvPr id="3" name="Image 0" descr="preencoded.png"/>
          <p:cNvPicPr>
            <a:picLocks noChangeAspect="1"/>
          </p:cNvPicPr>
          <p:nvPr/>
        </p:nvPicPr>
        <p:blipFill>
          <a:blip r:embed="rId3"/>
          <a:stretch>
            <a:fillRect/>
          </a:stretch>
        </p:blipFill>
        <p:spPr>
          <a:xfrm>
            <a:off x="3474720" y="4608576"/>
            <a:ext cx="18763488" cy="13057632"/>
          </a:xfrm>
          <a:prstGeom prst="rect">
            <a:avLst/>
          </a:prstGeom>
        </p:spPr>
      </p:pic>
      <p:sp>
        <p:nvSpPr>
          <p:cNvPr id="4" name="Text 1"/>
          <p:cNvSpPr/>
          <p:nvPr/>
        </p:nvSpPr>
        <p:spPr>
          <a:xfrm>
            <a:off x="23628096" y="1920240"/>
            <a:ext cx="9034272" cy="17282160"/>
          </a:xfrm>
          <a:prstGeom prst="rect">
            <a:avLst/>
          </a:prstGeom>
          <a:noFill/>
          <a:ln/>
        </p:spPr>
        <p:txBody>
          <a:bodyPr wrap="square" rtlCol="0" anchor="ctr"/>
          <a:lstStyle/>
          <a:p>
            <a:pPr marL="0" indent="0" algn="l">
              <a:buNone/>
            </a:pPr>
            <a:r>
              <a:rPr lang="en-US" sz="4800" dirty="0">
                <a:solidFill>
                  <a:srgbClr val="44546A"/>
                </a:solidFill>
              </a:rPr>
              <a:t>This chart shows you the bonus pay ranges that provide the averages of Mean and Median for comparison.</a:t>
            </a:r>
            <a:endParaRPr lang="en-US" sz="4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50C9665-49C4-8AA8-8232-66D4ECA1E069}"/>
              </a:ext>
            </a:extLst>
          </p:cNvPr>
          <p:cNvSpPr txBox="1"/>
          <p:nvPr/>
        </p:nvSpPr>
        <p:spPr>
          <a:xfrm>
            <a:off x="1052946" y="2133600"/>
            <a:ext cx="31920872" cy="16342935"/>
          </a:xfrm>
          <a:prstGeom prst="rect">
            <a:avLst/>
          </a:prstGeom>
          <a:noFill/>
        </p:spPr>
        <p:txBody>
          <a:bodyPr wrap="square" rtlCol="0">
            <a:spAutoFit/>
          </a:bodyPr>
          <a:lstStyle/>
          <a:p>
            <a:pPr algn="ctr"/>
            <a:r>
              <a:rPr lang="en-GB" sz="4800" b="1" dirty="0">
                <a:latin typeface="Arial" panose="020B0604020202020204" pitchFamily="34" charset="0"/>
                <a:cs typeface="Arial" panose="020B0604020202020204" pitchFamily="34" charset="0"/>
              </a:rPr>
              <a:t>Gender Pay Gap Analysis – Edge Hill University (March 2024)</a:t>
            </a:r>
          </a:p>
          <a:p>
            <a:endParaRPr lang="en-GB" sz="3600" b="1" dirty="0">
              <a:latin typeface="Arial" panose="020B0604020202020204" pitchFamily="34" charset="0"/>
              <a:cs typeface="Arial" panose="020B0604020202020204" pitchFamily="34" charset="0"/>
            </a:endParaRPr>
          </a:p>
          <a:p>
            <a:r>
              <a:rPr lang="en-GB" sz="3600" b="1" dirty="0">
                <a:latin typeface="Arial" panose="020B0604020202020204" pitchFamily="34" charset="0"/>
                <a:cs typeface="Arial" panose="020B0604020202020204" pitchFamily="34" charset="0"/>
              </a:rPr>
              <a:t>Summary of Findings</a:t>
            </a:r>
          </a:p>
          <a:p>
            <a:endParaRPr lang="en-GB" sz="3600" b="1" dirty="0">
              <a:latin typeface="Arial" panose="020B0604020202020204" pitchFamily="34" charset="0"/>
              <a:cs typeface="Arial" panose="020B0604020202020204" pitchFamily="34" charset="0"/>
            </a:endParaRPr>
          </a:p>
          <a:p>
            <a:r>
              <a:rPr lang="en-GB" sz="3600" dirty="0">
                <a:latin typeface="Arial" panose="020B0604020202020204" pitchFamily="34" charset="0"/>
                <a:cs typeface="Arial" panose="020B0604020202020204" pitchFamily="34" charset="0"/>
              </a:rPr>
              <a:t>The Gender Pay Gap (GPG) data for Edge Hill University reveals a mean gender pay gap of 11.29% and a median gender pay gap of 20.37%. This is broadly in line with trends across the higher education sector, where pay gaps persist due to structural issues linked to occupational segregation, career progression pathways, and historical patterns of workforce distribution.</a:t>
            </a:r>
          </a:p>
          <a:p>
            <a:endParaRPr lang="en-GB" sz="3600" dirty="0">
              <a:latin typeface="Arial" panose="020B0604020202020204" pitchFamily="34" charset="0"/>
              <a:cs typeface="Arial" panose="020B0604020202020204" pitchFamily="34" charset="0"/>
            </a:endParaRPr>
          </a:p>
          <a:p>
            <a:r>
              <a:rPr lang="en-GB" sz="3600" b="1" dirty="0">
                <a:latin typeface="Arial" panose="020B0604020202020204" pitchFamily="34" charset="0"/>
                <a:cs typeface="Arial" panose="020B0604020202020204" pitchFamily="34" charset="0"/>
              </a:rPr>
              <a:t>Key Issues Identified</a:t>
            </a:r>
          </a:p>
          <a:p>
            <a:endParaRPr lang="en-GB" sz="3600" b="1" dirty="0">
              <a:latin typeface="Arial" panose="020B0604020202020204" pitchFamily="34" charset="0"/>
              <a:cs typeface="Arial" panose="020B0604020202020204" pitchFamily="34" charset="0"/>
            </a:endParaRPr>
          </a:p>
          <a:p>
            <a:pPr>
              <a:buFont typeface="+mj-lt"/>
              <a:buAutoNum type="arabicPeriod"/>
            </a:pPr>
            <a:r>
              <a:rPr lang="en-GB" sz="3600" b="1" dirty="0">
                <a:latin typeface="Arial" panose="020B0604020202020204" pitchFamily="34" charset="0"/>
                <a:cs typeface="Arial" panose="020B0604020202020204" pitchFamily="34" charset="0"/>
              </a:rPr>
              <a:t>Workforce Segmentation and Gender Distribution in Pay Quartiles</a:t>
            </a:r>
            <a:endParaRPr lang="en-GB" sz="3600" dirty="0">
              <a:latin typeface="Arial" panose="020B0604020202020204" pitchFamily="34" charset="0"/>
              <a:cs typeface="Arial" panose="020B0604020202020204" pitchFamily="34" charset="0"/>
            </a:endParaRPr>
          </a:p>
          <a:p>
            <a:pPr marL="742950" lvl="1" indent="-285750">
              <a:buFont typeface="+mj-lt"/>
              <a:buAutoNum type="arabicPeriod"/>
            </a:pPr>
            <a:r>
              <a:rPr lang="en-GB" sz="3600" dirty="0">
                <a:latin typeface="Arial" panose="020B0604020202020204" pitchFamily="34" charset="0"/>
                <a:cs typeface="Arial" panose="020B0604020202020204" pitchFamily="34" charset="0"/>
              </a:rPr>
              <a:t>Lower Quartiles: There is a significant concentration of women in lower-paid roles, many of which are within professional services and operational areas.</a:t>
            </a:r>
          </a:p>
          <a:p>
            <a:pPr marL="742950" lvl="1" indent="-285750">
              <a:buFont typeface="+mj-lt"/>
              <a:buAutoNum type="arabicPeriod"/>
            </a:pPr>
            <a:r>
              <a:rPr lang="en-GB" sz="3600" dirty="0">
                <a:latin typeface="Arial" panose="020B0604020202020204" pitchFamily="34" charset="0"/>
                <a:cs typeface="Arial" panose="020B0604020202020204" pitchFamily="34" charset="0"/>
              </a:rPr>
              <a:t>Upper Quartile Representation: Although women are present, they are under-represented in the highest-paid roles, particularly at senior leadership and senior technical levels, where men are more prevalent.</a:t>
            </a:r>
          </a:p>
          <a:p>
            <a:pPr lvl="1"/>
            <a:endParaRPr lang="en-GB" sz="3600" dirty="0">
              <a:latin typeface="Arial" panose="020B0604020202020204" pitchFamily="34" charset="0"/>
              <a:cs typeface="Arial" panose="020B0604020202020204" pitchFamily="34" charset="0"/>
            </a:endParaRPr>
          </a:p>
          <a:p>
            <a:pPr>
              <a:buFont typeface="+mj-lt"/>
              <a:buAutoNum type="arabicPeriod"/>
            </a:pPr>
            <a:r>
              <a:rPr lang="en-GB" sz="3600" b="1" dirty="0">
                <a:latin typeface="Arial" panose="020B0604020202020204" pitchFamily="34" charset="0"/>
                <a:cs typeface="Arial" panose="020B0604020202020204" pitchFamily="34" charset="0"/>
              </a:rPr>
              <a:t>Bonus Disparity</a:t>
            </a:r>
            <a:endParaRPr lang="en-GB" sz="3600" dirty="0">
              <a:latin typeface="Arial" panose="020B0604020202020204" pitchFamily="34" charset="0"/>
              <a:cs typeface="Arial" panose="020B0604020202020204" pitchFamily="34" charset="0"/>
            </a:endParaRPr>
          </a:p>
          <a:p>
            <a:pPr marL="742950" lvl="1" indent="-285750">
              <a:buFont typeface="+mj-lt"/>
              <a:buAutoNum type="arabicPeriod"/>
            </a:pPr>
            <a:r>
              <a:rPr lang="en-GB" sz="3600" dirty="0">
                <a:latin typeface="Arial" panose="020B0604020202020204" pitchFamily="34" charset="0"/>
                <a:cs typeface="Arial" panose="020B0604020202020204" pitchFamily="34" charset="0"/>
              </a:rPr>
              <a:t>Women’s mean bonus pay is 28.18% lower than men’s, indicating that when bonuses are paid, they are typically higher for men.</a:t>
            </a:r>
          </a:p>
          <a:p>
            <a:pPr marL="742950" lvl="1" indent="-285750">
              <a:buFont typeface="+mj-lt"/>
              <a:buAutoNum type="arabicPeriod"/>
            </a:pPr>
            <a:r>
              <a:rPr lang="en-GB" sz="3600" dirty="0">
                <a:latin typeface="Arial" panose="020B0604020202020204" pitchFamily="34" charset="0"/>
                <a:cs typeface="Arial" panose="020B0604020202020204" pitchFamily="34" charset="0"/>
              </a:rPr>
              <a:t>Fewer women (2.24%) received bonuses compared to men (4.10%), which suggests that bonus allocation processes and criteria may inadvertently favour male-dominated roles or levels.</a:t>
            </a:r>
          </a:p>
          <a:p>
            <a:pPr lvl="1"/>
            <a:endParaRPr lang="en-GB" sz="3600" dirty="0">
              <a:latin typeface="Arial" panose="020B0604020202020204" pitchFamily="34" charset="0"/>
              <a:cs typeface="Arial" panose="020B0604020202020204" pitchFamily="34" charset="0"/>
            </a:endParaRPr>
          </a:p>
          <a:p>
            <a:pPr>
              <a:buFont typeface="+mj-lt"/>
              <a:buAutoNum type="arabicPeriod"/>
            </a:pPr>
            <a:r>
              <a:rPr lang="en-GB" sz="3600" b="1" dirty="0">
                <a:latin typeface="Arial" panose="020B0604020202020204" pitchFamily="34" charset="0"/>
                <a:cs typeface="Arial" panose="020B0604020202020204" pitchFamily="34" charset="0"/>
              </a:rPr>
              <a:t>Professional Services Career Progression</a:t>
            </a:r>
            <a:endParaRPr lang="en-GB" sz="3600" dirty="0">
              <a:latin typeface="Arial" panose="020B0604020202020204" pitchFamily="34" charset="0"/>
              <a:cs typeface="Arial" panose="020B0604020202020204" pitchFamily="34" charset="0"/>
            </a:endParaRPr>
          </a:p>
          <a:p>
            <a:pPr marL="742950" lvl="1" indent="-285750">
              <a:buFont typeface="+mj-lt"/>
              <a:buAutoNum type="arabicPeriod"/>
            </a:pPr>
            <a:r>
              <a:rPr lang="en-GB" sz="3600" dirty="0">
                <a:latin typeface="Arial" panose="020B0604020202020204" pitchFamily="34" charset="0"/>
                <a:cs typeface="Arial" panose="020B0604020202020204" pitchFamily="34" charset="0"/>
              </a:rPr>
              <a:t>Similar to the wider sector</a:t>
            </a:r>
            <a:r>
              <a:rPr lang="en-GB" sz="3600" b="1" dirty="0">
                <a:latin typeface="Arial" panose="020B0604020202020204" pitchFamily="34" charset="0"/>
                <a:cs typeface="Arial" panose="020B0604020202020204" pitchFamily="34" charset="0"/>
              </a:rPr>
              <a:t>, </a:t>
            </a:r>
            <a:r>
              <a:rPr lang="en-GB" sz="3600" dirty="0">
                <a:latin typeface="Arial" panose="020B0604020202020204" pitchFamily="34" charset="0"/>
                <a:cs typeface="Arial" panose="020B0604020202020204" pitchFamily="34" charset="0"/>
              </a:rPr>
              <a:t>professional services career pathways are less structured compared to academic pathways, limiting progression opportunities for women concentrated in these roles.</a:t>
            </a:r>
          </a:p>
          <a:p>
            <a:pPr marL="742950" lvl="1" indent="-285750">
              <a:buFont typeface="+mj-lt"/>
              <a:buAutoNum type="arabicPeriod"/>
            </a:pPr>
            <a:r>
              <a:rPr lang="en-GB" sz="3600" dirty="0">
                <a:latin typeface="Arial" panose="020B0604020202020204" pitchFamily="34" charset="0"/>
                <a:cs typeface="Arial" panose="020B0604020202020204" pitchFamily="34" charset="0"/>
              </a:rPr>
              <a:t>Academic promotions (where clearer criteria exist) tend to support greater pay progression, but this is less evident for professional services staff.</a:t>
            </a:r>
          </a:p>
          <a:p>
            <a:pPr lvl="1"/>
            <a:endParaRPr lang="en-GB" sz="3600" dirty="0">
              <a:latin typeface="Arial" panose="020B0604020202020204" pitchFamily="34" charset="0"/>
              <a:cs typeface="Arial" panose="020B0604020202020204" pitchFamily="34" charset="0"/>
            </a:endParaRPr>
          </a:p>
          <a:p>
            <a:pPr>
              <a:buFont typeface="+mj-lt"/>
              <a:buAutoNum type="arabicPeriod"/>
            </a:pPr>
            <a:r>
              <a:rPr lang="en-GB" sz="3600" b="1" dirty="0">
                <a:latin typeface="Arial" panose="020B0604020202020204" pitchFamily="34" charset="0"/>
                <a:cs typeface="Arial" panose="020B0604020202020204" pitchFamily="34" charset="0"/>
              </a:rPr>
              <a:t>Part-Time Working and Flexible Arrangements</a:t>
            </a:r>
            <a:endParaRPr lang="en-GB" sz="3600" dirty="0">
              <a:latin typeface="Arial" panose="020B0604020202020204" pitchFamily="34" charset="0"/>
              <a:cs typeface="Arial" panose="020B0604020202020204" pitchFamily="34" charset="0"/>
            </a:endParaRPr>
          </a:p>
          <a:p>
            <a:pPr marL="742950" lvl="1" indent="-285750">
              <a:buFont typeface="+mj-lt"/>
              <a:buAutoNum type="arabicPeriod"/>
            </a:pPr>
            <a:r>
              <a:rPr lang="en-GB" sz="3600" dirty="0">
                <a:latin typeface="Arial" panose="020B0604020202020204" pitchFamily="34" charset="0"/>
                <a:cs typeface="Arial" panose="020B0604020202020204" pitchFamily="34" charset="0"/>
              </a:rPr>
              <a:t>Although not explicitly stated in the dataset, sector-wide data indicates women are more likely to work part-time, particularly in lower grades, which affects their average hourly rate and progression opportunities.</a:t>
            </a:r>
          </a:p>
        </p:txBody>
      </p:sp>
    </p:spTree>
    <p:extLst>
      <p:ext uri="{BB962C8B-B14F-4D97-AF65-F5344CB8AC3E}">
        <p14:creationId xmlns:p14="http://schemas.microsoft.com/office/powerpoint/2010/main" val="42439747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3474720" y="1920240"/>
            <a:ext cx="19110960" cy="17282160"/>
          </a:xfrm>
          <a:prstGeom prst="rect">
            <a:avLst/>
          </a:prstGeom>
          <a:noFill/>
          <a:ln/>
        </p:spPr>
        <p:txBody>
          <a:bodyPr wrap="square" rtlCol="0" anchor="ctr"/>
          <a:lstStyle/>
          <a:p>
            <a:pPr marL="0" indent="0" algn="l">
              <a:buNone/>
            </a:pPr>
            <a:r>
              <a:rPr lang="en-US" sz="4800" dirty="0">
                <a:solidFill>
                  <a:srgbClr val="44546A"/>
                </a:solidFill>
              </a:rPr>
              <a:t>This report has been produced for your organisation. It includes all the figures required for Gender Pay Reporting under the Employment Equality Act 1998 (Section 20A) (Gender Pay Gap Information) Regulations 2022.</a:t>
            </a:r>
            <a:endParaRPr lang="en-US" sz="4800" dirty="0"/>
          </a:p>
          <a:p>
            <a:pPr marL="0" indent="0" algn="l">
              <a:buNone/>
            </a:pPr>
            <a:endParaRPr lang="en-US" sz="4800" dirty="0"/>
          </a:p>
          <a:p>
            <a:pPr marL="0" indent="0" algn="l">
              <a:buNone/>
            </a:pPr>
            <a:r>
              <a:rPr lang="en-US" sz="4800" dirty="0">
                <a:solidFill>
                  <a:srgbClr val="44546A"/>
                </a:solidFill>
              </a:rPr>
              <a:t>It also provides a detailed analysis of all your datapoints mapped in the Gapsquare app. This allows your company to break down your organization-wide metrics into smaller groups of employees - for example, you could look at employees by age, job level, business unit, or any other custom label.</a:t>
            </a:r>
            <a:endParaRPr lang="en-US" sz="4800" dirty="0"/>
          </a:p>
        </p:txBody>
      </p:sp>
      <p:pic>
        <p:nvPicPr>
          <p:cNvPr id="3" name="Image 0" descr="/assets/img/pdftemplate/global-business-award.webp"/>
          <p:cNvPicPr>
            <a:picLocks noChangeAspect="1"/>
          </p:cNvPicPr>
          <p:nvPr/>
        </p:nvPicPr>
        <p:blipFill>
          <a:blip r:embed="rId3"/>
          <a:stretch>
            <a:fillRect/>
          </a:stretch>
        </p:blipFill>
        <p:spPr>
          <a:xfrm>
            <a:off x="26060400" y="11521440"/>
            <a:ext cx="6949440" cy="5760720"/>
          </a:xfrm>
          <a:prstGeom prst="rect">
            <a:avLst/>
          </a:prstGeom>
        </p:spPr>
      </p:pic>
      <p:pic>
        <p:nvPicPr>
          <p:cNvPr id="4" name="Image 1" descr="/assets/img/pptx/Mask-Group-46.sv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6060400" y="3840480"/>
            <a:ext cx="6949440" cy="672084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20A81A9-4B68-A4A5-CF79-72C7E6EBD7B5}"/>
              </a:ext>
            </a:extLst>
          </p:cNvPr>
          <p:cNvSpPr txBox="1"/>
          <p:nvPr/>
        </p:nvSpPr>
        <p:spPr>
          <a:xfrm>
            <a:off x="1607128" y="4572000"/>
            <a:ext cx="31920872" cy="10802957"/>
          </a:xfrm>
          <a:prstGeom prst="rect">
            <a:avLst/>
          </a:prstGeom>
          <a:noFill/>
        </p:spPr>
        <p:txBody>
          <a:bodyPr wrap="square" rtlCol="0">
            <a:spAutoFit/>
          </a:bodyPr>
          <a:lstStyle/>
          <a:p>
            <a:endParaRPr lang="en-GB" sz="3600" b="1" dirty="0">
              <a:latin typeface="Arial" panose="020B0604020202020204" pitchFamily="34" charset="0"/>
              <a:cs typeface="Arial" panose="020B0604020202020204" pitchFamily="34" charset="0"/>
            </a:endParaRPr>
          </a:p>
          <a:p>
            <a:pPr algn="ctr"/>
            <a:r>
              <a:rPr lang="en-GB" sz="4800" b="1" dirty="0"/>
              <a:t>How Do We Compare to the Sector?</a:t>
            </a:r>
          </a:p>
          <a:p>
            <a:pPr algn="ctr"/>
            <a:endParaRPr lang="en-GB" sz="4800" b="1" dirty="0"/>
          </a:p>
          <a:p>
            <a:pPr algn="ctr"/>
            <a:endParaRPr lang="en-GB" sz="4800" b="1" dirty="0"/>
          </a:p>
          <a:p>
            <a:endParaRPr lang="en-GB" sz="3600" b="1" dirty="0"/>
          </a:p>
          <a:p>
            <a:pPr>
              <a:buFont typeface="Arial" panose="020B0604020202020204" pitchFamily="34" charset="0"/>
              <a:buChar char="•"/>
            </a:pPr>
            <a:r>
              <a:rPr lang="en-GB" sz="4800" dirty="0"/>
              <a:t>Edge Hill’s </a:t>
            </a:r>
            <a:r>
              <a:rPr lang="en-GB" sz="4800" b="1" dirty="0"/>
              <a:t>mean GPG of 11.29%</a:t>
            </a:r>
            <a:r>
              <a:rPr lang="en-GB" sz="4800" dirty="0"/>
              <a:t> is within the sector average range (typically 10-15% for HE institutions).</a:t>
            </a:r>
          </a:p>
          <a:p>
            <a:endParaRPr lang="en-GB" sz="4800" dirty="0"/>
          </a:p>
          <a:p>
            <a:endParaRPr lang="en-GB" sz="4800" dirty="0"/>
          </a:p>
          <a:p>
            <a:pPr>
              <a:buFont typeface="Arial" panose="020B0604020202020204" pitchFamily="34" charset="0"/>
              <a:buChar char="•"/>
            </a:pPr>
            <a:r>
              <a:rPr lang="en-GB" sz="4800" dirty="0"/>
              <a:t>The </a:t>
            </a:r>
            <a:r>
              <a:rPr lang="en-GB" sz="4800" b="1" dirty="0"/>
              <a:t>median GPG of 20.37%</a:t>
            </a:r>
            <a:r>
              <a:rPr lang="en-GB" sz="4800" dirty="0"/>
              <a:t> is slightly higher than average, which reflects the particular impact of occupational clustering and limited female representation at senior levels.</a:t>
            </a:r>
          </a:p>
          <a:p>
            <a:endParaRPr lang="en-GB" sz="4800" dirty="0"/>
          </a:p>
          <a:p>
            <a:endParaRPr lang="en-GB" sz="4800" dirty="0"/>
          </a:p>
          <a:p>
            <a:pPr>
              <a:buFont typeface="Arial" panose="020B0604020202020204" pitchFamily="34" charset="0"/>
              <a:buChar char="•"/>
            </a:pPr>
            <a:r>
              <a:rPr lang="en-GB" sz="4800" dirty="0"/>
              <a:t>These figures mirror patterns seen across many Post-92 institutions, where women occupy the bulk of administrative, student-facing, and lower-graded roles, with fewer women progressing into the highest-paid roles in estates, IT, and leadership.</a:t>
            </a:r>
          </a:p>
        </p:txBody>
      </p:sp>
    </p:spTree>
    <p:extLst>
      <p:ext uri="{BB962C8B-B14F-4D97-AF65-F5344CB8AC3E}">
        <p14:creationId xmlns:p14="http://schemas.microsoft.com/office/powerpoint/2010/main" val="12297499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2A681F7-54E6-E9BA-DB96-ED5DD824C367}"/>
              </a:ext>
            </a:extLst>
          </p:cNvPr>
          <p:cNvSpPr txBox="1"/>
          <p:nvPr/>
        </p:nvSpPr>
        <p:spPr>
          <a:xfrm>
            <a:off x="914399" y="733562"/>
            <a:ext cx="32389011" cy="20590252"/>
          </a:xfrm>
          <a:prstGeom prst="rect">
            <a:avLst/>
          </a:prstGeom>
          <a:noFill/>
        </p:spPr>
        <p:txBody>
          <a:bodyPr wrap="square" rtlCol="0">
            <a:spAutoFit/>
          </a:bodyPr>
          <a:lstStyle/>
          <a:p>
            <a:pPr algn="ctr"/>
            <a:r>
              <a:rPr lang="en-GB" sz="4800" b="1" dirty="0">
                <a:latin typeface="Arial" panose="020B0604020202020204" pitchFamily="34" charset="0"/>
                <a:cs typeface="Arial" panose="020B0604020202020204" pitchFamily="34" charset="0"/>
              </a:rPr>
              <a:t>Next Steps</a:t>
            </a:r>
          </a:p>
          <a:p>
            <a:pPr marL="571500" indent="-571500">
              <a:buFont typeface="Arial" panose="020B0604020202020204" pitchFamily="34" charset="0"/>
              <a:buChar char="•"/>
            </a:pPr>
            <a:r>
              <a:rPr lang="en-GB" sz="3600" b="1" dirty="0">
                <a:latin typeface="Arial" panose="020B0604020202020204" pitchFamily="34" charset="0"/>
                <a:cs typeface="Arial" panose="020B0604020202020204" pitchFamily="34" charset="0"/>
              </a:rPr>
              <a:t>Accelerate Professional Services Career Pathways</a:t>
            </a:r>
            <a:br>
              <a:rPr lang="en-GB" sz="3600" dirty="0">
                <a:latin typeface="Arial" panose="020B0604020202020204" pitchFamily="34" charset="0"/>
                <a:cs typeface="Arial" panose="020B0604020202020204" pitchFamily="34" charset="0"/>
              </a:rPr>
            </a:br>
            <a:r>
              <a:rPr lang="en-GB" sz="3600" dirty="0">
                <a:latin typeface="Arial" panose="020B0604020202020204" pitchFamily="34" charset="0"/>
                <a:cs typeface="Arial" panose="020B0604020202020204" pitchFamily="34" charset="0"/>
              </a:rPr>
              <a:t>We will fast-track the design and implementation of clear, competency-based career pathways for Professional Services colleagues, ensuring transparent progression criteria and fair access to development and promotion opportunities for women. This will form a core strand of the Employee Experience Project, with work commencing in earnest during 2025, informed by best practice from across the sector and tailored to Edge Hill’s strategic needs.</a:t>
            </a:r>
          </a:p>
          <a:p>
            <a:pPr marL="571500" indent="-571500">
              <a:buFont typeface="Arial" panose="020B0604020202020204" pitchFamily="34" charset="0"/>
              <a:buChar char="•"/>
            </a:pPr>
            <a:endParaRPr lang="en-GB" sz="3600" b="1" dirty="0">
              <a:latin typeface="Arial" panose="020B0604020202020204" pitchFamily="34" charset="0"/>
              <a:cs typeface="Arial" panose="020B0604020202020204" pitchFamily="34" charset="0"/>
            </a:endParaRPr>
          </a:p>
          <a:p>
            <a:pPr marL="571500" indent="-571500">
              <a:buFont typeface="Arial" panose="020B0604020202020204" pitchFamily="34" charset="0"/>
              <a:buChar char="•"/>
            </a:pPr>
            <a:r>
              <a:rPr lang="en-GB" sz="3600" b="1" dirty="0">
                <a:latin typeface="Arial" panose="020B0604020202020204" pitchFamily="34" charset="0"/>
                <a:cs typeface="Arial" panose="020B0604020202020204" pitchFamily="34" charset="0"/>
              </a:rPr>
              <a:t>Targeted Leadership Development for Women</a:t>
            </a:r>
            <a:br>
              <a:rPr lang="en-GB" sz="3600" dirty="0">
                <a:latin typeface="Arial" panose="020B0604020202020204" pitchFamily="34" charset="0"/>
                <a:cs typeface="Arial" panose="020B0604020202020204" pitchFamily="34" charset="0"/>
              </a:rPr>
            </a:br>
            <a:r>
              <a:rPr lang="en-GB" sz="3600" dirty="0">
                <a:latin typeface="Arial" panose="020B0604020202020204" pitchFamily="34" charset="0"/>
                <a:cs typeface="Arial" panose="020B0604020202020204" pitchFamily="34" charset="0"/>
              </a:rPr>
              <a:t>We will actively promote and embed opportunities for women to participate in leadership development initiatives such as Aurora, alongside our internal Leadership Programmes. We will also expand the reach and visibility of our Coaching and Mentoring schemes, ensuring they are fully accessible to women at all stages of their careers, with particular focus on supporting aspiring leaders. We will proactively build our internal leadership and succession pipelines, ensuring gender balance is factored into succession planning discussions at all levels. </a:t>
            </a:r>
          </a:p>
          <a:p>
            <a:pPr marL="571500" indent="-571500" algn="ctr">
              <a:buFont typeface="Arial" panose="020B0604020202020204" pitchFamily="34" charset="0"/>
              <a:buChar char="•"/>
            </a:pPr>
            <a:endParaRPr lang="en-GB" sz="3600" b="1" dirty="0">
              <a:latin typeface="Arial" panose="020B0604020202020204" pitchFamily="34" charset="0"/>
              <a:cs typeface="Arial" panose="020B0604020202020204" pitchFamily="34" charset="0"/>
            </a:endParaRPr>
          </a:p>
          <a:p>
            <a:pPr marL="571500" indent="-571500">
              <a:buFont typeface="Arial" panose="020B0604020202020204" pitchFamily="34" charset="0"/>
              <a:buChar char="•"/>
            </a:pPr>
            <a:r>
              <a:rPr lang="en-GB" sz="3600" b="1" dirty="0">
                <a:latin typeface="Arial" panose="020B0604020202020204" pitchFamily="34" charset="0"/>
                <a:cs typeface="Arial" panose="020B0604020202020204" pitchFamily="34" charset="0"/>
              </a:rPr>
              <a:t>Review and Embed Fair Bonus Allocation Processes</a:t>
            </a:r>
            <a:br>
              <a:rPr lang="en-GB" sz="3600" dirty="0">
                <a:latin typeface="Arial" panose="020B0604020202020204" pitchFamily="34" charset="0"/>
                <a:cs typeface="Arial" panose="020B0604020202020204" pitchFamily="34" charset="0"/>
              </a:rPr>
            </a:br>
            <a:r>
              <a:rPr lang="en-GB" sz="3600" dirty="0">
                <a:latin typeface="Arial" panose="020B0604020202020204" pitchFamily="34" charset="0"/>
                <a:cs typeface="Arial" panose="020B0604020202020204" pitchFamily="34" charset="0"/>
              </a:rPr>
              <a:t>To ensure equity, transparency, and consistency, we will review the current bonus allocation processes and embed Equity Impact Assessments (EIAs) as standard practice before any bonuses are awarded. This will provide an objective check and balance, ensuring bonus awards are free from unintended bias and reflect a fair distribution across all eligible staff.</a:t>
            </a:r>
          </a:p>
          <a:p>
            <a:pPr marL="571500" indent="-571500">
              <a:buFont typeface="Arial" panose="020B0604020202020204" pitchFamily="34" charset="0"/>
              <a:buChar char="•"/>
            </a:pPr>
            <a:endParaRPr lang="en-GB" sz="3600" b="1" dirty="0">
              <a:latin typeface="Arial" panose="020B0604020202020204" pitchFamily="34" charset="0"/>
              <a:cs typeface="Arial" panose="020B0604020202020204" pitchFamily="34" charset="0"/>
            </a:endParaRPr>
          </a:p>
          <a:p>
            <a:pPr marL="571500" indent="-571500">
              <a:buFont typeface="Arial" panose="020B0604020202020204" pitchFamily="34" charset="0"/>
              <a:buChar char="•"/>
            </a:pPr>
            <a:r>
              <a:rPr lang="en-GB" sz="3600" b="1" dirty="0">
                <a:latin typeface="Arial" panose="020B0604020202020204" pitchFamily="34" charset="0"/>
                <a:cs typeface="Arial" panose="020B0604020202020204" pitchFamily="34" charset="0"/>
              </a:rPr>
              <a:t>Monitor, Intervene, and Evolve at Key Career Stages</a:t>
            </a:r>
            <a:br>
              <a:rPr lang="en-GB" sz="3600" dirty="0">
                <a:latin typeface="Arial" panose="020B0604020202020204" pitchFamily="34" charset="0"/>
                <a:cs typeface="Arial" panose="020B0604020202020204" pitchFamily="34" charset="0"/>
              </a:rPr>
            </a:br>
            <a:r>
              <a:rPr lang="en-GB" sz="3600" dirty="0">
                <a:latin typeface="Arial" panose="020B0604020202020204" pitchFamily="34" charset="0"/>
                <a:cs typeface="Arial" panose="020B0604020202020204" pitchFamily="34" charset="0"/>
              </a:rPr>
              <a:t>We will track and analyse promotion rates by gender to identify any patterns, barriers, or pinch points where women may be disadvantaged. This data will inform targeted career interventions, including tailored career coaching and mentoring for female staff, particularly those at transition points between grades or roles. Alongside this, we will further embed person-centred Organisational Development (OD) and align strategic Learning and Development activity to foster career resilience and empower women to pursue senior roles with confidence.</a:t>
            </a:r>
          </a:p>
          <a:p>
            <a:pPr marL="571500" indent="-571500">
              <a:buFont typeface="Arial" panose="020B0604020202020204" pitchFamily="34" charset="0"/>
              <a:buChar char="•"/>
            </a:pPr>
            <a:endParaRPr lang="en-GB" sz="3600" dirty="0">
              <a:latin typeface="Arial" panose="020B0604020202020204" pitchFamily="34" charset="0"/>
              <a:cs typeface="Arial" panose="020B0604020202020204" pitchFamily="34" charset="0"/>
            </a:endParaRPr>
          </a:p>
          <a:p>
            <a:pPr marL="571500" indent="-571500">
              <a:buFont typeface="Arial" panose="020B0604020202020204" pitchFamily="34" charset="0"/>
              <a:buChar char="•"/>
            </a:pPr>
            <a:r>
              <a:rPr lang="en-GB" sz="3600" b="1" dirty="0">
                <a:latin typeface="Arial" panose="020B0604020202020204" pitchFamily="34" charset="0"/>
                <a:cs typeface="Arial" panose="020B0604020202020204" pitchFamily="34" charset="0"/>
              </a:rPr>
              <a:t>Strengthen Our Commitment to External Charters</a:t>
            </a:r>
            <a:br>
              <a:rPr lang="en-GB" sz="3600" dirty="0">
                <a:latin typeface="Arial" panose="020B0604020202020204" pitchFamily="34" charset="0"/>
                <a:cs typeface="Arial" panose="020B0604020202020204" pitchFamily="34" charset="0"/>
              </a:rPr>
            </a:br>
            <a:r>
              <a:rPr lang="en-GB" sz="3600" dirty="0">
                <a:latin typeface="Arial" panose="020B0604020202020204" pitchFamily="34" charset="0"/>
                <a:cs typeface="Arial" panose="020B0604020202020204" pitchFamily="34" charset="0"/>
              </a:rPr>
              <a:t>We will continue to actively engage with external equality charters, including Athena Swan, not only to benchmark our progress but to embed meaningful change within our culture. This includes actively creating opportunities for male colleagues to act as visible advocates and allies, driving a more inclusive and balanced culture across the institution.</a:t>
            </a:r>
          </a:p>
          <a:p>
            <a:pPr marL="571500" indent="-571500">
              <a:buFont typeface="Arial" panose="020B0604020202020204" pitchFamily="34" charset="0"/>
              <a:buChar char="•"/>
            </a:pPr>
            <a:endParaRPr lang="en-GB" sz="3600" dirty="0">
              <a:latin typeface="Arial" panose="020B0604020202020204" pitchFamily="34" charset="0"/>
              <a:cs typeface="Arial" panose="020B0604020202020204" pitchFamily="34" charset="0"/>
            </a:endParaRPr>
          </a:p>
          <a:p>
            <a:pPr marL="571500" indent="-571500">
              <a:buFont typeface="Arial" panose="020B0604020202020204" pitchFamily="34" charset="0"/>
              <a:buChar char="•"/>
            </a:pPr>
            <a:r>
              <a:rPr lang="en-GB" sz="3600" b="1" dirty="0">
                <a:solidFill>
                  <a:srgbClr val="262626"/>
                </a:solidFill>
                <a:latin typeface="Arial" panose="020B0604020202020204" pitchFamily="34" charset="0"/>
                <a:cs typeface="Arial" panose="020B0604020202020204" pitchFamily="34" charset="0"/>
              </a:rPr>
              <a:t>C</a:t>
            </a:r>
            <a:r>
              <a:rPr lang="en-GB" sz="3600" b="1" i="0" dirty="0">
                <a:solidFill>
                  <a:srgbClr val="262626"/>
                </a:solidFill>
                <a:effectLst/>
                <a:latin typeface="Arial" panose="020B0604020202020204" pitchFamily="34" charset="0"/>
                <a:cs typeface="Arial" panose="020B0604020202020204" pitchFamily="34" charset="0"/>
              </a:rPr>
              <a:t>reate a supportive environment that promotes family well-being and prioritises women’s health</a:t>
            </a:r>
            <a:endParaRPr lang="en-GB" sz="3600" dirty="0">
              <a:latin typeface="Arial" panose="020B0604020202020204" pitchFamily="34" charset="0"/>
              <a:cs typeface="Arial" panose="020B0604020202020204" pitchFamily="34" charset="0"/>
            </a:endParaRPr>
          </a:p>
          <a:p>
            <a:pPr defTabSz="901700">
              <a:tabLst>
                <a:tab pos="617538" algn="l"/>
              </a:tabLst>
            </a:pPr>
            <a:r>
              <a:rPr lang="en-GB" sz="3600" dirty="0">
                <a:latin typeface="Arial" panose="020B0604020202020204" pitchFamily="34" charset="0"/>
                <a:cs typeface="Arial" panose="020B0604020202020204" pitchFamily="34" charset="0"/>
              </a:rPr>
              <a:t>	We are committed to strengthening our family-friendly policies and advancing our women's health strategy to foster a more inclusive and supportive 	workplace. By addressing the unique health and well-being needs of women — including physical, mental, and reproductive health — we aim to remove 	barriers to career progression, enhance work-life balance, and create an environment where all employees can thrive.</a:t>
            </a:r>
            <a:endParaRPr lang="en-GB" sz="3600" b="1" dirty="0">
              <a:latin typeface="Arial" panose="020B0604020202020204" pitchFamily="34" charset="0"/>
              <a:cs typeface="Arial" panose="020B0604020202020204" pitchFamily="34" charset="0"/>
            </a:endParaRPr>
          </a:p>
          <a:p>
            <a:pPr algn="ctr"/>
            <a:r>
              <a:rPr lang="en-GB" sz="3600" b="1" dirty="0">
                <a:latin typeface="Arial" panose="020B0604020202020204" pitchFamily="34" charset="0"/>
                <a:cs typeface="Arial" panose="020B0604020202020204" pitchFamily="34" charset="0"/>
              </a:rPr>
              <a:t> </a:t>
            </a:r>
          </a:p>
          <a:p>
            <a:pPr algn="ctr"/>
            <a:endParaRPr lang="en-GB" sz="4800" b="1" dirty="0">
              <a:latin typeface="Arial" panose="020B0604020202020204" pitchFamily="34" charset="0"/>
              <a:cs typeface="Arial" panose="020B0604020202020204" pitchFamily="34" charset="0"/>
            </a:endParaRPr>
          </a:p>
          <a:p>
            <a:pPr>
              <a:buFont typeface="Arial" panose="020B0604020202020204" pitchFamily="34" charset="0"/>
              <a:buChar char="•"/>
            </a:pPr>
            <a:endParaRPr lang="en-GB" sz="4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176025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0" y="2880360"/>
            <a:ext cx="34747200" cy="960120"/>
          </a:xfrm>
          <a:prstGeom prst="rect">
            <a:avLst/>
          </a:prstGeom>
          <a:noFill/>
          <a:ln/>
        </p:spPr>
        <p:txBody>
          <a:bodyPr wrap="square" rtlCol="0" anchor="ctr"/>
          <a:lstStyle/>
          <a:p>
            <a:pPr marL="0" indent="0" algn="ctr">
              <a:buNone/>
            </a:pPr>
            <a:r>
              <a:rPr lang="en-US" sz="5400" b="1" dirty="0">
                <a:solidFill>
                  <a:srgbClr val="44546A"/>
                </a:solidFill>
              </a:rPr>
              <a:t>Glossary of terms</a:t>
            </a:r>
            <a:endParaRPr lang="en-US" sz="5400" dirty="0"/>
          </a:p>
        </p:txBody>
      </p:sp>
      <p:sp>
        <p:nvSpPr>
          <p:cNvPr id="3" name="Text 1"/>
          <p:cNvSpPr/>
          <p:nvPr/>
        </p:nvSpPr>
        <p:spPr>
          <a:xfrm>
            <a:off x="1389888" y="4416552"/>
            <a:ext cx="3474720" cy="960120"/>
          </a:xfrm>
          <a:prstGeom prst="rect">
            <a:avLst/>
          </a:prstGeom>
          <a:noFill/>
          <a:ln/>
        </p:spPr>
        <p:txBody>
          <a:bodyPr wrap="square" rtlCol="0" anchor="ctr"/>
          <a:lstStyle/>
          <a:p>
            <a:pPr marL="0" indent="0">
              <a:buNone/>
            </a:pPr>
            <a:r>
              <a:rPr lang="en-US" sz="4000" b="1" dirty="0">
                <a:solidFill>
                  <a:srgbClr val="44546A"/>
                </a:solidFill>
              </a:rPr>
              <a:t>Group: </a:t>
            </a:r>
            <a:endParaRPr lang="en-US" sz="4000" dirty="0"/>
          </a:p>
        </p:txBody>
      </p:sp>
      <p:sp>
        <p:nvSpPr>
          <p:cNvPr id="4" name="Text 2"/>
          <p:cNvSpPr/>
          <p:nvPr/>
        </p:nvSpPr>
        <p:spPr>
          <a:xfrm>
            <a:off x="1389888" y="5376672"/>
            <a:ext cx="31272480" cy="768096"/>
          </a:xfrm>
          <a:prstGeom prst="rect">
            <a:avLst/>
          </a:prstGeom>
          <a:noFill/>
          <a:ln/>
        </p:spPr>
        <p:txBody>
          <a:bodyPr wrap="square" rtlCol="0" anchor="ctr"/>
          <a:lstStyle/>
          <a:p>
            <a:pPr marL="0" indent="0">
              <a:buNone/>
            </a:pPr>
            <a:r>
              <a:rPr lang="en-US" sz="4000" dirty="0">
                <a:solidFill>
                  <a:srgbClr val="44546A"/>
                </a:solidFill>
              </a:rPr>
              <a:t>The name of the groups is taken from your data, using the same terms you have mapped in the Pay Equity Analytics app.</a:t>
            </a:r>
            <a:endParaRPr lang="en-US" sz="4000" dirty="0"/>
          </a:p>
        </p:txBody>
      </p:sp>
      <p:sp>
        <p:nvSpPr>
          <p:cNvPr id="5" name="Text 3"/>
          <p:cNvSpPr/>
          <p:nvPr/>
        </p:nvSpPr>
        <p:spPr>
          <a:xfrm>
            <a:off x="1389888" y="6336792"/>
            <a:ext cx="5212080" cy="960120"/>
          </a:xfrm>
          <a:prstGeom prst="rect">
            <a:avLst/>
          </a:prstGeom>
          <a:noFill/>
          <a:ln/>
        </p:spPr>
        <p:txBody>
          <a:bodyPr wrap="square" rtlCol="0" anchor="ctr"/>
          <a:lstStyle/>
          <a:p>
            <a:pPr marL="0" indent="0">
              <a:buNone/>
            </a:pPr>
            <a:r>
              <a:rPr lang="en-US" sz="4000" b="1" dirty="0">
                <a:solidFill>
                  <a:srgbClr val="44546A"/>
                </a:solidFill>
              </a:rPr>
              <a:t>Mean Pay Gap: </a:t>
            </a:r>
            <a:endParaRPr lang="en-US" sz="4000" dirty="0"/>
          </a:p>
        </p:txBody>
      </p:sp>
      <p:sp>
        <p:nvSpPr>
          <p:cNvPr id="6" name="Text 4"/>
          <p:cNvSpPr/>
          <p:nvPr/>
        </p:nvSpPr>
        <p:spPr>
          <a:xfrm>
            <a:off x="1389888" y="7296912"/>
            <a:ext cx="29535120" cy="1152144"/>
          </a:xfrm>
          <a:prstGeom prst="rect">
            <a:avLst/>
          </a:prstGeom>
          <a:noFill/>
          <a:ln/>
        </p:spPr>
        <p:txBody>
          <a:bodyPr wrap="square" rtlCol="0" anchor="ctr"/>
          <a:lstStyle/>
          <a:p>
            <a:pPr marL="0" indent="0">
              <a:buNone/>
            </a:pPr>
            <a:r>
              <a:rPr lang="en-US" sz="4000" dirty="0">
                <a:solidFill>
                  <a:srgbClr val="44546A"/>
                </a:solidFill>
              </a:rPr>
              <a:t>The raw difference between men's average pay and women's average pay, usually expressed as a percentage. This can be affected by outliers.</a:t>
            </a:r>
            <a:endParaRPr lang="en-US" sz="4000" dirty="0"/>
          </a:p>
        </p:txBody>
      </p:sp>
      <p:sp>
        <p:nvSpPr>
          <p:cNvPr id="7" name="Text 5"/>
          <p:cNvSpPr/>
          <p:nvPr/>
        </p:nvSpPr>
        <p:spPr>
          <a:xfrm>
            <a:off x="1389888" y="8833104"/>
            <a:ext cx="6949440" cy="960120"/>
          </a:xfrm>
          <a:prstGeom prst="rect">
            <a:avLst/>
          </a:prstGeom>
          <a:noFill/>
          <a:ln/>
        </p:spPr>
        <p:txBody>
          <a:bodyPr wrap="square" rtlCol="0" anchor="ctr"/>
          <a:lstStyle/>
          <a:p>
            <a:pPr marL="0" indent="0">
              <a:buNone/>
            </a:pPr>
            <a:r>
              <a:rPr lang="en-US" sz="4000" b="1" dirty="0">
                <a:solidFill>
                  <a:srgbClr val="44546A"/>
                </a:solidFill>
              </a:rPr>
              <a:t>Median Pay Gap: </a:t>
            </a:r>
            <a:endParaRPr lang="en-US" sz="4000" dirty="0"/>
          </a:p>
        </p:txBody>
      </p:sp>
      <p:sp>
        <p:nvSpPr>
          <p:cNvPr id="8" name="Text 6"/>
          <p:cNvSpPr/>
          <p:nvPr/>
        </p:nvSpPr>
        <p:spPr>
          <a:xfrm>
            <a:off x="1389888" y="9793224"/>
            <a:ext cx="27797760" cy="1651406"/>
          </a:xfrm>
          <a:prstGeom prst="rect">
            <a:avLst/>
          </a:prstGeom>
          <a:noFill/>
          <a:ln/>
        </p:spPr>
        <p:txBody>
          <a:bodyPr wrap="square" rtlCol="0" anchor="ctr"/>
          <a:lstStyle/>
          <a:p>
            <a:pPr marL="0" indent="0">
              <a:buNone/>
            </a:pPr>
            <a:r>
              <a:rPr lang="en-US" sz="4000" dirty="0">
                <a:solidFill>
                  <a:srgbClr val="44546A"/>
                </a:solidFill>
              </a:rPr>
              <a:t>The difference in pay between the middle-paid man and middle-paid woman in your organisation, usually expressed as a percentage. This is less affected by outliers.</a:t>
            </a:r>
            <a:endParaRPr lang="en-US" sz="4000" dirty="0"/>
          </a:p>
        </p:txBody>
      </p:sp>
      <p:sp>
        <p:nvSpPr>
          <p:cNvPr id="9" name="Text 7"/>
          <p:cNvSpPr/>
          <p:nvPr/>
        </p:nvSpPr>
        <p:spPr>
          <a:xfrm>
            <a:off x="1389888" y="11521440"/>
            <a:ext cx="3474720" cy="960120"/>
          </a:xfrm>
          <a:prstGeom prst="rect">
            <a:avLst/>
          </a:prstGeom>
          <a:noFill/>
          <a:ln/>
        </p:spPr>
        <p:txBody>
          <a:bodyPr wrap="square" rtlCol="0" anchor="ctr"/>
          <a:lstStyle/>
          <a:p>
            <a:pPr marL="0" indent="0">
              <a:buNone/>
            </a:pPr>
            <a:r>
              <a:rPr lang="en-US" sz="4000" b="1" dirty="0">
                <a:solidFill>
                  <a:srgbClr val="44546A"/>
                </a:solidFill>
              </a:rPr>
              <a:t>Quartile: </a:t>
            </a:r>
            <a:endParaRPr lang="en-US" sz="4000" dirty="0"/>
          </a:p>
        </p:txBody>
      </p:sp>
      <p:sp>
        <p:nvSpPr>
          <p:cNvPr id="10" name="Text 8"/>
          <p:cNvSpPr/>
          <p:nvPr/>
        </p:nvSpPr>
        <p:spPr>
          <a:xfrm>
            <a:off x="1389888" y="12481560"/>
            <a:ext cx="24323040" cy="1632204"/>
          </a:xfrm>
          <a:prstGeom prst="rect">
            <a:avLst/>
          </a:prstGeom>
          <a:noFill/>
          <a:ln/>
        </p:spPr>
        <p:txBody>
          <a:bodyPr wrap="square" rtlCol="0" anchor="ctr"/>
          <a:lstStyle/>
          <a:p>
            <a:pPr marL="0" indent="0">
              <a:buNone/>
            </a:pPr>
            <a:r>
              <a:rPr lang="en-US" sz="4000" dirty="0">
                <a:solidFill>
                  <a:srgbClr val="44546A"/>
                </a:solidFill>
              </a:rPr>
              <a:t>A division of your entire organisation into four groups of equal numbers, starting from the lowest-paid group (lower quartile) to your highest-paid group (upper quartile).</a:t>
            </a:r>
            <a:endParaRPr lang="en-US" sz="4000" dirty="0"/>
          </a:p>
        </p:txBody>
      </p:sp>
      <p:sp>
        <p:nvSpPr>
          <p:cNvPr id="11" name="Text 9"/>
          <p:cNvSpPr/>
          <p:nvPr/>
        </p:nvSpPr>
        <p:spPr>
          <a:xfrm>
            <a:off x="1389888" y="14209776"/>
            <a:ext cx="8686800" cy="960120"/>
          </a:xfrm>
          <a:prstGeom prst="rect">
            <a:avLst/>
          </a:prstGeom>
          <a:noFill/>
          <a:ln/>
        </p:spPr>
        <p:txBody>
          <a:bodyPr wrap="square" rtlCol="0" anchor="ctr"/>
          <a:lstStyle/>
          <a:p>
            <a:pPr marL="0" indent="0">
              <a:buNone/>
            </a:pPr>
            <a:r>
              <a:rPr lang="en-US" sz="4000" b="1" dirty="0">
                <a:solidFill>
                  <a:srgbClr val="44546A"/>
                </a:solidFill>
              </a:rPr>
              <a:t>Contribution to Pay Gap: </a:t>
            </a:r>
            <a:endParaRPr lang="en-US" sz="4000" dirty="0"/>
          </a:p>
        </p:txBody>
      </p:sp>
      <p:sp>
        <p:nvSpPr>
          <p:cNvPr id="12" name="Text 10"/>
          <p:cNvSpPr/>
          <p:nvPr/>
        </p:nvSpPr>
        <p:spPr>
          <a:xfrm>
            <a:off x="1389888" y="14977872"/>
            <a:ext cx="22585680" cy="2688336"/>
          </a:xfrm>
          <a:prstGeom prst="rect">
            <a:avLst/>
          </a:prstGeom>
          <a:noFill/>
          <a:ln/>
        </p:spPr>
        <p:txBody>
          <a:bodyPr wrap="square" rtlCol="0" anchor="ctr"/>
          <a:lstStyle/>
          <a:p>
            <a:pPr marL="0" indent="0">
              <a:buNone/>
            </a:pPr>
            <a:r>
              <a:rPr lang="en-US" sz="4000" dirty="0">
                <a:solidFill>
                  <a:srgbClr val="44546A"/>
                </a:solidFill>
              </a:rPr>
              <a:t>The number of percentage points a group contributes to your overall mean pay gap, whereby summing all your contributions per group will give you the mean pay gap. Using this, you will see which group contributes most to your organisation's pay gap.</a:t>
            </a:r>
            <a:endParaRPr lang="en-US" sz="4000" dirty="0"/>
          </a:p>
        </p:txBody>
      </p:sp>
      <p:pic>
        <p:nvPicPr>
          <p:cNvPr id="13" name="Image 0" descr="/assets/img/pdftemplate/Group-309.png"/>
          <p:cNvPicPr>
            <a:picLocks noChangeAspect="1"/>
          </p:cNvPicPr>
          <p:nvPr/>
        </p:nvPicPr>
        <p:blipFill>
          <a:blip r:embed="rId3"/>
          <a:stretch>
            <a:fillRect/>
          </a:stretch>
        </p:blipFill>
        <p:spPr>
          <a:xfrm>
            <a:off x="25017984" y="10561320"/>
            <a:ext cx="7644384" cy="7296912"/>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1737360" y="9601200"/>
            <a:ext cx="26060400" cy="0"/>
          </a:xfrm>
          <a:prstGeom prst="rect">
            <a:avLst/>
          </a:prstGeom>
          <a:noFill/>
          <a:ln/>
        </p:spPr>
        <p:txBody>
          <a:bodyPr wrap="square" rtlCol="0" anchor="ctr"/>
          <a:lstStyle/>
          <a:p>
            <a:pPr marL="0" indent="0">
              <a:buNone/>
            </a:pPr>
            <a:r>
              <a:rPr lang="en-US" sz="13400" dirty="0">
                <a:solidFill>
                  <a:srgbClr val="3A4545"/>
                </a:solidFill>
                <a:latin typeface="Roboto" pitchFamily="34" charset="0"/>
                <a:ea typeface="Roboto" pitchFamily="34" charset="-122"/>
                <a:cs typeface="Roboto" pitchFamily="34" charset="-120"/>
              </a:rPr>
              <a:t>Thank you</a:t>
            </a:r>
            <a:endParaRPr lang="en-US" sz="13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0" y="2784348"/>
            <a:ext cx="34747200" cy="1152144"/>
          </a:xfrm>
          <a:prstGeom prst="rect">
            <a:avLst/>
          </a:prstGeom>
          <a:noFill/>
          <a:ln/>
        </p:spPr>
        <p:txBody>
          <a:bodyPr wrap="square" rtlCol="0" anchor="ctr">
            <a:spAutoFit/>
          </a:bodyPr>
          <a:lstStyle/>
          <a:p>
            <a:pPr marL="0" indent="0" algn="ctr">
              <a:buNone/>
            </a:pPr>
            <a:r>
              <a:rPr lang="en-US" sz="5400" b="1" dirty="0">
                <a:solidFill>
                  <a:srgbClr val="44546A"/>
                </a:solidFill>
              </a:rPr>
              <a:t>Headline Figures</a:t>
            </a:r>
            <a:endParaRPr lang="en-US" sz="5400" dirty="0"/>
          </a:p>
        </p:txBody>
      </p:sp>
      <p:sp>
        <p:nvSpPr>
          <p:cNvPr id="3" name="Text 1"/>
          <p:cNvSpPr/>
          <p:nvPr/>
        </p:nvSpPr>
        <p:spPr>
          <a:xfrm>
            <a:off x="2779776" y="4032504"/>
            <a:ext cx="6949440" cy="960120"/>
          </a:xfrm>
          <a:prstGeom prst="rect">
            <a:avLst/>
          </a:prstGeom>
          <a:noFill/>
          <a:ln/>
        </p:spPr>
        <p:txBody>
          <a:bodyPr wrap="square" rtlCol="0" anchor="ctr"/>
          <a:lstStyle/>
          <a:p>
            <a:pPr marL="0" indent="0" algn="ctr">
              <a:buNone/>
            </a:pPr>
            <a:r>
              <a:rPr lang="en-US" sz="4400" b="1" dirty="0">
                <a:solidFill>
                  <a:srgbClr val="44546A"/>
                </a:solidFill>
              </a:rPr>
              <a:t>Hourly remuneration</a:t>
            </a:r>
            <a:endParaRPr lang="en-US" sz="4400" dirty="0"/>
          </a:p>
        </p:txBody>
      </p:sp>
      <p:sp>
        <p:nvSpPr>
          <p:cNvPr id="4" name="Text 2"/>
          <p:cNvSpPr/>
          <p:nvPr/>
        </p:nvSpPr>
        <p:spPr>
          <a:xfrm>
            <a:off x="173736" y="4992624"/>
            <a:ext cx="13898880" cy="960120"/>
          </a:xfrm>
          <a:prstGeom prst="rect">
            <a:avLst/>
          </a:prstGeom>
          <a:noFill/>
          <a:ln/>
        </p:spPr>
        <p:txBody>
          <a:bodyPr wrap="square" rtlCol="0" anchor="ctr"/>
          <a:lstStyle/>
          <a:p>
            <a:pPr marL="0" indent="0" algn="l">
              <a:buNone/>
            </a:pPr>
            <a:r>
              <a:rPr lang="en-US" sz="4800" dirty="0">
                <a:solidFill>
                  <a:srgbClr val="5C646F"/>
                </a:solidFill>
              </a:rPr>
              <a:t>Women's </a:t>
            </a:r>
            <a:r>
              <a:rPr lang="en-US" sz="4800" b="1" dirty="0">
                <a:solidFill>
                  <a:srgbClr val="C00000"/>
                </a:solidFill>
              </a:rPr>
              <a:t>mean hourly rate </a:t>
            </a:r>
            <a:r>
              <a:rPr lang="en-US" sz="4800" dirty="0">
                <a:solidFill>
                  <a:srgbClr val="5C646F"/>
                </a:solidFill>
              </a:rPr>
              <a:t>is 11.29% less</a:t>
            </a:r>
            <a:endParaRPr lang="en-US" sz="4800" dirty="0"/>
          </a:p>
        </p:txBody>
      </p:sp>
      <p:sp>
        <p:nvSpPr>
          <p:cNvPr id="5" name="Text 3"/>
          <p:cNvSpPr/>
          <p:nvPr/>
        </p:nvSpPr>
        <p:spPr>
          <a:xfrm>
            <a:off x="173736" y="5952744"/>
            <a:ext cx="13898880" cy="768096"/>
          </a:xfrm>
          <a:prstGeom prst="rect">
            <a:avLst/>
          </a:prstGeom>
          <a:noFill/>
          <a:ln/>
        </p:spPr>
        <p:txBody>
          <a:bodyPr wrap="square" rtlCol="0" anchor="ctr"/>
          <a:lstStyle/>
          <a:p>
            <a:pPr marL="0" indent="0" algn="l">
              <a:buNone/>
            </a:pPr>
            <a:r>
              <a:rPr lang="en-US" sz="3200" dirty="0">
                <a:solidFill>
                  <a:srgbClr val="5C646F"/>
                </a:solidFill>
              </a:rPr>
              <a:t>Mean pay per hour for men: 23.09</a:t>
            </a:r>
            <a:endParaRPr lang="en-US" sz="3200" dirty="0"/>
          </a:p>
        </p:txBody>
      </p:sp>
      <p:sp>
        <p:nvSpPr>
          <p:cNvPr id="6" name="Text 4"/>
          <p:cNvSpPr/>
          <p:nvPr/>
        </p:nvSpPr>
        <p:spPr>
          <a:xfrm>
            <a:off x="7210044" y="5952744"/>
            <a:ext cx="13898880" cy="768096"/>
          </a:xfrm>
          <a:prstGeom prst="rect">
            <a:avLst/>
          </a:prstGeom>
          <a:noFill/>
          <a:ln/>
        </p:spPr>
        <p:txBody>
          <a:bodyPr wrap="square" rtlCol="0" anchor="ctr"/>
          <a:lstStyle/>
          <a:p>
            <a:pPr marL="0" indent="0" algn="l">
              <a:buNone/>
            </a:pPr>
            <a:r>
              <a:rPr lang="en-US" sz="3200" dirty="0">
                <a:solidFill>
                  <a:srgbClr val="5C646F"/>
                </a:solidFill>
              </a:rPr>
              <a:t>Mean pay per hour for women: 20.49</a:t>
            </a:r>
            <a:endParaRPr lang="en-US" sz="3200" dirty="0"/>
          </a:p>
        </p:txBody>
      </p:sp>
      <p:sp>
        <p:nvSpPr>
          <p:cNvPr id="7" name="Text 5"/>
          <p:cNvSpPr/>
          <p:nvPr/>
        </p:nvSpPr>
        <p:spPr>
          <a:xfrm>
            <a:off x="173736" y="6912864"/>
            <a:ext cx="13898880" cy="768096"/>
          </a:xfrm>
          <a:prstGeom prst="rect">
            <a:avLst/>
          </a:prstGeom>
          <a:noFill/>
          <a:ln/>
        </p:spPr>
        <p:txBody>
          <a:bodyPr wrap="square" rtlCol="0" anchor="ctr"/>
          <a:lstStyle/>
          <a:p>
            <a:pPr marL="0" indent="0" algn="l">
              <a:buNone/>
            </a:pPr>
            <a:r>
              <a:rPr lang="en-US" sz="3200" dirty="0">
                <a:solidFill>
                  <a:srgbClr val="5C646F"/>
                </a:solidFill>
              </a:rPr>
              <a:t>Difference in pay: 2.61</a:t>
            </a:r>
            <a:endParaRPr lang="en-US" sz="3200" dirty="0"/>
          </a:p>
        </p:txBody>
      </p:sp>
      <p:sp>
        <p:nvSpPr>
          <p:cNvPr id="8" name="Text 6"/>
          <p:cNvSpPr/>
          <p:nvPr/>
        </p:nvSpPr>
        <p:spPr>
          <a:xfrm>
            <a:off x="173736" y="7680960"/>
            <a:ext cx="13898880" cy="960120"/>
          </a:xfrm>
          <a:prstGeom prst="rect">
            <a:avLst/>
          </a:prstGeom>
          <a:noFill/>
          <a:ln/>
        </p:spPr>
        <p:txBody>
          <a:bodyPr wrap="square" rtlCol="0" anchor="ctr"/>
          <a:lstStyle/>
          <a:p>
            <a:pPr marL="0" indent="0" algn="l">
              <a:buNone/>
            </a:pPr>
            <a:r>
              <a:rPr lang="en-US" sz="4800" dirty="0">
                <a:solidFill>
                  <a:srgbClr val="5C646F"/>
                </a:solidFill>
              </a:rPr>
              <a:t>Women's </a:t>
            </a:r>
            <a:r>
              <a:rPr lang="en-US" sz="4800" b="1" dirty="0">
                <a:solidFill>
                  <a:srgbClr val="C00000"/>
                </a:solidFill>
              </a:rPr>
              <a:t>median hourly rate </a:t>
            </a:r>
            <a:r>
              <a:rPr lang="en-US" sz="4800" dirty="0">
                <a:solidFill>
                  <a:srgbClr val="5C646F"/>
                </a:solidFill>
              </a:rPr>
              <a:t>is 20.37% less</a:t>
            </a:r>
            <a:endParaRPr lang="en-US" sz="4800" dirty="0"/>
          </a:p>
        </p:txBody>
      </p:sp>
      <p:sp>
        <p:nvSpPr>
          <p:cNvPr id="9" name="Text 7"/>
          <p:cNvSpPr/>
          <p:nvPr/>
        </p:nvSpPr>
        <p:spPr>
          <a:xfrm>
            <a:off x="173736" y="8641080"/>
            <a:ext cx="13898880" cy="768096"/>
          </a:xfrm>
          <a:prstGeom prst="rect">
            <a:avLst/>
          </a:prstGeom>
          <a:noFill/>
          <a:ln/>
        </p:spPr>
        <p:txBody>
          <a:bodyPr wrap="square" rtlCol="0" anchor="ctr"/>
          <a:lstStyle/>
          <a:p>
            <a:pPr marL="0" indent="0" algn="l">
              <a:buNone/>
            </a:pPr>
            <a:r>
              <a:rPr lang="en-US" sz="3200" dirty="0">
                <a:solidFill>
                  <a:srgbClr val="5C646F"/>
                </a:solidFill>
              </a:rPr>
              <a:t>Median pay per hour for men: 20.38</a:t>
            </a:r>
            <a:endParaRPr lang="en-US" sz="3200" dirty="0"/>
          </a:p>
        </p:txBody>
      </p:sp>
      <p:sp>
        <p:nvSpPr>
          <p:cNvPr id="10" name="Text 8"/>
          <p:cNvSpPr/>
          <p:nvPr/>
        </p:nvSpPr>
        <p:spPr>
          <a:xfrm>
            <a:off x="7210044" y="8641080"/>
            <a:ext cx="13898880" cy="768096"/>
          </a:xfrm>
          <a:prstGeom prst="rect">
            <a:avLst/>
          </a:prstGeom>
          <a:noFill/>
          <a:ln/>
        </p:spPr>
        <p:txBody>
          <a:bodyPr wrap="square" rtlCol="0" anchor="ctr"/>
          <a:lstStyle/>
          <a:p>
            <a:pPr marL="0" indent="0" algn="l">
              <a:buNone/>
            </a:pPr>
            <a:r>
              <a:rPr lang="en-US" sz="3200" dirty="0">
                <a:solidFill>
                  <a:srgbClr val="5C646F"/>
                </a:solidFill>
              </a:rPr>
              <a:t>Median pay per hour for women: 16.23</a:t>
            </a:r>
            <a:endParaRPr lang="en-US" sz="3200" dirty="0"/>
          </a:p>
        </p:txBody>
      </p:sp>
      <p:sp>
        <p:nvSpPr>
          <p:cNvPr id="11" name="Text 9"/>
          <p:cNvSpPr/>
          <p:nvPr/>
        </p:nvSpPr>
        <p:spPr>
          <a:xfrm>
            <a:off x="173736" y="9601200"/>
            <a:ext cx="13898880" cy="768096"/>
          </a:xfrm>
          <a:prstGeom prst="rect">
            <a:avLst/>
          </a:prstGeom>
          <a:noFill/>
          <a:ln/>
        </p:spPr>
        <p:txBody>
          <a:bodyPr wrap="square" rtlCol="0" anchor="ctr"/>
          <a:lstStyle/>
          <a:p>
            <a:pPr marL="0" indent="0" algn="l">
              <a:buNone/>
            </a:pPr>
            <a:r>
              <a:rPr lang="en-US" sz="3200" dirty="0">
                <a:solidFill>
                  <a:srgbClr val="5C646F"/>
                </a:solidFill>
              </a:rPr>
              <a:t>Difference in pay: 4.15</a:t>
            </a:r>
            <a:endParaRPr lang="en-US" sz="3200" dirty="0"/>
          </a:p>
        </p:txBody>
      </p:sp>
      <p:pic>
        <p:nvPicPr>
          <p:cNvPr id="12" name="Image 0" descr="preencoded.png"/>
          <p:cNvPicPr>
            <a:picLocks noChangeAspect="1"/>
          </p:cNvPicPr>
          <p:nvPr/>
        </p:nvPicPr>
        <p:blipFill>
          <a:blip r:embed="rId3"/>
          <a:stretch>
            <a:fillRect/>
          </a:stretch>
        </p:blipFill>
        <p:spPr>
          <a:xfrm>
            <a:off x="14420088" y="5088636"/>
            <a:ext cx="6254496" cy="2304288"/>
          </a:xfrm>
          <a:prstGeom prst="rect">
            <a:avLst/>
          </a:prstGeom>
        </p:spPr>
      </p:pic>
      <p:pic>
        <p:nvPicPr>
          <p:cNvPr id="13" name="Image 1" descr="preencoded.png"/>
          <p:cNvPicPr>
            <a:picLocks noChangeAspect="1"/>
          </p:cNvPicPr>
          <p:nvPr/>
        </p:nvPicPr>
        <p:blipFill>
          <a:blip r:embed="rId4"/>
          <a:stretch>
            <a:fillRect/>
          </a:stretch>
        </p:blipFill>
        <p:spPr>
          <a:xfrm>
            <a:off x="14420088" y="7776972"/>
            <a:ext cx="6254496" cy="230428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0" y="2784348"/>
            <a:ext cx="34747200" cy="1152144"/>
          </a:xfrm>
          <a:prstGeom prst="rect">
            <a:avLst/>
          </a:prstGeom>
          <a:noFill/>
          <a:ln/>
        </p:spPr>
        <p:txBody>
          <a:bodyPr wrap="square" rtlCol="0" anchor="ctr">
            <a:spAutoFit/>
          </a:bodyPr>
          <a:lstStyle/>
          <a:p>
            <a:pPr marL="0" indent="0" algn="ctr">
              <a:buNone/>
            </a:pPr>
            <a:r>
              <a:rPr lang="en-US" sz="5400" b="1" dirty="0">
                <a:solidFill>
                  <a:srgbClr val="44546A"/>
                </a:solidFill>
              </a:rPr>
              <a:t>Headline Figures</a:t>
            </a:r>
            <a:endParaRPr lang="en-US" sz="5400" dirty="0"/>
          </a:p>
        </p:txBody>
      </p:sp>
      <p:sp>
        <p:nvSpPr>
          <p:cNvPr id="3" name="Text 1"/>
          <p:cNvSpPr/>
          <p:nvPr/>
        </p:nvSpPr>
        <p:spPr>
          <a:xfrm>
            <a:off x="9034272" y="4416552"/>
            <a:ext cx="3474720" cy="768096"/>
          </a:xfrm>
          <a:prstGeom prst="rect">
            <a:avLst/>
          </a:prstGeom>
          <a:noFill/>
          <a:ln/>
        </p:spPr>
        <p:txBody>
          <a:bodyPr wrap="square" rtlCol="0" anchor="ctr"/>
          <a:lstStyle/>
          <a:p>
            <a:pPr marL="0" indent="0" algn="l">
              <a:buNone/>
            </a:pPr>
            <a:r>
              <a:rPr lang="en-US" sz="4400" b="1" dirty="0">
                <a:solidFill>
                  <a:srgbClr val="44546A"/>
                </a:solidFill>
              </a:rPr>
              <a:t>Quartiles</a:t>
            </a:r>
            <a:endParaRPr lang="en-US" sz="44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173736" y="5568696"/>
          <a:ext cx="20153376" cy="7872985"/>
        </p:xfrm>
        <a:graphic>
          <a:graphicData uri="http://schemas.openxmlformats.org/drawingml/2006/table">
            <a:tbl>
              <a:tblPr/>
              <a:tblGrid>
                <a:gridCol w="2519172">
                  <a:extLst>
                    <a:ext uri="{9D8B030D-6E8A-4147-A177-3AD203B41FA5}">
                      <a16:colId xmlns:a16="http://schemas.microsoft.com/office/drawing/2014/main" val="20000"/>
                    </a:ext>
                  </a:extLst>
                </a:gridCol>
                <a:gridCol w="2519172">
                  <a:extLst>
                    <a:ext uri="{9D8B030D-6E8A-4147-A177-3AD203B41FA5}">
                      <a16:colId xmlns:a16="http://schemas.microsoft.com/office/drawing/2014/main" val="20001"/>
                    </a:ext>
                  </a:extLst>
                </a:gridCol>
                <a:gridCol w="2519172">
                  <a:extLst>
                    <a:ext uri="{9D8B030D-6E8A-4147-A177-3AD203B41FA5}">
                      <a16:colId xmlns:a16="http://schemas.microsoft.com/office/drawing/2014/main" val="20002"/>
                    </a:ext>
                  </a:extLst>
                </a:gridCol>
                <a:gridCol w="2519172">
                  <a:extLst>
                    <a:ext uri="{9D8B030D-6E8A-4147-A177-3AD203B41FA5}">
                      <a16:colId xmlns:a16="http://schemas.microsoft.com/office/drawing/2014/main" val="20003"/>
                    </a:ext>
                  </a:extLst>
                </a:gridCol>
                <a:gridCol w="2519172">
                  <a:extLst>
                    <a:ext uri="{9D8B030D-6E8A-4147-A177-3AD203B41FA5}">
                      <a16:colId xmlns:a16="http://schemas.microsoft.com/office/drawing/2014/main" val="20004"/>
                    </a:ext>
                  </a:extLst>
                </a:gridCol>
                <a:gridCol w="2519172">
                  <a:extLst>
                    <a:ext uri="{9D8B030D-6E8A-4147-A177-3AD203B41FA5}">
                      <a16:colId xmlns:a16="http://schemas.microsoft.com/office/drawing/2014/main" val="20005"/>
                    </a:ext>
                  </a:extLst>
                </a:gridCol>
                <a:gridCol w="2519172">
                  <a:extLst>
                    <a:ext uri="{9D8B030D-6E8A-4147-A177-3AD203B41FA5}">
                      <a16:colId xmlns:a16="http://schemas.microsoft.com/office/drawing/2014/main" val="20006"/>
                    </a:ext>
                  </a:extLst>
                </a:gridCol>
                <a:gridCol w="2519172">
                  <a:extLst>
                    <a:ext uri="{9D8B030D-6E8A-4147-A177-3AD203B41FA5}">
                      <a16:colId xmlns:a16="http://schemas.microsoft.com/office/drawing/2014/main" val="20007"/>
                    </a:ext>
                  </a:extLst>
                </a:gridCol>
              </a:tblGrid>
              <a:tr h="1574597">
                <a:tc>
                  <a:txBody>
                    <a:bodyPr/>
                    <a:lstStyle/>
                    <a:p>
                      <a:pPr marL="0" indent="0" algn="ctr">
                        <a:buNone/>
                      </a:pPr>
                      <a:r>
                        <a:rPr lang="en-US" sz="3200" dirty="0">
                          <a:solidFill>
                            <a:srgbClr val="F1F1F1"/>
                          </a:solidFill>
                        </a:rPr>
                        <a:t>Group</a:t>
                      </a:r>
                      <a:endParaRPr lang="en-US" sz="3200" dirty="0"/>
                    </a:p>
                  </a:txBody>
                  <a:tcPr anchor="ctr">
                    <a:lnL w="0" cap="flat" cmpd="sng" algn="ctr">
                      <a:noFill/>
                    </a:lnL>
                    <a:lnR w="0" cap="flat" cmpd="sng" algn="ctr">
                      <a:noFill/>
                    </a:lnR>
                    <a:lnT w="0" cap="flat" cmpd="sng" algn="ctr">
                      <a:noFill/>
                    </a:lnT>
                    <a:lnB w="0" cap="flat" cmpd="sng" algn="ctr">
                      <a:noFill/>
                    </a:lnB>
                    <a:solidFill>
                      <a:srgbClr val="009688"/>
                    </a:solidFill>
                  </a:tcPr>
                </a:tc>
                <a:tc>
                  <a:txBody>
                    <a:bodyPr/>
                    <a:lstStyle/>
                    <a:p>
                      <a:pPr marL="0" indent="0" algn="ctr">
                        <a:buNone/>
                      </a:pPr>
                      <a:r>
                        <a:rPr lang="en-US" sz="3200" dirty="0">
                          <a:solidFill>
                            <a:srgbClr val="F1F1F1"/>
                          </a:solidFill>
                        </a:rPr>
                        <a:t>Mean Pay Ms</a:t>
                      </a:r>
                      <a:endParaRPr lang="en-US" sz="3200" dirty="0"/>
                    </a:p>
                  </a:txBody>
                  <a:tcPr anchor="ctr">
                    <a:lnL w="0" cap="flat" cmpd="sng" algn="ctr">
                      <a:noFill/>
                    </a:lnL>
                    <a:lnR w="0" cap="flat" cmpd="sng" algn="ctr">
                      <a:noFill/>
                    </a:lnR>
                    <a:lnT w="0" cap="flat" cmpd="sng" algn="ctr">
                      <a:noFill/>
                    </a:lnT>
                    <a:lnB w="0" cap="flat" cmpd="sng" algn="ctr">
                      <a:noFill/>
                    </a:lnB>
                    <a:solidFill>
                      <a:srgbClr val="009688"/>
                    </a:solidFill>
                  </a:tcPr>
                </a:tc>
                <a:tc>
                  <a:txBody>
                    <a:bodyPr/>
                    <a:lstStyle/>
                    <a:p>
                      <a:pPr marL="0" indent="0" algn="ctr">
                        <a:buNone/>
                      </a:pPr>
                      <a:r>
                        <a:rPr lang="en-US" sz="3200" dirty="0">
                          <a:solidFill>
                            <a:srgbClr val="F1F1F1"/>
                          </a:solidFill>
                        </a:rPr>
                        <a:t>Mean Pay Fs</a:t>
                      </a:r>
                      <a:endParaRPr lang="en-US" sz="3200" dirty="0"/>
                    </a:p>
                  </a:txBody>
                  <a:tcPr anchor="ctr">
                    <a:lnL w="0" cap="flat" cmpd="sng" algn="ctr">
                      <a:noFill/>
                    </a:lnL>
                    <a:lnR w="0" cap="flat" cmpd="sng" algn="ctr">
                      <a:noFill/>
                    </a:lnR>
                    <a:lnT w="0" cap="flat" cmpd="sng" algn="ctr">
                      <a:noFill/>
                    </a:lnT>
                    <a:lnB w="0" cap="flat" cmpd="sng" algn="ctr">
                      <a:noFill/>
                    </a:lnB>
                    <a:solidFill>
                      <a:srgbClr val="009688"/>
                    </a:solidFill>
                  </a:tcPr>
                </a:tc>
                <a:tc>
                  <a:txBody>
                    <a:bodyPr/>
                    <a:lstStyle/>
                    <a:p>
                      <a:pPr marL="0" indent="0" algn="ctr">
                        <a:buNone/>
                      </a:pPr>
                      <a:r>
                        <a:rPr lang="en-US" sz="3200" dirty="0">
                          <a:solidFill>
                            <a:srgbClr val="F1F1F1"/>
                          </a:solidFill>
                        </a:rPr>
                        <a:t>Pay Gap (mean)</a:t>
                      </a:r>
                      <a:endParaRPr lang="en-US" sz="3200" dirty="0"/>
                    </a:p>
                  </a:txBody>
                  <a:tcPr anchor="ctr">
                    <a:lnL w="0" cap="flat" cmpd="sng" algn="ctr">
                      <a:noFill/>
                    </a:lnL>
                    <a:lnR w="0" cap="flat" cmpd="sng" algn="ctr">
                      <a:noFill/>
                    </a:lnR>
                    <a:lnT w="0" cap="flat" cmpd="sng" algn="ctr">
                      <a:noFill/>
                    </a:lnT>
                    <a:lnB w="0" cap="flat" cmpd="sng" algn="ctr">
                      <a:noFill/>
                    </a:lnB>
                    <a:solidFill>
                      <a:srgbClr val="009688"/>
                    </a:solidFill>
                  </a:tcPr>
                </a:tc>
                <a:tc>
                  <a:txBody>
                    <a:bodyPr/>
                    <a:lstStyle/>
                    <a:p>
                      <a:pPr marL="0" indent="0" algn="ctr">
                        <a:buNone/>
                      </a:pPr>
                      <a:r>
                        <a:rPr lang="en-US" sz="3200" dirty="0">
                          <a:solidFill>
                            <a:srgbClr val="F1F1F1"/>
                          </a:solidFill>
                        </a:rPr>
                        <a:t>Pay Gap (median)</a:t>
                      </a:r>
                      <a:endParaRPr lang="en-US" sz="3200" dirty="0"/>
                    </a:p>
                  </a:txBody>
                  <a:tcPr anchor="ctr">
                    <a:lnL w="0" cap="flat" cmpd="sng" algn="ctr">
                      <a:noFill/>
                    </a:lnL>
                    <a:lnR w="0" cap="flat" cmpd="sng" algn="ctr">
                      <a:noFill/>
                    </a:lnR>
                    <a:lnT w="0" cap="flat" cmpd="sng" algn="ctr">
                      <a:noFill/>
                    </a:lnT>
                    <a:lnB w="0" cap="flat" cmpd="sng" algn="ctr">
                      <a:noFill/>
                    </a:lnB>
                    <a:solidFill>
                      <a:srgbClr val="009688"/>
                    </a:solidFill>
                  </a:tcPr>
                </a:tc>
                <a:tc>
                  <a:txBody>
                    <a:bodyPr/>
                    <a:lstStyle/>
                    <a:p>
                      <a:pPr marL="0" indent="0" algn="ctr">
                        <a:buNone/>
                      </a:pPr>
                      <a:r>
                        <a:rPr lang="en-US" sz="3200" dirty="0">
                          <a:solidFill>
                            <a:srgbClr val="F1F1F1"/>
                          </a:solidFill>
                        </a:rPr>
                        <a:t>Percentage of Ms</a:t>
                      </a:r>
                      <a:endParaRPr lang="en-US" sz="3200" dirty="0"/>
                    </a:p>
                  </a:txBody>
                  <a:tcPr anchor="ctr">
                    <a:lnL w="0" cap="flat" cmpd="sng" algn="ctr">
                      <a:noFill/>
                    </a:lnL>
                    <a:lnR w="0" cap="flat" cmpd="sng" algn="ctr">
                      <a:noFill/>
                    </a:lnR>
                    <a:lnT w="0" cap="flat" cmpd="sng" algn="ctr">
                      <a:noFill/>
                    </a:lnT>
                    <a:lnB w="0" cap="flat" cmpd="sng" algn="ctr">
                      <a:noFill/>
                    </a:lnB>
                    <a:solidFill>
                      <a:srgbClr val="009688"/>
                    </a:solidFill>
                  </a:tcPr>
                </a:tc>
                <a:tc>
                  <a:txBody>
                    <a:bodyPr/>
                    <a:lstStyle/>
                    <a:p>
                      <a:pPr marL="0" indent="0" algn="ctr">
                        <a:buNone/>
                      </a:pPr>
                      <a:r>
                        <a:rPr lang="en-US" sz="3200" dirty="0">
                          <a:solidFill>
                            <a:srgbClr val="F1F1F1"/>
                          </a:solidFill>
                        </a:rPr>
                        <a:t>Percentage of Fs</a:t>
                      </a:r>
                      <a:endParaRPr lang="en-US" sz="3200" dirty="0"/>
                    </a:p>
                  </a:txBody>
                  <a:tcPr anchor="ctr">
                    <a:lnL w="0" cap="flat" cmpd="sng" algn="ctr">
                      <a:noFill/>
                    </a:lnL>
                    <a:lnR w="0" cap="flat" cmpd="sng" algn="ctr">
                      <a:noFill/>
                    </a:lnR>
                    <a:lnT w="0" cap="flat" cmpd="sng" algn="ctr">
                      <a:noFill/>
                    </a:lnT>
                    <a:lnB w="0" cap="flat" cmpd="sng" algn="ctr">
                      <a:noFill/>
                    </a:lnB>
                    <a:solidFill>
                      <a:srgbClr val="009688"/>
                    </a:solidFill>
                  </a:tcPr>
                </a:tc>
                <a:tc>
                  <a:txBody>
                    <a:bodyPr/>
                    <a:lstStyle/>
                    <a:p>
                      <a:pPr marL="0" indent="0" algn="ctr">
                        <a:buNone/>
                      </a:pPr>
                      <a:r>
                        <a:rPr lang="en-US" sz="3200" dirty="0">
                          <a:solidFill>
                            <a:srgbClr val="F1F1F1"/>
                          </a:solidFill>
                        </a:rPr>
                        <a:t>Contribution to Pay Gap</a:t>
                      </a:r>
                      <a:endParaRPr lang="en-US" sz="3200" dirty="0"/>
                    </a:p>
                  </a:txBody>
                  <a:tcPr anchor="ctr">
                    <a:lnL w="0" cap="flat" cmpd="sng" algn="ctr">
                      <a:noFill/>
                    </a:lnL>
                    <a:lnR w="0" cap="flat" cmpd="sng" algn="ctr">
                      <a:noFill/>
                    </a:lnR>
                    <a:lnT w="0" cap="flat" cmpd="sng" algn="ctr">
                      <a:noFill/>
                    </a:lnT>
                    <a:lnB w="0" cap="flat" cmpd="sng" algn="ctr">
                      <a:noFill/>
                    </a:lnB>
                    <a:solidFill>
                      <a:srgbClr val="009688"/>
                    </a:solidFill>
                  </a:tcPr>
                </a:tc>
                <a:extLst>
                  <a:ext uri="{0D108BD9-81ED-4DB2-BD59-A6C34878D82A}">
                    <a16:rowId xmlns:a16="http://schemas.microsoft.com/office/drawing/2014/main" val="10000"/>
                  </a:ext>
                </a:extLst>
              </a:tr>
              <a:tr h="1574597">
                <a:tc>
                  <a:txBody>
                    <a:bodyPr/>
                    <a:lstStyle/>
                    <a:p>
                      <a:pPr marL="0" indent="0" algn="ctr">
                        <a:buNone/>
                      </a:pPr>
                      <a:r>
                        <a:rPr lang="en-US" sz="3200" dirty="0">
                          <a:solidFill>
                            <a:srgbClr val="44546A"/>
                          </a:solidFill>
                        </a:rPr>
                        <a:t>Lower quartile</a:t>
                      </a:r>
                      <a:endParaRPr lang="en-US" sz="3200" dirty="0"/>
                    </a:p>
                  </a:txBody>
                  <a:tcPr anchor="ctr">
                    <a:lnL w="0" cap="flat" cmpd="sng" algn="ctr">
                      <a:noFill/>
                    </a:lnL>
                    <a:lnR w="0" cap="flat" cmpd="sng" algn="ctr">
                      <a:noFill/>
                    </a:lnR>
                    <a:lnT w="0" cap="flat" cmpd="sng" algn="ctr">
                      <a:noFill/>
                    </a:lnT>
                    <a:lnB w="0" cap="flat" cmpd="sng" algn="ctr">
                      <a:noFill/>
                    </a:lnB>
                  </a:tcPr>
                </a:tc>
                <a:tc>
                  <a:txBody>
                    <a:bodyPr/>
                    <a:lstStyle/>
                    <a:p>
                      <a:pPr marL="0" indent="0" algn="ctr">
                        <a:buNone/>
                      </a:pPr>
                      <a:r>
                        <a:rPr lang="en-US" sz="3200" dirty="0">
                          <a:solidFill>
                            <a:srgbClr val="44546A"/>
                          </a:solidFill>
                        </a:rPr>
                        <a:t>12.63</a:t>
                      </a:r>
                      <a:endParaRPr lang="en-US" sz="3200" dirty="0"/>
                    </a:p>
                  </a:txBody>
                  <a:tcPr anchor="ctr">
                    <a:lnL w="0" cap="flat" cmpd="sng" algn="ctr">
                      <a:noFill/>
                    </a:lnL>
                    <a:lnR w="0" cap="flat" cmpd="sng" algn="ctr">
                      <a:noFill/>
                    </a:lnR>
                    <a:lnT w="0" cap="flat" cmpd="sng" algn="ctr">
                      <a:noFill/>
                    </a:lnT>
                    <a:lnB w="0" cap="flat" cmpd="sng" algn="ctr">
                      <a:noFill/>
                    </a:lnB>
                  </a:tcPr>
                </a:tc>
                <a:tc>
                  <a:txBody>
                    <a:bodyPr/>
                    <a:lstStyle/>
                    <a:p>
                      <a:pPr marL="0" indent="0" algn="ctr">
                        <a:buNone/>
                      </a:pPr>
                      <a:r>
                        <a:rPr lang="en-US" sz="3200" dirty="0">
                          <a:solidFill>
                            <a:srgbClr val="44546A"/>
                          </a:solidFill>
                        </a:rPr>
                        <a:t>12.41</a:t>
                      </a:r>
                      <a:endParaRPr lang="en-US" sz="3200" dirty="0"/>
                    </a:p>
                  </a:txBody>
                  <a:tcPr anchor="ctr">
                    <a:lnL w="0" cap="flat" cmpd="sng" algn="ctr">
                      <a:noFill/>
                    </a:lnL>
                    <a:lnR w="0" cap="flat" cmpd="sng" algn="ctr">
                      <a:noFill/>
                    </a:lnR>
                    <a:lnT w="0" cap="flat" cmpd="sng" algn="ctr">
                      <a:noFill/>
                    </a:lnT>
                    <a:lnB w="0" cap="flat" cmpd="sng" algn="ctr">
                      <a:noFill/>
                    </a:lnB>
                  </a:tcPr>
                </a:tc>
                <a:tc>
                  <a:txBody>
                    <a:bodyPr/>
                    <a:lstStyle/>
                    <a:p>
                      <a:pPr marL="0" indent="0" algn="ctr">
                        <a:buNone/>
                      </a:pPr>
                      <a:r>
                        <a:rPr lang="en-US" sz="3200" dirty="0">
                          <a:solidFill>
                            <a:srgbClr val="44546A"/>
                          </a:solidFill>
                        </a:rPr>
                        <a:t>1.74%</a:t>
                      </a:r>
                      <a:endParaRPr lang="en-US" sz="3200" dirty="0"/>
                    </a:p>
                  </a:txBody>
                  <a:tcPr anchor="ctr">
                    <a:lnL w="0" cap="flat" cmpd="sng" algn="ctr">
                      <a:noFill/>
                    </a:lnL>
                    <a:lnR w="0" cap="flat" cmpd="sng" algn="ctr">
                      <a:noFill/>
                    </a:lnR>
                    <a:lnT w="0" cap="flat" cmpd="sng" algn="ctr">
                      <a:noFill/>
                    </a:lnT>
                    <a:lnB w="0" cap="flat" cmpd="sng" algn="ctr">
                      <a:noFill/>
                    </a:lnB>
                  </a:tcPr>
                </a:tc>
                <a:tc>
                  <a:txBody>
                    <a:bodyPr/>
                    <a:lstStyle/>
                    <a:p>
                      <a:pPr marL="0" indent="0" algn="ctr">
                        <a:buNone/>
                      </a:pPr>
                      <a:r>
                        <a:rPr lang="en-US" sz="3200" dirty="0">
                          <a:solidFill>
                            <a:srgbClr val="44546A"/>
                          </a:solidFill>
                        </a:rPr>
                        <a:t>3.84%</a:t>
                      </a:r>
                      <a:endParaRPr lang="en-US" sz="3200" dirty="0"/>
                    </a:p>
                  </a:txBody>
                  <a:tcPr anchor="ctr">
                    <a:lnL w="0" cap="flat" cmpd="sng" algn="ctr">
                      <a:noFill/>
                    </a:lnL>
                    <a:lnR w="0" cap="flat" cmpd="sng" algn="ctr">
                      <a:noFill/>
                    </a:lnR>
                    <a:lnT w="0" cap="flat" cmpd="sng" algn="ctr">
                      <a:noFill/>
                    </a:lnT>
                    <a:lnB w="0" cap="flat" cmpd="sng" algn="ctr">
                      <a:noFill/>
                    </a:lnB>
                  </a:tcPr>
                </a:tc>
                <a:tc>
                  <a:txBody>
                    <a:bodyPr/>
                    <a:lstStyle/>
                    <a:p>
                      <a:pPr marL="0" indent="0" algn="ctr">
                        <a:buNone/>
                      </a:pPr>
                      <a:r>
                        <a:rPr lang="en-US" sz="3200" dirty="0">
                          <a:solidFill>
                            <a:srgbClr val="44546A"/>
                          </a:solidFill>
                        </a:rPr>
                        <a:t>26.80%</a:t>
                      </a:r>
                      <a:endParaRPr lang="en-US" sz="3200" dirty="0"/>
                    </a:p>
                  </a:txBody>
                  <a:tcPr anchor="ctr">
                    <a:lnL w="0" cap="flat" cmpd="sng" algn="ctr">
                      <a:noFill/>
                    </a:lnL>
                    <a:lnR w="0" cap="flat" cmpd="sng" algn="ctr">
                      <a:noFill/>
                    </a:lnR>
                    <a:lnT w="0" cap="flat" cmpd="sng" algn="ctr">
                      <a:noFill/>
                    </a:lnT>
                    <a:lnB w="0" cap="flat" cmpd="sng" algn="ctr">
                      <a:noFill/>
                    </a:lnB>
                  </a:tcPr>
                </a:tc>
                <a:tc>
                  <a:txBody>
                    <a:bodyPr/>
                    <a:lstStyle/>
                    <a:p>
                      <a:pPr marL="0" indent="0" algn="ctr">
                        <a:buNone/>
                      </a:pPr>
                      <a:r>
                        <a:rPr lang="en-US" sz="3200" dirty="0">
                          <a:solidFill>
                            <a:srgbClr val="44546A"/>
                          </a:solidFill>
                        </a:rPr>
                        <a:t>73.20%</a:t>
                      </a:r>
                      <a:endParaRPr lang="en-US" sz="3200" dirty="0"/>
                    </a:p>
                  </a:txBody>
                  <a:tcPr anchor="ctr">
                    <a:lnL w="0" cap="flat" cmpd="sng" algn="ctr">
                      <a:noFill/>
                    </a:lnL>
                    <a:lnR w="0" cap="flat" cmpd="sng" algn="ctr">
                      <a:noFill/>
                    </a:lnR>
                    <a:lnT w="0" cap="flat" cmpd="sng" algn="ctr">
                      <a:noFill/>
                    </a:lnT>
                    <a:lnB w="0" cap="flat" cmpd="sng" algn="ctr">
                      <a:noFill/>
                    </a:lnB>
                  </a:tcPr>
                </a:tc>
                <a:tc>
                  <a:txBody>
                    <a:bodyPr/>
                    <a:lstStyle/>
                    <a:p>
                      <a:pPr marL="0" indent="0" algn="ctr">
                        <a:buNone/>
                      </a:pPr>
                      <a:r>
                        <a:rPr lang="en-US" sz="3200" dirty="0">
                          <a:solidFill>
                            <a:srgbClr val="44546A"/>
                          </a:solidFill>
                        </a:rPr>
                        <a:t>-4.42%</a:t>
                      </a:r>
                      <a:endParaRPr lang="en-US" sz="3200" dirty="0"/>
                    </a:p>
                  </a:txBody>
                  <a:tcPr anchor="ctr">
                    <a:lnL w="0" cap="flat" cmpd="sng" algn="ctr">
                      <a:noFill/>
                    </a:lnL>
                    <a:lnR w="0" cap="flat" cmpd="sng" algn="ctr">
                      <a:noFill/>
                    </a:lnR>
                    <a:lnT w="0" cap="flat" cmpd="sng" algn="ctr">
                      <a:noFill/>
                    </a:lnT>
                    <a:lnB w="0" cap="flat" cmpd="sng" algn="ctr">
                      <a:noFill/>
                    </a:lnB>
                  </a:tcPr>
                </a:tc>
                <a:extLst>
                  <a:ext uri="{0D108BD9-81ED-4DB2-BD59-A6C34878D82A}">
                    <a16:rowId xmlns:a16="http://schemas.microsoft.com/office/drawing/2014/main" val="10001"/>
                  </a:ext>
                </a:extLst>
              </a:tr>
              <a:tr h="1574597">
                <a:tc>
                  <a:txBody>
                    <a:bodyPr/>
                    <a:lstStyle/>
                    <a:p>
                      <a:pPr marL="0" indent="0" algn="ctr">
                        <a:buNone/>
                      </a:pPr>
                      <a:r>
                        <a:rPr lang="en-US" sz="3200" dirty="0">
                          <a:solidFill>
                            <a:srgbClr val="44546A"/>
                          </a:solidFill>
                        </a:rPr>
                        <a:t>Lower middle quartile</a:t>
                      </a:r>
                      <a:endParaRPr lang="en-US" sz="32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marL="0" indent="0" algn="ctr">
                        <a:buNone/>
                      </a:pPr>
                      <a:r>
                        <a:rPr lang="en-US" sz="3200" dirty="0">
                          <a:solidFill>
                            <a:srgbClr val="44546A"/>
                          </a:solidFill>
                        </a:rPr>
                        <a:t>15.59</a:t>
                      </a:r>
                      <a:endParaRPr lang="en-US" sz="32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marL="0" indent="0" algn="ctr">
                        <a:buNone/>
                      </a:pPr>
                      <a:r>
                        <a:rPr lang="en-US" sz="3200" dirty="0">
                          <a:solidFill>
                            <a:srgbClr val="44546A"/>
                          </a:solidFill>
                        </a:rPr>
                        <a:t>15.46</a:t>
                      </a:r>
                      <a:endParaRPr lang="en-US" sz="32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marL="0" indent="0" algn="ctr">
                        <a:buNone/>
                      </a:pPr>
                      <a:r>
                        <a:rPr lang="en-US" sz="3200" dirty="0">
                          <a:solidFill>
                            <a:srgbClr val="44546A"/>
                          </a:solidFill>
                        </a:rPr>
                        <a:t>0.78%</a:t>
                      </a:r>
                      <a:endParaRPr lang="en-US" sz="32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marL="0" indent="0" algn="ctr">
                        <a:buNone/>
                      </a:pPr>
                      <a:r>
                        <a:rPr lang="en-US" sz="3200" dirty="0">
                          <a:solidFill>
                            <a:srgbClr val="44546A"/>
                          </a:solidFill>
                        </a:rPr>
                        <a:t>0.48%</a:t>
                      </a:r>
                      <a:endParaRPr lang="en-US" sz="32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marL="0" indent="0" algn="ctr">
                        <a:buNone/>
                      </a:pPr>
                      <a:r>
                        <a:rPr lang="en-US" sz="3200" dirty="0">
                          <a:solidFill>
                            <a:srgbClr val="44546A"/>
                          </a:solidFill>
                        </a:rPr>
                        <a:t>31.91%</a:t>
                      </a:r>
                      <a:endParaRPr lang="en-US" sz="32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marL="0" indent="0" algn="ctr">
                        <a:buNone/>
                      </a:pPr>
                      <a:r>
                        <a:rPr lang="en-US" sz="3200" dirty="0">
                          <a:solidFill>
                            <a:srgbClr val="44546A"/>
                          </a:solidFill>
                        </a:rPr>
                        <a:t>68.09%</a:t>
                      </a:r>
                      <a:endParaRPr lang="en-US" sz="32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marL="0" indent="0" algn="ctr">
                        <a:buNone/>
                      </a:pPr>
                      <a:r>
                        <a:rPr lang="en-US" sz="3200" dirty="0">
                          <a:solidFill>
                            <a:srgbClr val="44546A"/>
                          </a:solidFill>
                        </a:rPr>
                        <a:t>-1.82%</a:t>
                      </a:r>
                      <a:endParaRPr lang="en-US" sz="3200" dirty="0"/>
                    </a:p>
                  </a:txBody>
                  <a:tcPr anchor="ctr">
                    <a:lnL w="0" cap="flat" cmpd="sng" algn="ctr">
                      <a:noFill/>
                    </a:lnL>
                    <a:lnR w="0" cap="flat" cmpd="sng" algn="ctr">
                      <a:noFill/>
                    </a:lnR>
                    <a:lnT w="0" cap="flat" cmpd="sng" algn="ctr">
                      <a:noFill/>
                    </a:lnT>
                    <a:lnB w="0" cap="flat" cmpd="sng" algn="ctr">
                      <a:noFill/>
                    </a:lnB>
                    <a:solidFill>
                      <a:srgbClr val="CDEAE8"/>
                    </a:solidFill>
                  </a:tcPr>
                </a:tc>
                <a:extLst>
                  <a:ext uri="{0D108BD9-81ED-4DB2-BD59-A6C34878D82A}">
                    <a16:rowId xmlns:a16="http://schemas.microsoft.com/office/drawing/2014/main" val="10002"/>
                  </a:ext>
                </a:extLst>
              </a:tr>
              <a:tr h="1574597">
                <a:tc>
                  <a:txBody>
                    <a:bodyPr/>
                    <a:lstStyle/>
                    <a:p>
                      <a:pPr marL="0" indent="0" algn="ctr">
                        <a:buNone/>
                      </a:pPr>
                      <a:r>
                        <a:rPr lang="en-US" sz="3200" dirty="0">
                          <a:solidFill>
                            <a:srgbClr val="44546A"/>
                          </a:solidFill>
                        </a:rPr>
                        <a:t>Upper middle quartile</a:t>
                      </a:r>
                      <a:endParaRPr lang="en-US" sz="3200" dirty="0"/>
                    </a:p>
                  </a:txBody>
                  <a:tcPr anchor="ctr">
                    <a:lnL w="0" cap="flat" cmpd="sng" algn="ctr">
                      <a:noFill/>
                    </a:lnL>
                    <a:lnR w="0" cap="flat" cmpd="sng" algn="ctr">
                      <a:noFill/>
                    </a:lnR>
                    <a:lnT w="0" cap="flat" cmpd="sng" algn="ctr">
                      <a:noFill/>
                    </a:lnT>
                    <a:lnB w="0" cap="flat" cmpd="sng" algn="ctr">
                      <a:noFill/>
                    </a:lnB>
                  </a:tcPr>
                </a:tc>
                <a:tc>
                  <a:txBody>
                    <a:bodyPr/>
                    <a:lstStyle/>
                    <a:p>
                      <a:pPr marL="0" indent="0" algn="ctr">
                        <a:buNone/>
                      </a:pPr>
                      <a:r>
                        <a:rPr lang="en-US" sz="3200" dirty="0">
                          <a:solidFill>
                            <a:srgbClr val="44546A"/>
                          </a:solidFill>
                        </a:rPr>
                        <a:t>22.42</a:t>
                      </a:r>
                      <a:endParaRPr lang="en-US" sz="3200" dirty="0"/>
                    </a:p>
                  </a:txBody>
                  <a:tcPr anchor="ctr">
                    <a:lnL w="0" cap="flat" cmpd="sng" algn="ctr">
                      <a:noFill/>
                    </a:lnL>
                    <a:lnR w="0" cap="flat" cmpd="sng" algn="ctr">
                      <a:noFill/>
                    </a:lnR>
                    <a:lnT w="0" cap="flat" cmpd="sng" algn="ctr">
                      <a:noFill/>
                    </a:lnT>
                    <a:lnB w="0" cap="flat" cmpd="sng" algn="ctr">
                      <a:noFill/>
                    </a:lnB>
                  </a:tcPr>
                </a:tc>
                <a:tc>
                  <a:txBody>
                    <a:bodyPr/>
                    <a:lstStyle/>
                    <a:p>
                      <a:pPr marL="0" indent="0" algn="ctr">
                        <a:buNone/>
                      </a:pPr>
                      <a:r>
                        <a:rPr lang="en-US" sz="3200" dirty="0">
                          <a:solidFill>
                            <a:srgbClr val="44546A"/>
                          </a:solidFill>
                        </a:rPr>
                        <a:t>22.12</a:t>
                      </a:r>
                      <a:endParaRPr lang="en-US" sz="3200" dirty="0"/>
                    </a:p>
                  </a:txBody>
                  <a:tcPr anchor="ctr">
                    <a:lnL w="0" cap="flat" cmpd="sng" algn="ctr">
                      <a:noFill/>
                    </a:lnL>
                    <a:lnR w="0" cap="flat" cmpd="sng" algn="ctr">
                      <a:noFill/>
                    </a:lnR>
                    <a:lnT w="0" cap="flat" cmpd="sng" algn="ctr">
                      <a:noFill/>
                    </a:lnT>
                    <a:lnB w="0" cap="flat" cmpd="sng" algn="ctr">
                      <a:noFill/>
                    </a:lnB>
                  </a:tcPr>
                </a:tc>
                <a:tc>
                  <a:txBody>
                    <a:bodyPr/>
                    <a:lstStyle/>
                    <a:p>
                      <a:pPr marL="0" indent="0" algn="ctr">
                        <a:buNone/>
                      </a:pPr>
                      <a:r>
                        <a:rPr lang="en-US" sz="3200" dirty="0">
                          <a:solidFill>
                            <a:srgbClr val="44546A"/>
                          </a:solidFill>
                        </a:rPr>
                        <a:t>1.34%</a:t>
                      </a:r>
                      <a:endParaRPr lang="en-US" sz="3200" dirty="0"/>
                    </a:p>
                  </a:txBody>
                  <a:tcPr anchor="ctr">
                    <a:lnL w="0" cap="flat" cmpd="sng" algn="ctr">
                      <a:noFill/>
                    </a:lnL>
                    <a:lnR w="0" cap="flat" cmpd="sng" algn="ctr">
                      <a:noFill/>
                    </a:lnR>
                    <a:lnT w="0" cap="flat" cmpd="sng" algn="ctr">
                      <a:noFill/>
                    </a:lnT>
                    <a:lnB w="0" cap="flat" cmpd="sng" algn="ctr">
                      <a:noFill/>
                    </a:lnB>
                  </a:tcPr>
                </a:tc>
                <a:tc>
                  <a:txBody>
                    <a:bodyPr/>
                    <a:lstStyle/>
                    <a:p>
                      <a:pPr marL="0" indent="0" algn="ctr">
                        <a:buNone/>
                      </a:pPr>
                      <a:r>
                        <a:rPr lang="en-US" sz="3200" dirty="0">
                          <a:solidFill>
                            <a:srgbClr val="44546A"/>
                          </a:solidFill>
                        </a:rPr>
                        <a:t>0.58%</a:t>
                      </a:r>
                      <a:endParaRPr lang="en-US" sz="3200" dirty="0"/>
                    </a:p>
                  </a:txBody>
                  <a:tcPr anchor="ctr">
                    <a:lnL w="0" cap="flat" cmpd="sng" algn="ctr">
                      <a:noFill/>
                    </a:lnL>
                    <a:lnR w="0" cap="flat" cmpd="sng" algn="ctr">
                      <a:noFill/>
                    </a:lnR>
                    <a:lnT w="0" cap="flat" cmpd="sng" algn="ctr">
                      <a:noFill/>
                    </a:lnT>
                    <a:lnB w="0" cap="flat" cmpd="sng" algn="ctr">
                      <a:noFill/>
                    </a:lnB>
                  </a:tcPr>
                </a:tc>
                <a:tc>
                  <a:txBody>
                    <a:bodyPr/>
                    <a:lstStyle/>
                    <a:p>
                      <a:pPr marL="0" indent="0" algn="ctr">
                        <a:buNone/>
                      </a:pPr>
                      <a:r>
                        <a:rPr lang="en-US" sz="3200" dirty="0">
                          <a:solidFill>
                            <a:srgbClr val="44546A"/>
                          </a:solidFill>
                        </a:rPr>
                        <a:t>37.58%</a:t>
                      </a:r>
                      <a:endParaRPr lang="en-US" sz="3200" dirty="0"/>
                    </a:p>
                  </a:txBody>
                  <a:tcPr anchor="ctr">
                    <a:lnL w="0" cap="flat" cmpd="sng" algn="ctr">
                      <a:noFill/>
                    </a:lnL>
                    <a:lnR w="0" cap="flat" cmpd="sng" algn="ctr">
                      <a:noFill/>
                    </a:lnR>
                    <a:lnT w="0" cap="flat" cmpd="sng" algn="ctr">
                      <a:noFill/>
                    </a:lnT>
                    <a:lnB w="0" cap="flat" cmpd="sng" algn="ctr">
                      <a:noFill/>
                    </a:lnB>
                  </a:tcPr>
                </a:tc>
                <a:tc>
                  <a:txBody>
                    <a:bodyPr/>
                    <a:lstStyle/>
                    <a:p>
                      <a:pPr marL="0" indent="0" algn="ctr">
                        <a:buNone/>
                      </a:pPr>
                      <a:r>
                        <a:rPr lang="en-US" sz="3200" dirty="0">
                          <a:solidFill>
                            <a:srgbClr val="44546A"/>
                          </a:solidFill>
                        </a:rPr>
                        <a:t>62.42%</a:t>
                      </a:r>
                      <a:endParaRPr lang="en-US" sz="3200" dirty="0"/>
                    </a:p>
                  </a:txBody>
                  <a:tcPr anchor="ctr">
                    <a:lnL w="0" cap="flat" cmpd="sng" algn="ctr">
                      <a:noFill/>
                    </a:lnL>
                    <a:lnR w="0" cap="flat" cmpd="sng" algn="ctr">
                      <a:noFill/>
                    </a:lnR>
                    <a:lnT w="0" cap="flat" cmpd="sng" algn="ctr">
                      <a:noFill/>
                    </a:lnT>
                    <a:lnB w="0" cap="flat" cmpd="sng" algn="ctr">
                      <a:noFill/>
                    </a:lnB>
                  </a:tcPr>
                </a:tc>
                <a:tc>
                  <a:txBody>
                    <a:bodyPr/>
                    <a:lstStyle/>
                    <a:p>
                      <a:pPr marL="0" indent="0" algn="ctr">
                        <a:buNone/>
                      </a:pPr>
                      <a:r>
                        <a:rPr lang="en-US" sz="3200" dirty="0">
                          <a:solidFill>
                            <a:srgbClr val="44546A"/>
                          </a:solidFill>
                        </a:rPr>
                        <a:t>3.57%</a:t>
                      </a:r>
                      <a:endParaRPr lang="en-US" sz="3200" dirty="0"/>
                    </a:p>
                  </a:txBody>
                  <a:tcPr anchor="ctr">
                    <a:lnL w="0" cap="flat" cmpd="sng" algn="ctr">
                      <a:noFill/>
                    </a:lnL>
                    <a:lnR w="0" cap="flat" cmpd="sng" algn="ctr">
                      <a:noFill/>
                    </a:lnR>
                    <a:lnT w="0" cap="flat" cmpd="sng" algn="ctr">
                      <a:noFill/>
                    </a:lnT>
                    <a:lnB w="0" cap="flat" cmpd="sng" algn="ctr">
                      <a:noFill/>
                    </a:lnB>
                  </a:tcPr>
                </a:tc>
                <a:extLst>
                  <a:ext uri="{0D108BD9-81ED-4DB2-BD59-A6C34878D82A}">
                    <a16:rowId xmlns:a16="http://schemas.microsoft.com/office/drawing/2014/main" val="10003"/>
                  </a:ext>
                </a:extLst>
              </a:tr>
              <a:tr h="1574597">
                <a:tc>
                  <a:txBody>
                    <a:bodyPr/>
                    <a:lstStyle/>
                    <a:p>
                      <a:pPr marL="0" indent="0" algn="ctr">
                        <a:buNone/>
                      </a:pPr>
                      <a:r>
                        <a:rPr lang="en-US" sz="3200" dirty="0">
                          <a:solidFill>
                            <a:srgbClr val="44546A"/>
                          </a:solidFill>
                        </a:rPr>
                        <a:t>Upper quartile</a:t>
                      </a:r>
                      <a:endParaRPr lang="en-US" sz="32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marL="0" indent="0" algn="ctr">
                        <a:buNone/>
                      </a:pPr>
                      <a:r>
                        <a:rPr lang="en-US" sz="3200" dirty="0">
                          <a:solidFill>
                            <a:srgbClr val="44546A"/>
                          </a:solidFill>
                        </a:rPr>
                        <a:t>36.12</a:t>
                      </a:r>
                      <a:endParaRPr lang="en-US" sz="32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marL="0" indent="0" algn="ctr">
                        <a:buNone/>
                      </a:pPr>
                      <a:r>
                        <a:rPr lang="en-US" sz="3200" dirty="0">
                          <a:solidFill>
                            <a:srgbClr val="44546A"/>
                          </a:solidFill>
                        </a:rPr>
                        <a:t>34.81</a:t>
                      </a:r>
                      <a:endParaRPr lang="en-US" sz="32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marL="0" indent="0" algn="ctr">
                        <a:buNone/>
                      </a:pPr>
                      <a:r>
                        <a:rPr lang="en-US" sz="3200" dirty="0">
                          <a:solidFill>
                            <a:srgbClr val="44546A"/>
                          </a:solidFill>
                        </a:rPr>
                        <a:t>3.63%</a:t>
                      </a:r>
                      <a:endParaRPr lang="en-US" sz="32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marL="0" indent="0" algn="ctr">
                        <a:buNone/>
                      </a:pPr>
                      <a:r>
                        <a:rPr lang="en-US" sz="3200" dirty="0">
                          <a:solidFill>
                            <a:srgbClr val="44546A"/>
                          </a:solidFill>
                        </a:rPr>
                        <a:t>2.9%</a:t>
                      </a:r>
                      <a:endParaRPr lang="en-US" sz="32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marL="0" indent="0" algn="ctr">
                        <a:buNone/>
                      </a:pPr>
                      <a:r>
                        <a:rPr lang="en-US" sz="3200" dirty="0">
                          <a:solidFill>
                            <a:srgbClr val="44546A"/>
                          </a:solidFill>
                        </a:rPr>
                        <a:t>41.90%</a:t>
                      </a:r>
                      <a:endParaRPr lang="en-US" sz="32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marL="0" indent="0" algn="ctr">
                        <a:buNone/>
                      </a:pPr>
                      <a:r>
                        <a:rPr lang="en-US" sz="3200" dirty="0">
                          <a:solidFill>
                            <a:srgbClr val="44546A"/>
                          </a:solidFill>
                        </a:rPr>
                        <a:t>58.10%</a:t>
                      </a:r>
                      <a:endParaRPr lang="en-US" sz="32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marL="0" indent="0" algn="ctr">
                        <a:buNone/>
                      </a:pPr>
                      <a:r>
                        <a:rPr lang="en-US" sz="3200" dirty="0">
                          <a:solidFill>
                            <a:srgbClr val="44546A"/>
                          </a:solidFill>
                        </a:rPr>
                        <a:t>13.97%</a:t>
                      </a:r>
                      <a:endParaRPr lang="en-US" sz="3200" dirty="0"/>
                    </a:p>
                  </a:txBody>
                  <a:tcPr anchor="ctr">
                    <a:lnL w="0" cap="flat" cmpd="sng" algn="ctr">
                      <a:noFill/>
                    </a:lnL>
                    <a:lnR w="0" cap="flat" cmpd="sng" algn="ctr">
                      <a:noFill/>
                    </a:lnR>
                    <a:lnT w="0" cap="flat" cmpd="sng" algn="ctr">
                      <a:noFill/>
                    </a:lnT>
                    <a:lnB w="0" cap="flat" cmpd="sng" algn="ctr">
                      <a:noFill/>
                    </a:lnB>
                    <a:solidFill>
                      <a:srgbClr val="CDEAE8"/>
                    </a:solidFill>
                  </a:tcPr>
                </a:tc>
                <a:extLst>
                  <a:ext uri="{0D108BD9-81ED-4DB2-BD59-A6C34878D82A}">
                    <a16:rowId xmlns:a16="http://schemas.microsoft.com/office/drawing/2014/main" val="10004"/>
                  </a:ext>
                </a:extLst>
              </a:tr>
            </a:tbl>
          </a:graphicData>
        </a:graphic>
      </p:graphicFrame>
      <p:sp>
        <p:nvSpPr>
          <p:cNvPr id="4" name="Text 2"/>
          <p:cNvSpPr/>
          <p:nvPr/>
        </p:nvSpPr>
        <p:spPr>
          <a:xfrm>
            <a:off x="25017984" y="4416552"/>
            <a:ext cx="3474720" cy="768096"/>
          </a:xfrm>
          <a:prstGeom prst="rect">
            <a:avLst/>
          </a:prstGeom>
          <a:noFill/>
          <a:ln/>
        </p:spPr>
        <p:txBody>
          <a:bodyPr wrap="square" rtlCol="0" anchor="ctr"/>
          <a:lstStyle/>
          <a:p>
            <a:pPr marL="0" indent="0" algn="l">
              <a:buNone/>
            </a:pPr>
            <a:r>
              <a:rPr lang="en-US" sz="4400" b="1" dirty="0">
                <a:solidFill>
                  <a:srgbClr val="44546A"/>
                </a:solidFill>
              </a:rPr>
              <a:t>Bonus</a:t>
            </a:r>
            <a:endParaRPr lang="en-US" sz="4400" dirty="0"/>
          </a:p>
        </p:txBody>
      </p:sp>
      <p:sp>
        <p:nvSpPr>
          <p:cNvPr id="6" name="Text 3"/>
          <p:cNvSpPr/>
          <p:nvPr/>
        </p:nvSpPr>
        <p:spPr>
          <a:xfrm>
            <a:off x="20674584" y="5376672"/>
            <a:ext cx="13551408" cy="960120"/>
          </a:xfrm>
          <a:prstGeom prst="rect">
            <a:avLst/>
          </a:prstGeom>
          <a:noFill/>
          <a:ln/>
        </p:spPr>
        <p:txBody>
          <a:bodyPr wrap="square" rtlCol="0" anchor="ctr"/>
          <a:lstStyle/>
          <a:p>
            <a:pPr marL="0" indent="0" algn="l">
              <a:buNone/>
            </a:pPr>
            <a:r>
              <a:rPr lang="en-US" sz="4800" dirty="0">
                <a:solidFill>
                  <a:srgbClr val="5C646F"/>
                </a:solidFill>
              </a:rPr>
              <a:t>Women's </a:t>
            </a:r>
            <a:r>
              <a:rPr lang="en-US" sz="4800" b="1" dirty="0">
                <a:solidFill>
                  <a:srgbClr val="C00000"/>
                </a:solidFill>
              </a:rPr>
              <a:t>mean bonus pay </a:t>
            </a:r>
            <a:r>
              <a:rPr lang="en-US" sz="4800" dirty="0">
                <a:solidFill>
                  <a:srgbClr val="5C646F"/>
                </a:solidFill>
              </a:rPr>
              <a:t>is 28.18% less</a:t>
            </a:r>
            <a:endParaRPr lang="en-US" sz="4800" dirty="0"/>
          </a:p>
        </p:txBody>
      </p:sp>
      <p:sp>
        <p:nvSpPr>
          <p:cNvPr id="7" name="Text 4"/>
          <p:cNvSpPr/>
          <p:nvPr/>
        </p:nvSpPr>
        <p:spPr>
          <a:xfrm>
            <a:off x="20674584" y="6336792"/>
            <a:ext cx="13551408" cy="960120"/>
          </a:xfrm>
          <a:prstGeom prst="rect">
            <a:avLst/>
          </a:prstGeom>
          <a:noFill/>
          <a:ln/>
        </p:spPr>
        <p:txBody>
          <a:bodyPr wrap="square" rtlCol="0" anchor="ctr"/>
          <a:lstStyle/>
          <a:p>
            <a:pPr marL="0" indent="0" algn="l">
              <a:buNone/>
            </a:pPr>
            <a:r>
              <a:rPr lang="en-US" sz="4800" dirty="0">
                <a:solidFill>
                  <a:srgbClr val="5C646F"/>
                </a:solidFill>
              </a:rPr>
              <a:t>Women's </a:t>
            </a:r>
            <a:r>
              <a:rPr lang="en-US" sz="4800" b="1" dirty="0">
                <a:solidFill>
                  <a:srgbClr val="C00000"/>
                </a:solidFill>
              </a:rPr>
              <a:t>median bonus pay </a:t>
            </a:r>
            <a:r>
              <a:rPr lang="en-US" sz="4800" dirty="0">
                <a:solidFill>
                  <a:srgbClr val="5C646F"/>
                </a:solidFill>
              </a:rPr>
              <a:t>is 0.00% more</a:t>
            </a:r>
            <a:endParaRPr lang="en-US" sz="4800" dirty="0"/>
          </a:p>
        </p:txBody>
      </p:sp>
      <p:sp>
        <p:nvSpPr>
          <p:cNvPr id="8" name="Text 5"/>
          <p:cNvSpPr/>
          <p:nvPr/>
        </p:nvSpPr>
        <p:spPr>
          <a:xfrm>
            <a:off x="20674584" y="7296912"/>
            <a:ext cx="13551408" cy="960120"/>
          </a:xfrm>
          <a:prstGeom prst="rect">
            <a:avLst/>
          </a:prstGeom>
          <a:noFill/>
          <a:ln/>
        </p:spPr>
        <p:txBody>
          <a:bodyPr wrap="square" rtlCol="0" anchor="ctr"/>
          <a:lstStyle/>
          <a:p>
            <a:pPr marL="0" indent="0" algn="l">
              <a:buNone/>
            </a:pPr>
            <a:r>
              <a:rPr lang="en-US" sz="4800" dirty="0">
                <a:solidFill>
                  <a:srgbClr val="5C646F"/>
                </a:solidFill>
              </a:rPr>
              <a:t>Proportion of </a:t>
            </a:r>
            <a:r>
              <a:rPr lang="en-US" sz="4800" b="1" dirty="0">
                <a:solidFill>
                  <a:srgbClr val="C00000"/>
                </a:solidFill>
              </a:rPr>
              <a:t>women receiving </a:t>
            </a:r>
            <a:r>
              <a:rPr lang="en-US" sz="4800" dirty="0">
                <a:solidFill>
                  <a:srgbClr val="5C646F"/>
                </a:solidFill>
              </a:rPr>
              <a:t>bonus: 2.24%</a:t>
            </a:r>
            <a:endParaRPr lang="en-US" sz="4800" dirty="0"/>
          </a:p>
        </p:txBody>
      </p:sp>
      <p:sp>
        <p:nvSpPr>
          <p:cNvPr id="9" name="Text 6"/>
          <p:cNvSpPr/>
          <p:nvPr/>
        </p:nvSpPr>
        <p:spPr>
          <a:xfrm>
            <a:off x="20674584" y="8257032"/>
            <a:ext cx="13551408" cy="960120"/>
          </a:xfrm>
          <a:prstGeom prst="rect">
            <a:avLst/>
          </a:prstGeom>
          <a:noFill/>
          <a:ln/>
        </p:spPr>
        <p:txBody>
          <a:bodyPr wrap="square" rtlCol="0" anchor="ctr"/>
          <a:lstStyle/>
          <a:p>
            <a:pPr marL="0" indent="0" algn="l">
              <a:buNone/>
            </a:pPr>
            <a:r>
              <a:rPr lang="en-US" sz="4800" dirty="0">
                <a:solidFill>
                  <a:srgbClr val="5C646F"/>
                </a:solidFill>
              </a:rPr>
              <a:t>Proportion of </a:t>
            </a:r>
            <a:r>
              <a:rPr lang="en-US" sz="4800" b="1" dirty="0">
                <a:solidFill>
                  <a:srgbClr val="C00000"/>
                </a:solidFill>
              </a:rPr>
              <a:t>men receiving </a:t>
            </a:r>
            <a:r>
              <a:rPr lang="en-US" sz="4800" dirty="0">
                <a:solidFill>
                  <a:srgbClr val="5C646F"/>
                </a:solidFill>
              </a:rPr>
              <a:t>bonus: 4.10%</a:t>
            </a:r>
            <a:endParaRPr lang="en-US" sz="4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assets/img/pptx/Group_171.png"/>
          <p:cNvPicPr>
            <a:picLocks noChangeAspect="1"/>
          </p:cNvPicPr>
          <p:nvPr/>
        </p:nvPicPr>
        <p:blipFill>
          <a:blip r:embed="rId3"/>
          <a:stretch>
            <a:fillRect/>
          </a:stretch>
        </p:blipFill>
        <p:spPr>
          <a:xfrm>
            <a:off x="4169664" y="1920240"/>
            <a:ext cx="30577536" cy="17282160"/>
          </a:xfrm>
          <a:prstGeom prst="rect">
            <a:avLst/>
          </a:prstGeom>
        </p:spPr>
      </p:pic>
      <p:sp>
        <p:nvSpPr>
          <p:cNvPr id="3" name="Text 0"/>
          <p:cNvSpPr/>
          <p:nvPr/>
        </p:nvSpPr>
        <p:spPr>
          <a:xfrm>
            <a:off x="0" y="8641080"/>
            <a:ext cx="34747200" cy="1920240"/>
          </a:xfrm>
          <a:prstGeom prst="rect">
            <a:avLst/>
          </a:prstGeom>
          <a:noFill/>
          <a:ln/>
        </p:spPr>
        <p:txBody>
          <a:bodyPr wrap="square" rtlCol="0" anchor="ctr"/>
          <a:lstStyle/>
          <a:p>
            <a:pPr marL="0" indent="0" algn="ctr">
              <a:buNone/>
            </a:pPr>
            <a:r>
              <a:rPr lang="en-US" sz="13800" b="1" dirty="0">
                <a:solidFill>
                  <a:srgbClr val="202526"/>
                </a:solidFill>
              </a:rPr>
              <a:t>Pay</a:t>
            </a:r>
            <a:endParaRPr lang="en-US" sz="13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1737360" y="3360420"/>
            <a:ext cx="10424160" cy="1920240"/>
          </a:xfrm>
          <a:prstGeom prst="rect">
            <a:avLst/>
          </a:prstGeom>
          <a:noFill/>
          <a:ln/>
        </p:spPr>
        <p:txBody>
          <a:bodyPr wrap="square" rtlCol="0" anchor="ctr"/>
          <a:lstStyle/>
          <a:p>
            <a:pPr marL="0" indent="0" algn="ctr">
              <a:buNone/>
            </a:pPr>
            <a:r>
              <a:rPr lang="en-US" sz="5400" b="1" dirty="0">
                <a:solidFill>
                  <a:srgbClr val="44546A"/>
                </a:solidFill>
              </a:rPr>
              <a:t>Hourly remuneration</a:t>
            </a:r>
            <a:endParaRPr lang="en-US" sz="5400" dirty="0"/>
          </a:p>
        </p:txBody>
      </p:sp>
      <p:sp>
        <p:nvSpPr>
          <p:cNvPr id="3" name="Text 1"/>
          <p:cNvSpPr/>
          <p:nvPr/>
        </p:nvSpPr>
        <p:spPr>
          <a:xfrm>
            <a:off x="1737360" y="5760720"/>
            <a:ext cx="26060400" cy="960120"/>
          </a:xfrm>
          <a:prstGeom prst="rect">
            <a:avLst/>
          </a:prstGeom>
          <a:noFill/>
          <a:ln/>
        </p:spPr>
        <p:txBody>
          <a:bodyPr wrap="square" rtlCol="0" anchor="ctr"/>
          <a:lstStyle/>
          <a:p>
            <a:pPr marL="0" indent="0" algn="l">
              <a:buNone/>
            </a:pPr>
            <a:r>
              <a:rPr lang="en-US" sz="5400" dirty="0">
                <a:solidFill>
                  <a:srgbClr val="44546A"/>
                </a:solidFill>
              </a:rPr>
              <a:t>Women's mean hourly rate is 11.29% less</a:t>
            </a:r>
            <a:endParaRPr lang="en-US" sz="5400" dirty="0"/>
          </a:p>
        </p:txBody>
      </p:sp>
      <p:sp>
        <p:nvSpPr>
          <p:cNvPr id="4" name="Text 2"/>
          <p:cNvSpPr/>
          <p:nvPr/>
        </p:nvSpPr>
        <p:spPr>
          <a:xfrm>
            <a:off x="1737360" y="6720840"/>
            <a:ext cx="26060400" cy="960120"/>
          </a:xfrm>
          <a:prstGeom prst="rect">
            <a:avLst/>
          </a:prstGeom>
          <a:noFill/>
          <a:ln/>
        </p:spPr>
        <p:txBody>
          <a:bodyPr wrap="square" rtlCol="0" anchor="ctr"/>
          <a:lstStyle/>
          <a:p>
            <a:pPr marL="0" indent="0" algn="l">
              <a:buNone/>
            </a:pPr>
            <a:r>
              <a:rPr lang="en-US" sz="5400" dirty="0">
                <a:solidFill>
                  <a:srgbClr val="44546A"/>
                </a:solidFill>
              </a:rPr>
              <a:t>Mean pay per hour for men: 23.09</a:t>
            </a:r>
            <a:endParaRPr lang="en-US" sz="5400" dirty="0"/>
          </a:p>
        </p:txBody>
      </p:sp>
      <p:sp>
        <p:nvSpPr>
          <p:cNvPr id="5" name="Text 3"/>
          <p:cNvSpPr/>
          <p:nvPr/>
        </p:nvSpPr>
        <p:spPr>
          <a:xfrm>
            <a:off x="1737360" y="7680960"/>
            <a:ext cx="26060400" cy="960120"/>
          </a:xfrm>
          <a:prstGeom prst="rect">
            <a:avLst/>
          </a:prstGeom>
          <a:noFill/>
          <a:ln/>
        </p:spPr>
        <p:txBody>
          <a:bodyPr wrap="square" rtlCol="0" anchor="ctr"/>
          <a:lstStyle/>
          <a:p>
            <a:pPr marL="0" indent="0" algn="l">
              <a:buNone/>
            </a:pPr>
            <a:r>
              <a:rPr lang="en-US" sz="5400" dirty="0">
                <a:solidFill>
                  <a:srgbClr val="44546A"/>
                </a:solidFill>
              </a:rPr>
              <a:t>Mean pay per hour for women: 20.49</a:t>
            </a:r>
            <a:endParaRPr lang="en-US" sz="5400" dirty="0"/>
          </a:p>
        </p:txBody>
      </p:sp>
      <p:sp>
        <p:nvSpPr>
          <p:cNvPr id="6" name="Text 4"/>
          <p:cNvSpPr/>
          <p:nvPr/>
        </p:nvSpPr>
        <p:spPr>
          <a:xfrm>
            <a:off x="1737360" y="8641080"/>
            <a:ext cx="26060400" cy="960120"/>
          </a:xfrm>
          <a:prstGeom prst="rect">
            <a:avLst/>
          </a:prstGeom>
          <a:noFill/>
          <a:ln/>
        </p:spPr>
        <p:txBody>
          <a:bodyPr wrap="square" rtlCol="0" anchor="ctr"/>
          <a:lstStyle/>
          <a:p>
            <a:pPr marL="0" indent="0" algn="l">
              <a:buNone/>
            </a:pPr>
            <a:r>
              <a:rPr lang="en-US" sz="5400" dirty="0">
                <a:solidFill>
                  <a:srgbClr val="44546A"/>
                </a:solidFill>
              </a:rPr>
              <a:t>Difference in pay: 2.61</a:t>
            </a:r>
            <a:endParaRPr lang="en-US" sz="5400" dirty="0"/>
          </a:p>
        </p:txBody>
      </p:sp>
      <p:sp>
        <p:nvSpPr>
          <p:cNvPr id="7" name="Text 5"/>
          <p:cNvSpPr/>
          <p:nvPr/>
        </p:nvSpPr>
        <p:spPr>
          <a:xfrm>
            <a:off x="1737360" y="11521440"/>
            <a:ext cx="26060400" cy="960120"/>
          </a:xfrm>
          <a:prstGeom prst="rect">
            <a:avLst/>
          </a:prstGeom>
          <a:noFill/>
          <a:ln/>
        </p:spPr>
        <p:txBody>
          <a:bodyPr wrap="square" rtlCol="0" anchor="ctr"/>
          <a:lstStyle/>
          <a:p>
            <a:pPr marL="0" indent="0" algn="l">
              <a:buNone/>
            </a:pPr>
            <a:r>
              <a:rPr lang="en-US" sz="5400" dirty="0">
                <a:solidFill>
                  <a:srgbClr val="44546A"/>
                </a:solidFill>
              </a:rPr>
              <a:t>Women's median hourly rate is: 20.37% less</a:t>
            </a:r>
            <a:endParaRPr lang="en-US" sz="5400" dirty="0"/>
          </a:p>
        </p:txBody>
      </p:sp>
      <p:sp>
        <p:nvSpPr>
          <p:cNvPr id="8" name="Text 6"/>
          <p:cNvSpPr/>
          <p:nvPr/>
        </p:nvSpPr>
        <p:spPr>
          <a:xfrm>
            <a:off x="1737360" y="12481560"/>
            <a:ext cx="26060400" cy="960120"/>
          </a:xfrm>
          <a:prstGeom prst="rect">
            <a:avLst/>
          </a:prstGeom>
          <a:noFill/>
          <a:ln/>
        </p:spPr>
        <p:txBody>
          <a:bodyPr wrap="square" rtlCol="0" anchor="ctr"/>
          <a:lstStyle/>
          <a:p>
            <a:pPr marL="0" indent="0" algn="l">
              <a:buNone/>
            </a:pPr>
            <a:r>
              <a:rPr lang="en-US" sz="5400" dirty="0">
                <a:solidFill>
                  <a:srgbClr val="44546A"/>
                </a:solidFill>
              </a:rPr>
              <a:t>Median pay per hour for men: 20.38</a:t>
            </a:r>
            <a:endParaRPr lang="en-US" sz="5400" dirty="0"/>
          </a:p>
        </p:txBody>
      </p:sp>
      <p:sp>
        <p:nvSpPr>
          <p:cNvPr id="9" name="Text 7"/>
          <p:cNvSpPr/>
          <p:nvPr/>
        </p:nvSpPr>
        <p:spPr>
          <a:xfrm>
            <a:off x="1737360" y="13441680"/>
            <a:ext cx="26060400" cy="960120"/>
          </a:xfrm>
          <a:prstGeom prst="rect">
            <a:avLst/>
          </a:prstGeom>
          <a:noFill/>
          <a:ln/>
        </p:spPr>
        <p:txBody>
          <a:bodyPr wrap="square" rtlCol="0" anchor="ctr"/>
          <a:lstStyle/>
          <a:p>
            <a:pPr marL="0" indent="0" algn="l">
              <a:buNone/>
            </a:pPr>
            <a:r>
              <a:rPr lang="en-US" sz="5400" dirty="0">
                <a:solidFill>
                  <a:srgbClr val="44546A"/>
                </a:solidFill>
              </a:rPr>
              <a:t>Median pay per hour for women: 16.23</a:t>
            </a:r>
            <a:endParaRPr lang="en-US" sz="5400" dirty="0"/>
          </a:p>
        </p:txBody>
      </p:sp>
      <p:sp>
        <p:nvSpPr>
          <p:cNvPr id="10" name="Text 8"/>
          <p:cNvSpPr/>
          <p:nvPr/>
        </p:nvSpPr>
        <p:spPr>
          <a:xfrm>
            <a:off x="1737360" y="14401800"/>
            <a:ext cx="26060400" cy="960120"/>
          </a:xfrm>
          <a:prstGeom prst="rect">
            <a:avLst/>
          </a:prstGeom>
          <a:noFill/>
          <a:ln/>
        </p:spPr>
        <p:txBody>
          <a:bodyPr wrap="square" rtlCol="0" anchor="ctr"/>
          <a:lstStyle/>
          <a:p>
            <a:pPr marL="0" indent="0" algn="l">
              <a:buNone/>
            </a:pPr>
            <a:r>
              <a:rPr lang="en-US" sz="5400" dirty="0">
                <a:solidFill>
                  <a:srgbClr val="44546A"/>
                </a:solidFill>
              </a:rPr>
              <a:t>Difference in pay: 4.15</a:t>
            </a:r>
            <a:endParaRPr lang="en-US" sz="5400" dirty="0"/>
          </a:p>
        </p:txBody>
      </p:sp>
      <p:pic>
        <p:nvPicPr>
          <p:cNvPr id="11" name="Image 0" descr="/assets/img/pptx/semi-circle.png"/>
          <p:cNvPicPr>
            <a:picLocks noChangeAspect="1"/>
          </p:cNvPicPr>
          <p:nvPr/>
        </p:nvPicPr>
        <p:blipFill>
          <a:blip r:embed="rId3"/>
          <a:stretch>
            <a:fillRect/>
          </a:stretch>
        </p:blipFill>
        <p:spPr>
          <a:xfrm>
            <a:off x="27797760" y="3840480"/>
            <a:ext cx="6949440" cy="13441680"/>
          </a:xfrm>
          <a:prstGeom prst="rect">
            <a:avLst/>
          </a:prstGeom>
        </p:spPr>
      </p:pic>
      <p:pic>
        <p:nvPicPr>
          <p:cNvPr id="12" name="Image 1" descr="/assets/img/pptx/Two_Women_In_Circle.png"/>
          <p:cNvPicPr>
            <a:picLocks noChangeAspect="1"/>
          </p:cNvPicPr>
          <p:nvPr/>
        </p:nvPicPr>
        <p:blipFill>
          <a:blip r:embed="rId4"/>
          <a:stretch>
            <a:fillRect/>
          </a:stretch>
        </p:blipFill>
        <p:spPr>
          <a:xfrm>
            <a:off x="23280624" y="6720840"/>
            <a:ext cx="7644384" cy="768096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0" y="2880360"/>
            <a:ext cx="34747200" cy="960120"/>
          </a:xfrm>
          <a:prstGeom prst="rect">
            <a:avLst/>
          </a:prstGeom>
          <a:noFill/>
          <a:ln/>
        </p:spPr>
        <p:txBody>
          <a:bodyPr wrap="square" rtlCol="0" anchor="ctr">
            <a:spAutoFit/>
          </a:bodyPr>
          <a:lstStyle/>
          <a:p>
            <a:pPr marL="0" indent="0" algn="ctr">
              <a:buNone/>
            </a:pPr>
            <a:r>
              <a:rPr lang="en-US" sz="5400" b="1" dirty="0">
                <a:solidFill>
                  <a:srgbClr val="44546A"/>
                </a:solidFill>
              </a:rPr>
              <a:t>Detailed Report Analysis By Quartiles</a:t>
            </a:r>
            <a:endParaRPr lang="en-US" sz="5400" dirty="0"/>
          </a:p>
        </p:txBody>
      </p:sp>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1737360" y="4800600"/>
          <a:ext cx="31272480" cy="13441680"/>
        </p:xfrm>
        <a:graphic>
          <a:graphicData uri="http://schemas.openxmlformats.org/drawingml/2006/table">
            <a:tbl>
              <a:tblPr/>
              <a:tblGrid>
                <a:gridCol w="3909060">
                  <a:extLst>
                    <a:ext uri="{9D8B030D-6E8A-4147-A177-3AD203B41FA5}">
                      <a16:colId xmlns:a16="http://schemas.microsoft.com/office/drawing/2014/main" val="20000"/>
                    </a:ext>
                  </a:extLst>
                </a:gridCol>
                <a:gridCol w="3909060">
                  <a:extLst>
                    <a:ext uri="{9D8B030D-6E8A-4147-A177-3AD203B41FA5}">
                      <a16:colId xmlns:a16="http://schemas.microsoft.com/office/drawing/2014/main" val="20001"/>
                    </a:ext>
                  </a:extLst>
                </a:gridCol>
                <a:gridCol w="3909060">
                  <a:extLst>
                    <a:ext uri="{9D8B030D-6E8A-4147-A177-3AD203B41FA5}">
                      <a16:colId xmlns:a16="http://schemas.microsoft.com/office/drawing/2014/main" val="20002"/>
                    </a:ext>
                  </a:extLst>
                </a:gridCol>
                <a:gridCol w="3909060">
                  <a:extLst>
                    <a:ext uri="{9D8B030D-6E8A-4147-A177-3AD203B41FA5}">
                      <a16:colId xmlns:a16="http://schemas.microsoft.com/office/drawing/2014/main" val="20003"/>
                    </a:ext>
                  </a:extLst>
                </a:gridCol>
                <a:gridCol w="3909060">
                  <a:extLst>
                    <a:ext uri="{9D8B030D-6E8A-4147-A177-3AD203B41FA5}">
                      <a16:colId xmlns:a16="http://schemas.microsoft.com/office/drawing/2014/main" val="20004"/>
                    </a:ext>
                  </a:extLst>
                </a:gridCol>
                <a:gridCol w="3909060">
                  <a:extLst>
                    <a:ext uri="{9D8B030D-6E8A-4147-A177-3AD203B41FA5}">
                      <a16:colId xmlns:a16="http://schemas.microsoft.com/office/drawing/2014/main" val="20005"/>
                    </a:ext>
                  </a:extLst>
                </a:gridCol>
                <a:gridCol w="3909060">
                  <a:extLst>
                    <a:ext uri="{9D8B030D-6E8A-4147-A177-3AD203B41FA5}">
                      <a16:colId xmlns:a16="http://schemas.microsoft.com/office/drawing/2014/main" val="20006"/>
                    </a:ext>
                  </a:extLst>
                </a:gridCol>
                <a:gridCol w="3909060">
                  <a:extLst>
                    <a:ext uri="{9D8B030D-6E8A-4147-A177-3AD203B41FA5}">
                      <a16:colId xmlns:a16="http://schemas.microsoft.com/office/drawing/2014/main" val="20007"/>
                    </a:ext>
                  </a:extLst>
                </a:gridCol>
              </a:tblGrid>
              <a:tr h="2688336">
                <a:tc>
                  <a:txBody>
                    <a:bodyPr/>
                    <a:lstStyle/>
                    <a:p>
                      <a:pPr marL="0" indent="0" algn="ctr">
                        <a:buNone/>
                      </a:pPr>
                      <a:r>
                        <a:rPr lang="en-US" sz="4000" dirty="0">
                          <a:solidFill>
                            <a:srgbClr val="F1F1F1"/>
                          </a:solidFill>
                        </a:rPr>
                        <a:t>Group</a:t>
                      </a:r>
                      <a:endParaRPr lang="en-US" sz="4000" dirty="0"/>
                    </a:p>
                  </a:txBody>
                  <a:tcPr anchor="ctr">
                    <a:lnL w="0" cap="flat" cmpd="sng" algn="ctr">
                      <a:noFill/>
                    </a:lnL>
                    <a:lnR w="0" cap="flat" cmpd="sng" algn="ctr">
                      <a:noFill/>
                    </a:lnR>
                    <a:lnT w="0" cap="flat" cmpd="sng" algn="ctr">
                      <a:noFill/>
                    </a:lnT>
                    <a:lnB w="0" cap="flat" cmpd="sng" algn="ctr">
                      <a:noFill/>
                    </a:lnB>
                    <a:solidFill>
                      <a:srgbClr val="009688"/>
                    </a:solidFill>
                  </a:tcPr>
                </a:tc>
                <a:tc>
                  <a:txBody>
                    <a:bodyPr/>
                    <a:lstStyle/>
                    <a:p>
                      <a:pPr marL="0" indent="0" algn="ctr">
                        <a:buNone/>
                      </a:pPr>
                      <a:r>
                        <a:rPr lang="en-US" sz="4000" dirty="0">
                          <a:solidFill>
                            <a:srgbClr val="F1F1F1"/>
                          </a:solidFill>
                        </a:rPr>
                        <a:t>Mean Pay Ms</a:t>
                      </a:r>
                      <a:endParaRPr lang="en-US" sz="4000" dirty="0"/>
                    </a:p>
                  </a:txBody>
                  <a:tcPr anchor="ctr">
                    <a:lnL w="0" cap="flat" cmpd="sng" algn="ctr">
                      <a:noFill/>
                    </a:lnL>
                    <a:lnR w="0" cap="flat" cmpd="sng" algn="ctr">
                      <a:noFill/>
                    </a:lnR>
                    <a:lnT w="0" cap="flat" cmpd="sng" algn="ctr">
                      <a:noFill/>
                    </a:lnT>
                    <a:lnB w="0" cap="flat" cmpd="sng" algn="ctr">
                      <a:noFill/>
                    </a:lnB>
                    <a:solidFill>
                      <a:srgbClr val="009688"/>
                    </a:solidFill>
                  </a:tcPr>
                </a:tc>
                <a:tc>
                  <a:txBody>
                    <a:bodyPr/>
                    <a:lstStyle/>
                    <a:p>
                      <a:pPr marL="0" indent="0" algn="ctr">
                        <a:buNone/>
                      </a:pPr>
                      <a:r>
                        <a:rPr lang="en-US" sz="4000" dirty="0">
                          <a:solidFill>
                            <a:srgbClr val="F1F1F1"/>
                          </a:solidFill>
                        </a:rPr>
                        <a:t>Mean Pay Fs</a:t>
                      </a:r>
                      <a:endParaRPr lang="en-US" sz="4000" dirty="0"/>
                    </a:p>
                  </a:txBody>
                  <a:tcPr anchor="ctr">
                    <a:lnL w="0" cap="flat" cmpd="sng" algn="ctr">
                      <a:noFill/>
                    </a:lnL>
                    <a:lnR w="0" cap="flat" cmpd="sng" algn="ctr">
                      <a:noFill/>
                    </a:lnR>
                    <a:lnT w="0" cap="flat" cmpd="sng" algn="ctr">
                      <a:noFill/>
                    </a:lnT>
                    <a:lnB w="0" cap="flat" cmpd="sng" algn="ctr">
                      <a:noFill/>
                    </a:lnB>
                    <a:solidFill>
                      <a:srgbClr val="009688"/>
                    </a:solidFill>
                  </a:tcPr>
                </a:tc>
                <a:tc>
                  <a:txBody>
                    <a:bodyPr/>
                    <a:lstStyle/>
                    <a:p>
                      <a:pPr marL="0" indent="0" algn="ctr">
                        <a:buNone/>
                      </a:pPr>
                      <a:r>
                        <a:rPr lang="en-US" sz="4000" dirty="0">
                          <a:solidFill>
                            <a:srgbClr val="F1F1F1"/>
                          </a:solidFill>
                        </a:rPr>
                        <a:t>Pay Gap (mean)</a:t>
                      </a:r>
                      <a:endParaRPr lang="en-US" sz="4000" dirty="0"/>
                    </a:p>
                  </a:txBody>
                  <a:tcPr anchor="ctr">
                    <a:lnL w="0" cap="flat" cmpd="sng" algn="ctr">
                      <a:noFill/>
                    </a:lnL>
                    <a:lnR w="0" cap="flat" cmpd="sng" algn="ctr">
                      <a:noFill/>
                    </a:lnR>
                    <a:lnT w="0" cap="flat" cmpd="sng" algn="ctr">
                      <a:noFill/>
                    </a:lnT>
                    <a:lnB w="0" cap="flat" cmpd="sng" algn="ctr">
                      <a:noFill/>
                    </a:lnB>
                    <a:solidFill>
                      <a:srgbClr val="009688"/>
                    </a:solidFill>
                  </a:tcPr>
                </a:tc>
                <a:tc>
                  <a:txBody>
                    <a:bodyPr/>
                    <a:lstStyle/>
                    <a:p>
                      <a:pPr marL="0" indent="0" algn="ctr">
                        <a:buNone/>
                      </a:pPr>
                      <a:r>
                        <a:rPr lang="en-US" sz="4000" dirty="0">
                          <a:solidFill>
                            <a:srgbClr val="F1F1F1"/>
                          </a:solidFill>
                        </a:rPr>
                        <a:t>Pay Gap (median)</a:t>
                      </a:r>
                      <a:endParaRPr lang="en-US" sz="4000" dirty="0"/>
                    </a:p>
                  </a:txBody>
                  <a:tcPr anchor="ctr">
                    <a:lnL w="0" cap="flat" cmpd="sng" algn="ctr">
                      <a:noFill/>
                    </a:lnL>
                    <a:lnR w="0" cap="flat" cmpd="sng" algn="ctr">
                      <a:noFill/>
                    </a:lnR>
                    <a:lnT w="0" cap="flat" cmpd="sng" algn="ctr">
                      <a:noFill/>
                    </a:lnT>
                    <a:lnB w="0" cap="flat" cmpd="sng" algn="ctr">
                      <a:noFill/>
                    </a:lnB>
                    <a:solidFill>
                      <a:srgbClr val="009688"/>
                    </a:solidFill>
                  </a:tcPr>
                </a:tc>
                <a:tc>
                  <a:txBody>
                    <a:bodyPr/>
                    <a:lstStyle/>
                    <a:p>
                      <a:pPr marL="0" indent="0" algn="ctr">
                        <a:buNone/>
                      </a:pPr>
                      <a:r>
                        <a:rPr lang="en-US" sz="4000" dirty="0">
                          <a:solidFill>
                            <a:srgbClr val="F1F1F1"/>
                          </a:solidFill>
                        </a:rPr>
                        <a:t>Percentage of Ms</a:t>
                      </a:r>
                      <a:endParaRPr lang="en-US" sz="4000" dirty="0"/>
                    </a:p>
                  </a:txBody>
                  <a:tcPr anchor="ctr">
                    <a:lnL w="0" cap="flat" cmpd="sng" algn="ctr">
                      <a:noFill/>
                    </a:lnL>
                    <a:lnR w="0" cap="flat" cmpd="sng" algn="ctr">
                      <a:noFill/>
                    </a:lnR>
                    <a:lnT w="0" cap="flat" cmpd="sng" algn="ctr">
                      <a:noFill/>
                    </a:lnT>
                    <a:lnB w="0" cap="flat" cmpd="sng" algn="ctr">
                      <a:noFill/>
                    </a:lnB>
                    <a:solidFill>
                      <a:srgbClr val="009688"/>
                    </a:solidFill>
                  </a:tcPr>
                </a:tc>
                <a:tc>
                  <a:txBody>
                    <a:bodyPr/>
                    <a:lstStyle/>
                    <a:p>
                      <a:pPr marL="0" indent="0" algn="ctr">
                        <a:buNone/>
                      </a:pPr>
                      <a:r>
                        <a:rPr lang="en-US" sz="4000" dirty="0">
                          <a:solidFill>
                            <a:srgbClr val="F1F1F1"/>
                          </a:solidFill>
                        </a:rPr>
                        <a:t>Percentage of Fs</a:t>
                      </a:r>
                      <a:endParaRPr lang="en-US" sz="4000" dirty="0"/>
                    </a:p>
                  </a:txBody>
                  <a:tcPr anchor="ctr">
                    <a:lnL w="0" cap="flat" cmpd="sng" algn="ctr">
                      <a:noFill/>
                    </a:lnL>
                    <a:lnR w="0" cap="flat" cmpd="sng" algn="ctr">
                      <a:noFill/>
                    </a:lnR>
                    <a:lnT w="0" cap="flat" cmpd="sng" algn="ctr">
                      <a:noFill/>
                    </a:lnT>
                    <a:lnB w="0" cap="flat" cmpd="sng" algn="ctr">
                      <a:noFill/>
                    </a:lnB>
                    <a:solidFill>
                      <a:srgbClr val="009688"/>
                    </a:solidFill>
                  </a:tcPr>
                </a:tc>
                <a:tc>
                  <a:txBody>
                    <a:bodyPr/>
                    <a:lstStyle/>
                    <a:p>
                      <a:pPr marL="0" indent="0" algn="ctr">
                        <a:buNone/>
                      </a:pPr>
                      <a:r>
                        <a:rPr lang="en-US" sz="4000" dirty="0">
                          <a:solidFill>
                            <a:srgbClr val="F1F1F1"/>
                          </a:solidFill>
                        </a:rPr>
                        <a:t>Contribution to Pay Gap</a:t>
                      </a:r>
                      <a:endParaRPr lang="en-US" sz="4000" dirty="0"/>
                    </a:p>
                  </a:txBody>
                  <a:tcPr anchor="ctr">
                    <a:lnL w="0" cap="flat" cmpd="sng" algn="ctr">
                      <a:noFill/>
                    </a:lnL>
                    <a:lnR w="0" cap="flat" cmpd="sng" algn="ctr">
                      <a:noFill/>
                    </a:lnR>
                    <a:lnT w="0" cap="flat" cmpd="sng" algn="ctr">
                      <a:noFill/>
                    </a:lnT>
                    <a:lnB w="0" cap="flat" cmpd="sng" algn="ctr">
                      <a:noFill/>
                    </a:lnB>
                    <a:solidFill>
                      <a:srgbClr val="009688"/>
                    </a:solidFill>
                  </a:tcPr>
                </a:tc>
                <a:extLst>
                  <a:ext uri="{0D108BD9-81ED-4DB2-BD59-A6C34878D82A}">
                    <a16:rowId xmlns:a16="http://schemas.microsoft.com/office/drawing/2014/main" val="10000"/>
                  </a:ext>
                </a:extLst>
              </a:tr>
              <a:tr h="2688336">
                <a:tc>
                  <a:txBody>
                    <a:bodyPr/>
                    <a:lstStyle/>
                    <a:p>
                      <a:pPr marL="0" indent="0" algn="ctr">
                        <a:buNone/>
                      </a:pPr>
                      <a:r>
                        <a:rPr lang="en-US" sz="4000" dirty="0">
                          <a:solidFill>
                            <a:srgbClr val="44546A"/>
                          </a:solidFill>
                        </a:rPr>
                        <a:t>Lower quartile</a:t>
                      </a:r>
                      <a:endParaRPr lang="en-US" sz="4000" dirty="0"/>
                    </a:p>
                  </a:txBody>
                  <a:tcPr anchor="ctr">
                    <a:lnL w="0" cap="flat" cmpd="sng" algn="ctr">
                      <a:noFill/>
                    </a:lnL>
                    <a:lnR w="0" cap="flat" cmpd="sng" algn="ctr">
                      <a:noFill/>
                    </a:lnR>
                    <a:lnT w="0" cap="flat" cmpd="sng" algn="ctr">
                      <a:noFill/>
                    </a:lnT>
                    <a:lnB w="0" cap="flat" cmpd="sng" algn="ctr">
                      <a:noFill/>
                    </a:lnB>
                  </a:tcPr>
                </a:tc>
                <a:tc>
                  <a:txBody>
                    <a:bodyPr/>
                    <a:lstStyle/>
                    <a:p>
                      <a:pPr marL="0" indent="0" algn="ctr">
                        <a:buNone/>
                      </a:pPr>
                      <a:r>
                        <a:rPr lang="en-US" sz="4000" dirty="0">
                          <a:solidFill>
                            <a:srgbClr val="44546A"/>
                          </a:solidFill>
                        </a:rPr>
                        <a:t>12.63</a:t>
                      </a:r>
                      <a:endParaRPr lang="en-US" sz="4000" dirty="0"/>
                    </a:p>
                  </a:txBody>
                  <a:tcPr anchor="ctr">
                    <a:lnL w="0" cap="flat" cmpd="sng" algn="ctr">
                      <a:noFill/>
                    </a:lnL>
                    <a:lnR w="0" cap="flat" cmpd="sng" algn="ctr">
                      <a:noFill/>
                    </a:lnR>
                    <a:lnT w="0" cap="flat" cmpd="sng" algn="ctr">
                      <a:noFill/>
                    </a:lnT>
                    <a:lnB w="0" cap="flat" cmpd="sng" algn="ctr">
                      <a:noFill/>
                    </a:lnB>
                  </a:tcPr>
                </a:tc>
                <a:tc>
                  <a:txBody>
                    <a:bodyPr/>
                    <a:lstStyle/>
                    <a:p>
                      <a:pPr marL="0" indent="0" algn="ctr">
                        <a:buNone/>
                      </a:pPr>
                      <a:r>
                        <a:rPr lang="en-US" sz="4000" dirty="0">
                          <a:solidFill>
                            <a:srgbClr val="44546A"/>
                          </a:solidFill>
                        </a:rPr>
                        <a:t>12.41</a:t>
                      </a:r>
                      <a:endParaRPr lang="en-US" sz="4000" dirty="0"/>
                    </a:p>
                  </a:txBody>
                  <a:tcPr anchor="ctr">
                    <a:lnL w="0" cap="flat" cmpd="sng" algn="ctr">
                      <a:noFill/>
                    </a:lnL>
                    <a:lnR w="0" cap="flat" cmpd="sng" algn="ctr">
                      <a:noFill/>
                    </a:lnR>
                    <a:lnT w="0" cap="flat" cmpd="sng" algn="ctr">
                      <a:noFill/>
                    </a:lnT>
                    <a:lnB w="0" cap="flat" cmpd="sng" algn="ctr">
                      <a:noFill/>
                    </a:lnB>
                  </a:tcPr>
                </a:tc>
                <a:tc>
                  <a:txBody>
                    <a:bodyPr/>
                    <a:lstStyle/>
                    <a:p>
                      <a:pPr marL="0" indent="0" algn="ctr">
                        <a:buNone/>
                      </a:pPr>
                      <a:r>
                        <a:rPr lang="en-US" sz="4000" dirty="0">
                          <a:solidFill>
                            <a:srgbClr val="44546A"/>
                          </a:solidFill>
                        </a:rPr>
                        <a:t>1.74%</a:t>
                      </a:r>
                      <a:endParaRPr lang="en-US" sz="4000" dirty="0"/>
                    </a:p>
                  </a:txBody>
                  <a:tcPr anchor="ctr">
                    <a:lnL w="0" cap="flat" cmpd="sng" algn="ctr">
                      <a:noFill/>
                    </a:lnL>
                    <a:lnR w="0" cap="flat" cmpd="sng" algn="ctr">
                      <a:noFill/>
                    </a:lnR>
                    <a:lnT w="0" cap="flat" cmpd="sng" algn="ctr">
                      <a:noFill/>
                    </a:lnT>
                    <a:lnB w="0" cap="flat" cmpd="sng" algn="ctr">
                      <a:noFill/>
                    </a:lnB>
                  </a:tcPr>
                </a:tc>
                <a:tc>
                  <a:txBody>
                    <a:bodyPr/>
                    <a:lstStyle/>
                    <a:p>
                      <a:pPr marL="0" indent="0" algn="ctr">
                        <a:buNone/>
                      </a:pPr>
                      <a:r>
                        <a:rPr lang="en-US" sz="4000" dirty="0">
                          <a:solidFill>
                            <a:srgbClr val="44546A"/>
                          </a:solidFill>
                        </a:rPr>
                        <a:t>3.84%</a:t>
                      </a:r>
                      <a:endParaRPr lang="en-US" sz="4000" dirty="0"/>
                    </a:p>
                  </a:txBody>
                  <a:tcPr anchor="ctr">
                    <a:lnL w="0" cap="flat" cmpd="sng" algn="ctr">
                      <a:noFill/>
                    </a:lnL>
                    <a:lnR w="0" cap="flat" cmpd="sng" algn="ctr">
                      <a:noFill/>
                    </a:lnR>
                    <a:lnT w="0" cap="flat" cmpd="sng" algn="ctr">
                      <a:noFill/>
                    </a:lnT>
                    <a:lnB w="0" cap="flat" cmpd="sng" algn="ctr">
                      <a:noFill/>
                    </a:lnB>
                  </a:tcPr>
                </a:tc>
                <a:tc>
                  <a:txBody>
                    <a:bodyPr/>
                    <a:lstStyle/>
                    <a:p>
                      <a:pPr marL="0" indent="0" algn="ctr">
                        <a:buNone/>
                      </a:pPr>
                      <a:r>
                        <a:rPr lang="en-US" sz="4000" dirty="0">
                          <a:solidFill>
                            <a:srgbClr val="44546A"/>
                          </a:solidFill>
                        </a:rPr>
                        <a:t>26.80%</a:t>
                      </a:r>
                      <a:endParaRPr lang="en-US" sz="4000" dirty="0"/>
                    </a:p>
                  </a:txBody>
                  <a:tcPr anchor="ctr">
                    <a:lnL w="0" cap="flat" cmpd="sng" algn="ctr">
                      <a:noFill/>
                    </a:lnL>
                    <a:lnR w="0" cap="flat" cmpd="sng" algn="ctr">
                      <a:noFill/>
                    </a:lnR>
                    <a:lnT w="0" cap="flat" cmpd="sng" algn="ctr">
                      <a:noFill/>
                    </a:lnT>
                    <a:lnB w="0" cap="flat" cmpd="sng" algn="ctr">
                      <a:noFill/>
                    </a:lnB>
                  </a:tcPr>
                </a:tc>
                <a:tc>
                  <a:txBody>
                    <a:bodyPr/>
                    <a:lstStyle/>
                    <a:p>
                      <a:pPr marL="0" indent="0" algn="ctr">
                        <a:buNone/>
                      </a:pPr>
                      <a:r>
                        <a:rPr lang="en-US" sz="4000" dirty="0">
                          <a:solidFill>
                            <a:srgbClr val="44546A"/>
                          </a:solidFill>
                        </a:rPr>
                        <a:t>73.20%</a:t>
                      </a:r>
                      <a:endParaRPr lang="en-US" sz="4000" dirty="0"/>
                    </a:p>
                  </a:txBody>
                  <a:tcPr anchor="ctr">
                    <a:lnL w="0" cap="flat" cmpd="sng" algn="ctr">
                      <a:noFill/>
                    </a:lnL>
                    <a:lnR w="0" cap="flat" cmpd="sng" algn="ctr">
                      <a:noFill/>
                    </a:lnR>
                    <a:lnT w="0" cap="flat" cmpd="sng" algn="ctr">
                      <a:noFill/>
                    </a:lnT>
                    <a:lnB w="0" cap="flat" cmpd="sng" algn="ctr">
                      <a:noFill/>
                    </a:lnB>
                  </a:tcPr>
                </a:tc>
                <a:tc>
                  <a:txBody>
                    <a:bodyPr/>
                    <a:lstStyle/>
                    <a:p>
                      <a:pPr marL="0" indent="0" algn="ctr">
                        <a:buNone/>
                      </a:pPr>
                      <a:r>
                        <a:rPr lang="en-US" sz="4000" dirty="0">
                          <a:solidFill>
                            <a:srgbClr val="44546A"/>
                          </a:solidFill>
                        </a:rPr>
                        <a:t>-4.42%</a:t>
                      </a:r>
                      <a:endParaRPr lang="en-US" sz="4000" dirty="0"/>
                    </a:p>
                  </a:txBody>
                  <a:tcPr anchor="ctr">
                    <a:lnL w="0" cap="flat" cmpd="sng" algn="ctr">
                      <a:noFill/>
                    </a:lnL>
                    <a:lnR w="0" cap="flat" cmpd="sng" algn="ctr">
                      <a:noFill/>
                    </a:lnR>
                    <a:lnT w="0" cap="flat" cmpd="sng" algn="ctr">
                      <a:noFill/>
                    </a:lnT>
                    <a:lnB w="0" cap="flat" cmpd="sng" algn="ctr">
                      <a:noFill/>
                    </a:lnB>
                  </a:tcPr>
                </a:tc>
                <a:extLst>
                  <a:ext uri="{0D108BD9-81ED-4DB2-BD59-A6C34878D82A}">
                    <a16:rowId xmlns:a16="http://schemas.microsoft.com/office/drawing/2014/main" val="10001"/>
                  </a:ext>
                </a:extLst>
              </a:tr>
              <a:tr h="2688336">
                <a:tc>
                  <a:txBody>
                    <a:bodyPr/>
                    <a:lstStyle/>
                    <a:p>
                      <a:pPr marL="0" indent="0" algn="ctr">
                        <a:buNone/>
                      </a:pPr>
                      <a:r>
                        <a:rPr lang="en-US" sz="4000" dirty="0">
                          <a:solidFill>
                            <a:srgbClr val="44546A"/>
                          </a:solidFill>
                        </a:rPr>
                        <a:t>Lower middle quartile</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marL="0" indent="0" algn="ctr">
                        <a:buNone/>
                      </a:pPr>
                      <a:r>
                        <a:rPr lang="en-US" sz="4000" dirty="0">
                          <a:solidFill>
                            <a:srgbClr val="44546A"/>
                          </a:solidFill>
                        </a:rPr>
                        <a:t>15.59</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marL="0" indent="0" algn="ctr">
                        <a:buNone/>
                      </a:pPr>
                      <a:r>
                        <a:rPr lang="en-US" sz="4000" dirty="0">
                          <a:solidFill>
                            <a:srgbClr val="44546A"/>
                          </a:solidFill>
                        </a:rPr>
                        <a:t>15.46</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marL="0" indent="0" algn="ctr">
                        <a:buNone/>
                      </a:pPr>
                      <a:r>
                        <a:rPr lang="en-US" sz="4000" dirty="0">
                          <a:solidFill>
                            <a:srgbClr val="44546A"/>
                          </a:solidFill>
                        </a:rPr>
                        <a:t>0.78%</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marL="0" indent="0" algn="ctr">
                        <a:buNone/>
                      </a:pPr>
                      <a:r>
                        <a:rPr lang="en-US" sz="4000" dirty="0">
                          <a:solidFill>
                            <a:srgbClr val="44546A"/>
                          </a:solidFill>
                        </a:rPr>
                        <a:t>0.48%</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marL="0" indent="0" algn="ctr">
                        <a:buNone/>
                      </a:pPr>
                      <a:r>
                        <a:rPr lang="en-US" sz="4000" dirty="0">
                          <a:solidFill>
                            <a:srgbClr val="44546A"/>
                          </a:solidFill>
                        </a:rPr>
                        <a:t>31.91%</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marL="0" indent="0" algn="ctr">
                        <a:buNone/>
                      </a:pPr>
                      <a:r>
                        <a:rPr lang="en-US" sz="4000" dirty="0">
                          <a:solidFill>
                            <a:srgbClr val="44546A"/>
                          </a:solidFill>
                        </a:rPr>
                        <a:t>68.09%</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marL="0" indent="0" algn="ctr">
                        <a:buNone/>
                      </a:pPr>
                      <a:r>
                        <a:rPr lang="en-US" sz="4000" dirty="0">
                          <a:solidFill>
                            <a:srgbClr val="44546A"/>
                          </a:solidFill>
                        </a:rPr>
                        <a:t>-1.82%</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extLst>
                  <a:ext uri="{0D108BD9-81ED-4DB2-BD59-A6C34878D82A}">
                    <a16:rowId xmlns:a16="http://schemas.microsoft.com/office/drawing/2014/main" val="10002"/>
                  </a:ext>
                </a:extLst>
              </a:tr>
              <a:tr h="2688336">
                <a:tc>
                  <a:txBody>
                    <a:bodyPr/>
                    <a:lstStyle/>
                    <a:p>
                      <a:pPr marL="0" indent="0" algn="ctr">
                        <a:buNone/>
                      </a:pPr>
                      <a:r>
                        <a:rPr lang="en-US" sz="4000" dirty="0">
                          <a:solidFill>
                            <a:srgbClr val="44546A"/>
                          </a:solidFill>
                        </a:rPr>
                        <a:t>Upper middle quartile</a:t>
                      </a:r>
                      <a:endParaRPr lang="en-US" sz="4000" dirty="0"/>
                    </a:p>
                  </a:txBody>
                  <a:tcPr anchor="ctr">
                    <a:lnL w="0" cap="flat" cmpd="sng" algn="ctr">
                      <a:noFill/>
                    </a:lnL>
                    <a:lnR w="0" cap="flat" cmpd="sng" algn="ctr">
                      <a:noFill/>
                    </a:lnR>
                    <a:lnT w="0" cap="flat" cmpd="sng" algn="ctr">
                      <a:noFill/>
                    </a:lnT>
                    <a:lnB w="0" cap="flat" cmpd="sng" algn="ctr">
                      <a:noFill/>
                    </a:lnB>
                  </a:tcPr>
                </a:tc>
                <a:tc>
                  <a:txBody>
                    <a:bodyPr/>
                    <a:lstStyle/>
                    <a:p>
                      <a:pPr marL="0" indent="0" algn="ctr">
                        <a:buNone/>
                      </a:pPr>
                      <a:r>
                        <a:rPr lang="en-US" sz="4000" dirty="0">
                          <a:solidFill>
                            <a:srgbClr val="44546A"/>
                          </a:solidFill>
                        </a:rPr>
                        <a:t>22.42</a:t>
                      </a:r>
                      <a:endParaRPr lang="en-US" sz="4000" dirty="0"/>
                    </a:p>
                  </a:txBody>
                  <a:tcPr anchor="ctr">
                    <a:lnL w="0" cap="flat" cmpd="sng" algn="ctr">
                      <a:noFill/>
                    </a:lnL>
                    <a:lnR w="0" cap="flat" cmpd="sng" algn="ctr">
                      <a:noFill/>
                    </a:lnR>
                    <a:lnT w="0" cap="flat" cmpd="sng" algn="ctr">
                      <a:noFill/>
                    </a:lnT>
                    <a:lnB w="0" cap="flat" cmpd="sng" algn="ctr">
                      <a:noFill/>
                    </a:lnB>
                  </a:tcPr>
                </a:tc>
                <a:tc>
                  <a:txBody>
                    <a:bodyPr/>
                    <a:lstStyle/>
                    <a:p>
                      <a:pPr marL="0" indent="0" algn="ctr">
                        <a:buNone/>
                      </a:pPr>
                      <a:r>
                        <a:rPr lang="en-US" sz="4000" dirty="0">
                          <a:solidFill>
                            <a:srgbClr val="44546A"/>
                          </a:solidFill>
                        </a:rPr>
                        <a:t>22.12</a:t>
                      </a:r>
                      <a:endParaRPr lang="en-US" sz="4000" dirty="0"/>
                    </a:p>
                  </a:txBody>
                  <a:tcPr anchor="ctr">
                    <a:lnL w="0" cap="flat" cmpd="sng" algn="ctr">
                      <a:noFill/>
                    </a:lnL>
                    <a:lnR w="0" cap="flat" cmpd="sng" algn="ctr">
                      <a:noFill/>
                    </a:lnR>
                    <a:lnT w="0" cap="flat" cmpd="sng" algn="ctr">
                      <a:noFill/>
                    </a:lnT>
                    <a:lnB w="0" cap="flat" cmpd="sng" algn="ctr">
                      <a:noFill/>
                    </a:lnB>
                  </a:tcPr>
                </a:tc>
                <a:tc>
                  <a:txBody>
                    <a:bodyPr/>
                    <a:lstStyle/>
                    <a:p>
                      <a:pPr marL="0" indent="0" algn="ctr">
                        <a:buNone/>
                      </a:pPr>
                      <a:r>
                        <a:rPr lang="en-US" sz="4000" dirty="0">
                          <a:solidFill>
                            <a:srgbClr val="44546A"/>
                          </a:solidFill>
                        </a:rPr>
                        <a:t>1.34%</a:t>
                      </a:r>
                      <a:endParaRPr lang="en-US" sz="4000" dirty="0"/>
                    </a:p>
                  </a:txBody>
                  <a:tcPr anchor="ctr">
                    <a:lnL w="0" cap="flat" cmpd="sng" algn="ctr">
                      <a:noFill/>
                    </a:lnL>
                    <a:lnR w="0" cap="flat" cmpd="sng" algn="ctr">
                      <a:noFill/>
                    </a:lnR>
                    <a:lnT w="0" cap="flat" cmpd="sng" algn="ctr">
                      <a:noFill/>
                    </a:lnT>
                    <a:lnB w="0" cap="flat" cmpd="sng" algn="ctr">
                      <a:noFill/>
                    </a:lnB>
                  </a:tcPr>
                </a:tc>
                <a:tc>
                  <a:txBody>
                    <a:bodyPr/>
                    <a:lstStyle/>
                    <a:p>
                      <a:pPr marL="0" indent="0" algn="ctr">
                        <a:buNone/>
                      </a:pPr>
                      <a:r>
                        <a:rPr lang="en-US" sz="4000" dirty="0">
                          <a:solidFill>
                            <a:srgbClr val="44546A"/>
                          </a:solidFill>
                        </a:rPr>
                        <a:t>0.58%</a:t>
                      </a:r>
                      <a:endParaRPr lang="en-US" sz="4000" dirty="0"/>
                    </a:p>
                  </a:txBody>
                  <a:tcPr anchor="ctr">
                    <a:lnL w="0" cap="flat" cmpd="sng" algn="ctr">
                      <a:noFill/>
                    </a:lnL>
                    <a:lnR w="0" cap="flat" cmpd="sng" algn="ctr">
                      <a:noFill/>
                    </a:lnR>
                    <a:lnT w="0" cap="flat" cmpd="sng" algn="ctr">
                      <a:noFill/>
                    </a:lnT>
                    <a:lnB w="0" cap="flat" cmpd="sng" algn="ctr">
                      <a:noFill/>
                    </a:lnB>
                  </a:tcPr>
                </a:tc>
                <a:tc>
                  <a:txBody>
                    <a:bodyPr/>
                    <a:lstStyle/>
                    <a:p>
                      <a:pPr marL="0" indent="0" algn="ctr">
                        <a:buNone/>
                      </a:pPr>
                      <a:r>
                        <a:rPr lang="en-US" sz="4000" dirty="0">
                          <a:solidFill>
                            <a:srgbClr val="44546A"/>
                          </a:solidFill>
                        </a:rPr>
                        <a:t>37.58%</a:t>
                      </a:r>
                      <a:endParaRPr lang="en-US" sz="4000" dirty="0"/>
                    </a:p>
                  </a:txBody>
                  <a:tcPr anchor="ctr">
                    <a:lnL w="0" cap="flat" cmpd="sng" algn="ctr">
                      <a:noFill/>
                    </a:lnL>
                    <a:lnR w="0" cap="flat" cmpd="sng" algn="ctr">
                      <a:noFill/>
                    </a:lnR>
                    <a:lnT w="0" cap="flat" cmpd="sng" algn="ctr">
                      <a:noFill/>
                    </a:lnT>
                    <a:lnB w="0" cap="flat" cmpd="sng" algn="ctr">
                      <a:noFill/>
                    </a:lnB>
                  </a:tcPr>
                </a:tc>
                <a:tc>
                  <a:txBody>
                    <a:bodyPr/>
                    <a:lstStyle/>
                    <a:p>
                      <a:pPr marL="0" indent="0" algn="ctr">
                        <a:buNone/>
                      </a:pPr>
                      <a:r>
                        <a:rPr lang="en-US" sz="4000" dirty="0">
                          <a:solidFill>
                            <a:srgbClr val="44546A"/>
                          </a:solidFill>
                        </a:rPr>
                        <a:t>62.42%</a:t>
                      </a:r>
                      <a:endParaRPr lang="en-US" sz="4000" dirty="0"/>
                    </a:p>
                  </a:txBody>
                  <a:tcPr anchor="ctr">
                    <a:lnL w="0" cap="flat" cmpd="sng" algn="ctr">
                      <a:noFill/>
                    </a:lnL>
                    <a:lnR w="0" cap="flat" cmpd="sng" algn="ctr">
                      <a:noFill/>
                    </a:lnR>
                    <a:lnT w="0" cap="flat" cmpd="sng" algn="ctr">
                      <a:noFill/>
                    </a:lnT>
                    <a:lnB w="0" cap="flat" cmpd="sng" algn="ctr">
                      <a:noFill/>
                    </a:lnB>
                  </a:tcPr>
                </a:tc>
                <a:tc>
                  <a:txBody>
                    <a:bodyPr/>
                    <a:lstStyle/>
                    <a:p>
                      <a:pPr marL="0" indent="0" algn="ctr">
                        <a:buNone/>
                      </a:pPr>
                      <a:r>
                        <a:rPr lang="en-US" sz="4000" dirty="0">
                          <a:solidFill>
                            <a:srgbClr val="44546A"/>
                          </a:solidFill>
                        </a:rPr>
                        <a:t>3.57%</a:t>
                      </a:r>
                      <a:endParaRPr lang="en-US" sz="4000" dirty="0"/>
                    </a:p>
                  </a:txBody>
                  <a:tcPr anchor="ctr">
                    <a:lnL w="0" cap="flat" cmpd="sng" algn="ctr">
                      <a:noFill/>
                    </a:lnL>
                    <a:lnR w="0" cap="flat" cmpd="sng" algn="ctr">
                      <a:noFill/>
                    </a:lnR>
                    <a:lnT w="0" cap="flat" cmpd="sng" algn="ctr">
                      <a:noFill/>
                    </a:lnT>
                    <a:lnB w="0" cap="flat" cmpd="sng" algn="ctr">
                      <a:noFill/>
                    </a:lnB>
                  </a:tcPr>
                </a:tc>
                <a:extLst>
                  <a:ext uri="{0D108BD9-81ED-4DB2-BD59-A6C34878D82A}">
                    <a16:rowId xmlns:a16="http://schemas.microsoft.com/office/drawing/2014/main" val="10003"/>
                  </a:ext>
                </a:extLst>
              </a:tr>
              <a:tr h="2688336">
                <a:tc>
                  <a:txBody>
                    <a:bodyPr/>
                    <a:lstStyle/>
                    <a:p>
                      <a:pPr marL="0" indent="0" algn="ctr">
                        <a:buNone/>
                      </a:pPr>
                      <a:r>
                        <a:rPr lang="en-US" sz="4000" dirty="0">
                          <a:solidFill>
                            <a:srgbClr val="44546A"/>
                          </a:solidFill>
                        </a:rPr>
                        <a:t>Upper quartile</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marL="0" indent="0" algn="ctr">
                        <a:buNone/>
                      </a:pPr>
                      <a:r>
                        <a:rPr lang="en-US" sz="4000" dirty="0">
                          <a:solidFill>
                            <a:srgbClr val="44546A"/>
                          </a:solidFill>
                        </a:rPr>
                        <a:t>36.12</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marL="0" indent="0" algn="ctr">
                        <a:buNone/>
                      </a:pPr>
                      <a:r>
                        <a:rPr lang="en-US" sz="4000" dirty="0">
                          <a:solidFill>
                            <a:srgbClr val="44546A"/>
                          </a:solidFill>
                        </a:rPr>
                        <a:t>34.81</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marL="0" indent="0" algn="ctr">
                        <a:buNone/>
                      </a:pPr>
                      <a:r>
                        <a:rPr lang="en-US" sz="4000" dirty="0">
                          <a:solidFill>
                            <a:srgbClr val="44546A"/>
                          </a:solidFill>
                        </a:rPr>
                        <a:t>3.63%</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marL="0" indent="0" algn="ctr">
                        <a:buNone/>
                      </a:pPr>
                      <a:r>
                        <a:rPr lang="en-US" sz="4000" dirty="0">
                          <a:solidFill>
                            <a:srgbClr val="44546A"/>
                          </a:solidFill>
                        </a:rPr>
                        <a:t>2.9%</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marL="0" indent="0" algn="ctr">
                        <a:buNone/>
                      </a:pPr>
                      <a:r>
                        <a:rPr lang="en-US" sz="4000" dirty="0">
                          <a:solidFill>
                            <a:srgbClr val="44546A"/>
                          </a:solidFill>
                        </a:rPr>
                        <a:t>41.90%</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marL="0" indent="0" algn="ctr">
                        <a:buNone/>
                      </a:pPr>
                      <a:r>
                        <a:rPr lang="en-US" sz="4000" dirty="0">
                          <a:solidFill>
                            <a:srgbClr val="44546A"/>
                          </a:solidFill>
                        </a:rPr>
                        <a:t>58.10%</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marL="0" indent="0" algn="ctr">
                        <a:buNone/>
                      </a:pPr>
                      <a:r>
                        <a:rPr lang="en-US" sz="4000" dirty="0">
                          <a:solidFill>
                            <a:srgbClr val="44546A"/>
                          </a:solidFill>
                        </a:rPr>
                        <a:t>13.97%</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0" y="2880360"/>
            <a:ext cx="34747200" cy="960120"/>
          </a:xfrm>
          <a:prstGeom prst="rect">
            <a:avLst/>
          </a:prstGeom>
          <a:noFill/>
          <a:ln/>
        </p:spPr>
        <p:txBody>
          <a:bodyPr wrap="square" rtlCol="0" anchor="ctr"/>
          <a:lstStyle/>
          <a:p>
            <a:pPr marL="0" indent="0" algn="ctr">
              <a:buNone/>
            </a:pPr>
            <a:r>
              <a:rPr lang="en-US" sz="5400" dirty="0">
                <a:solidFill>
                  <a:srgbClr val="44546A"/>
                </a:solidFill>
              </a:rPr>
              <a:t>Contribution of Each Quartile to the Pay Gap</a:t>
            </a:r>
            <a:endParaRPr lang="en-US" sz="5400" dirty="0"/>
          </a:p>
        </p:txBody>
      </p:sp>
      <p:pic>
        <p:nvPicPr>
          <p:cNvPr id="3" name="Image 0" descr="preencoded.png"/>
          <p:cNvPicPr>
            <a:picLocks noChangeAspect="1"/>
          </p:cNvPicPr>
          <p:nvPr/>
        </p:nvPicPr>
        <p:blipFill>
          <a:blip r:embed="rId3"/>
          <a:stretch>
            <a:fillRect/>
          </a:stretch>
        </p:blipFill>
        <p:spPr>
          <a:xfrm>
            <a:off x="3474720" y="4608576"/>
            <a:ext cx="18763488" cy="13057632"/>
          </a:xfrm>
          <a:prstGeom prst="rect">
            <a:avLst/>
          </a:prstGeom>
        </p:spPr>
      </p:pic>
      <p:sp>
        <p:nvSpPr>
          <p:cNvPr id="4" name="Text 1"/>
          <p:cNvSpPr/>
          <p:nvPr/>
        </p:nvSpPr>
        <p:spPr>
          <a:xfrm>
            <a:off x="23628096" y="1920240"/>
            <a:ext cx="9034272" cy="17282160"/>
          </a:xfrm>
          <a:prstGeom prst="rect">
            <a:avLst/>
          </a:prstGeom>
          <a:noFill/>
          <a:ln/>
        </p:spPr>
        <p:txBody>
          <a:bodyPr wrap="square" rtlCol="0" anchor="ctr"/>
          <a:lstStyle/>
          <a:p>
            <a:pPr marL="0" indent="0" algn="l">
              <a:buNone/>
            </a:pPr>
            <a:r>
              <a:rPr lang="en-US" sz="4800" dirty="0">
                <a:solidFill>
                  <a:srgbClr val="44546A"/>
                </a:solidFill>
              </a:rPr>
              <a:t>The Contribution section shows how a given sub-category (i.e. Quartile) contributes in percentage points towards your mean pay gap.</a:t>
            </a:r>
            <a:endParaRPr lang="en-US" sz="4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0" y="2880360"/>
            <a:ext cx="34747200" cy="960120"/>
          </a:xfrm>
          <a:prstGeom prst="rect">
            <a:avLst/>
          </a:prstGeom>
          <a:noFill/>
          <a:ln/>
        </p:spPr>
        <p:txBody>
          <a:bodyPr wrap="square" rtlCol="0" anchor="ctr"/>
          <a:lstStyle/>
          <a:p>
            <a:pPr marL="0" indent="0" algn="ctr">
              <a:buNone/>
            </a:pPr>
            <a:r>
              <a:rPr lang="en-US" sz="5400" dirty="0">
                <a:solidFill>
                  <a:srgbClr val="44546A"/>
                </a:solidFill>
              </a:rPr>
              <a:t>Workforce Representation by Quartiles</a:t>
            </a:r>
            <a:endParaRPr lang="en-US" sz="5400" dirty="0"/>
          </a:p>
        </p:txBody>
      </p:sp>
      <p:pic>
        <p:nvPicPr>
          <p:cNvPr id="3" name="Image 0" descr="preencoded.png"/>
          <p:cNvPicPr>
            <a:picLocks noChangeAspect="1"/>
          </p:cNvPicPr>
          <p:nvPr/>
        </p:nvPicPr>
        <p:blipFill>
          <a:blip r:embed="rId3"/>
          <a:stretch>
            <a:fillRect/>
          </a:stretch>
        </p:blipFill>
        <p:spPr>
          <a:xfrm>
            <a:off x="3474720" y="4608576"/>
            <a:ext cx="18763488" cy="13057632"/>
          </a:xfrm>
          <a:prstGeom prst="rect">
            <a:avLst/>
          </a:prstGeom>
        </p:spPr>
      </p:pic>
      <p:sp>
        <p:nvSpPr>
          <p:cNvPr id="4" name="Text 1"/>
          <p:cNvSpPr/>
          <p:nvPr/>
        </p:nvSpPr>
        <p:spPr>
          <a:xfrm>
            <a:off x="23628096" y="1920240"/>
            <a:ext cx="9034272" cy="17282160"/>
          </a:xfrm>
          <a:prstGeom prst="rect">
            <a:avLst/>
          </a:prstGeom>
          <a:noFill/>
          <a:ln/>
        </p:spPr>
        <p:txBody>
          <a:bodyPr wrap="square" rtlCol="0" anchor="ctr"/>
          <a:lstStyle/>
          <a:p>
            <a:pPr marL="0" indent="0" algn="l">
              <a:buNone/>
            </a:pPr>
            <a:r>
              <a:rPr lang="en-US" sz="4800" dirty="0">
                <a:solidFill>
                  <a:srgbClr val="44546A"/>
                </a:solidFill>
              </a:rPr>
              <a:t>This graph shows the data broken down into 4 equally sized groups ranging from the lowest to the highest paid employees. This graph shows the difference in the actual numbers of employees within the separate pay quartiles.</a:t>
            </a:r>
            <a:endParaRPr lang="en-US" sz="4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Roboto"/>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Roboto"/>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58</TotalTime>
  <Words>1892</Words>
  <Application>Microsoft Office PowerPoint</Application>
  <PresentationFormat>Custom</PresentationFormat>
  <Paragraphs>253</Paragraphs>
  <Slides>23</Slides>
  <Notes>20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Arial</vt:lpstr>
      <vt:lpstr>Roboto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Aisling Barker</cp:lastModifiedBy>
  <cp:revision>3</cp:revision>
  <dcterms:created xsi:type="dcterms:W3CDTF">2024-12-10T14:52:55Z</dcterms:created>
  <dcterms:modified xsi:type="dcterms:W3CDTF">2025-03-06T12:51:29Z</dcterms:modified>
</cp:coreProperties>
</file>