
<file path=[Content_Types].xml><?xml version="1.0" encoding="utf-8"?>
<Types xmlns="http://schemas.openxmlformats.org/package/2006/content-types">
  <Default Extension="bin" ContentType="image/unknown"/>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8" r:id="rId21"/>
    <p:sldId id="277" r:id="rId22"/>
    <p:sldId id="274" r:id="rId23"/>
    <p:sldId id="275" r:id="rId24"/>
  </p:sldIdLst>
  <p:sldSz cx="34747200" cy="19202400"/>
  <p:notesSz cx="19202400" cy="347472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39" d="100"/>
          <a:sy n="39" d="100"/>
        </p:scale>
        <p:origin x="498"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249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_SLIDE">
    <p:spTree>
      <p:nvGrpSpPr>
        <p:cNvPr id="1" name=""/>
        <p:cNvGrpSpPr/>
        <p:nvPr/>
      </p:nvGrpSpPr>
      <p:grpSpPr>
        <a:xfrm>
          <a:off x="0" y="0"/>
          <a:ext cx="0" cy="0"/>
          <a:chOff x="0" y="0"/>
          <a:chExt cx="0" cy="0"/>
        </a:xfrm>
      </p:grpSpPr>
      <p:pic>
        <p:nvPicPr>
          <p:cNvPr id="2" name="Image 0" descr="/assets/img/pptx/gradient_img_radial.png"/>
          <p:cNvPicPr>
            <a:picLocks noChangeAspect="1"/>
          </p:cNvPicPr>
          <p:nvPr/>
        </p:nvPicPr>
        <p:blipFill>
          <a:blip r:embed="rId2"/>
          <a:stretch>
            <a:fillRect/>
          </a:stretch>
        </p:blipFill>
        <p:spPr>
          <a:xfrm>
            <a:off x="0" y="0"/>
            <a:ext cx="34747200" cy="19202400"/>
          </a:xfrm>
          <a:prstGeom prst="rect">
            <a:avLst/>
          </a:prstGeom>
        </p:spPr>
      </p:pic>
      <p:pic>
        <p:nvPicPr>
          <p:cNvPr id="3" name="Image 1" descr="/assets/img/pptx/Gapsquare-Hero-Front-Page.png"/>
          <p:cNvPicPr>
            <a:picLocks noChangeAspect="1"/>
          </p:cNvPicPr>
          <p:nvPr/>
        </p:nvPicPr>
        <p:blipFill>
          <a:blip r:embed="rId3"/>
          <a:stretch>
            <a:fillRect/>
          </a:stretch>
        </p:blipFill>
        <p:spPr>
          <a:xfrm>
            <a:off x="13898880" y="0"/>
            <a:ext cx="20848320" cy="19202400"/>
          </a:xfrm>
          <a:prstGeom prst="rect">
            <a:avLst/>
          </a:prstGeom>
        </p:spPr>
      </p:pic>
      <p:pic>
        <p:nvPicPr>
          <p:cNvPr id="4" name="Image 2" descr="/assets/img/pptx/logo_pay_equity_analytics.png"/>
          <p:cNvPicPr>
            <a:picLocks noChangeAspect="1"/>
          </p:cNvPicPr>
          <p:nvPr/>
        </p:nvPicPr>
        <p:blipFill>
          <a:blip r:embed="rId4"/>
          <a:stretch>
            <a:fillRect/>
          </a:stretch>
        </p:blipFill>
        <p:spPr>
          <a:xfrm>
            <a:off x="27102816" y="480060"/>
            <a:ext cx="6949440" cy="130192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_SLIDE">
    <p:spTree>
      <p:nvGrpSpPr>
        <p:cNvPr id="1" name=""/>
        <p:cNvGrpSpPr/>
        <p:nvPr/>
      </p:nvGrpSpPr>
      <p:grpSpPr>
        <a:xfrm>
          <a:off x="0" y="0"/>
          <a:ext cx="0" cy="0"/>
          <a:chOff x="0" y="0"/>
          <a:chExt cx="0" cy="0"/>
        </a:xfrm>
      </p:grpSpPr>
      <p:pic>
        <p:nvPicPr>
          <p:cNvPr id="2" name="Image 0" descr="/assets/img/pptx/logo_pay_equity_analytics.png"/>
          <p:cNvPicPr>
            <a:picLocks noChangeAspect="1"/>
          </p:cNvPicPr>
          <p:nvPr/>
        </p:nvPicPr>
        <p:blipFill>
          <a:blip r:embed="rId2"/>
          <a:stretch>
            <a:fillRect/>
          </a:stretch>
        </p:blipFill>
        <p:spPr>
          <a:xfrm>
            <a:off x="27102816" y="480060"/>
            <a:ext cx="6949440" cy="130192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UTRO_SLIDE">
    <p:spTree>
      <p:nvGrpSpPr>
        <p:cNvPr id="1" name=""/>
        <p:cNvGrpSpPr/>
        <p:nvPr/>
      </p:nvGrpSpPr>
      <p:grpSpPr>
        <a:xfrm>
          <a:off x="0" y="0"/>
          <a:ext cx="0" cy="0"/>
          <a:chOff x="0" y="0"/>
          <a:chExt cx="0" cy="0"/>
        </a:xfrm>
      </p:grpSpPr>
      <p:pic>
        <p:nvPicPr>
          <p:cNvPr id="2" name="Image 0" descr="/assets/img/pptx/gradient_img_linear.png"/>
          <p:cNvPicPr>
            <a:picLocks noChangeAspect="1"/>
          </p:cNvPicPr>
          <p:nvPr/>
        </p:nvPicPr>
        <p:blipFill>
          <a:blip r:embed="rId2"/>
          <a:stretch>
            <a:fillRect/>
          </a:stretch>
        </p:blipFill>
        <p:spPr>
          <a:xfrm>
            <a:off x="0" y="0"/>
            <a:ext cx="34747200" cy="19202400"/>
          </a:xfrm>
          <a:prstGeom prst="rect">
            <a:avLst/>
          </a:prstGeom>
        </p:spPr>
      </p:pic>
      <p:pic>
        <p:nvPicPr>
          <p:cNvPr id="3" name="Image 1" descr="/assets/img/pptx/Gapsquare-Hero-Front-Page.png"/>
          <p:cNvPicPr>
            <a:picLocks noChangeAspect="1"/>
          </p:cNvPicPr>
          <p:nvPr/>
        </p:nvPicPr>
        <p:blipFill>
          <a:blip r:embed="rId3"/>
          <a:stretch>
            <a:fillRect/>
          </a:stretch>
        </p:blipFill>
        <p:spPr>
          <a:xfrm>
            <a:off x="17373600" y="2880360"/>
            <a:ext cx="17373600" cy="16322040"/>
          </a:xfrm>
          <a:prstGeom prst="rect">
            <a:avLst/>
          </a:prstGeom>
        </p:spPr>
      </p:pic>
      <p:pic>
        <p:nvPicPr>
          <p:cNvPr id="4" name="Image 2" descr="/assets/img/pptx/logo_pay_equity_analytics.png"/>
          <p:cNvPicPr>
            <a:picLocks noChangeAspect="1"/>
          </p:cNvPicPr>
          <p:nvPr/>
        </p:nvPicPr>
        <p:blipFill>
          <a:blip r:embed="rId4"/>
          <a:stretch>
            <a:fillRect/>
          </a:stretch>
        </p:blipFill>
        <p:spPr>
          <a:xfrm>
            <a:off x="27102816" y="480060"/>
            <a:ext cx="6949440" cy="130192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1737360" y="5376672"/>
            <a:ext cx="14593824" cy="3840480"/>
          </a:xfrm>
          <a:prstGeom prst="rect">
            <a:avLst/>
          </a:prstGeom>
          <a:noFill/>
          <a:ln/>
        </p:spPr>
        <p:txBody>
          <a:bodyPr wrap="square" rtlCol="0" anchor="ctr"/>
          <a:lstStyle/>
          <a:p>
            <a:pPr marL="0" indent="0" algn="l">
              <a:buNone/>
            </a:pPr>
            <a:r>
              <a:rPr lang="en-US" sz="8000" b="1" dirty="0">
                <a:solidFill>
                  <a:srgbClr val="3A4545"/>
                </a:solidFill>
              </a:rPr>
              <a:t>Edge Hill University</a:t>
            </a:r>
            <a:endParaRPr lang="en-US" sz="8000" dirty="0"/>
          </a:p>
        </p:txBody>
      </p:sp>
      <p:sp>
        <p:nvSpPr>
          <p:cNvPr id="3" name="Text 1"/>
          <p:cNvSpPr/>
          <p:nvPr/>
        </p:nvSpPr>
        <p:spPr>
          <a:xfrm>
            <a:off x="1737360" y="9985248"/>
            <a:ext cx="10424160" cy="960120"/>
          </a:xfrm>
          <a:prstGeom prst="rect">
            <a:avLst/>
          </a:prstGeom>
          <a:noFill/>
          <a:ln/>
        </p:spPr>
        <p:txBody>
          <a:bodyPr wrap="square" rtlCol="0" anchor="ctr"/>
          <a:lstStyle/>
          <a:p>
            <a:pPr marL="0" indent="0" algn="l">
              <a:buNone/>
            </a:pPr>
            <a:r>
              <a:rPr lang="en-US" sz="6000" dirty="0">
                <a:solidFill>
                  <a:srgbClr val="3A4545"/>
                </a:solidFill>
              </a:rPr>
              <a:t>Gender Pay Gap Reporting</a:t>
            </a:r>
            <a:endParaRPr lang="en-US" sz="6000" dirty="0"/>
          </a:p>
        </p:txBody>
      </p:sp>
      <p:sp>
        <p:nvSpPr>
          <p:cNvPr id="4" name="Text 2"/>
          <p:cNvSpPr/>
          <p:nvPr/>
        </p:nvSpPr>
        <p:spPr>
          <a:xfrm>
            <a:off x="1737360" y="10945368"/>
            <a:ext cx="10424160" cy="960120"/>
          </a:xfrm>
          <a:prstGeom prst="rect">
            <a:avLst/>
          </a:prstGeom>
          <a:noFill/>
          <a:ln/>
        </p:spPr>
        <p:txBody>
          <a:bodyPr wrap="square" rtlCol="0" anchor="ctr"/>
          <a:lstStyle/>
          <a:p>
            <a:pPr marL="0" indent="0" algn="l">
              <a:buNone/>
            </a:pPr>
            <a:r>
              <a:rPr lang="en-US" sz="4800" dirty="0">
                <a:solidFill>
                  <a:srgbClr val="3A4545"/>
                </a:solidFill>
              </a:rPr>
              <a:t>for dataset: GPG March 2024</a:t>
            </a:r>
            <a:endParaRPr 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0" y="2880360"/>
            <a:ext cx="34747200" cy="960120"/>
          </a:xfrm>
          <a:prstGeom prst="rect">
            <a:avLst/>
          </a:prstGeom>
          <a:noFill/>
          <a:ln/>
        </p:spPr>
        <p:txBody>
          <a:bodyPr wrap="square" rtlCol="0" anchor="ctr"/>
          <a:lstStyle/>
          <a:p>
            <a:pPr marL="0" indent="0" algn="ctr">
              <a:buNone/>
            </a:pPr>
            <a:r>
              <a:rPr lang="en-US" sz="5400" dirty="0">
                <a:solidFill>
                  <a:srgbClr val="44546A"/>
                </a:solidFill>
              </a:rPr>
              <a:t>Pay Gaps by Quartiles</a:t>
            </a:r>
            <a:endParaRPr lang="en-US" sz="5400" dirty="0"/>
          </a:p>
        </p:txBody>
      </p:sp>
      <p:pic>
        <p:nvPicPr>
          <p:cNvPr id="3" name="Image 0" descr="preencoded.png"/>
          <p:cNvPicPr>
            <a:picLocks noChangeAspect="1"/>
          </p:cNvPicPr>
          <p:nvPr/>
        </p:nvPicPr>
        <p:blipFill>
          <a:blip r:embed="rId3"/>
          <a:stretch>
            <a:fillRect/>
          </a:stretch>
        </p:blipFill>
        <p:spPr>
          <a:xfrm>
            <a:off x="3474720" y="4608576"/>
            <a:ext cx="18763488" cy="13057632"/>
          </a:xfrm>
          <a:prstGeom prst="rect">
            <a:avLst/>
          </a:prstGeom>
        </p:spPr>
      </p:pic>
      <p:sp>
        <p:nvSpPr>
          <p:cNvPr id="4" name="Text 1"/>
          <p:cNvSpPr/>
          <p:nvPr/>
        </p:nvSpPr>
        <p:spPr>
          <a:xfrm>
            <a:off x="23628096" y="1920240"/>
            <a:ext cx="9034272" cy="17282160"/>
          </a:xfrm>
          <a:prstGeom prst="rect">
            <a:avLst/>
          </a:prstGeom>
          <a:noFill/>
          <a:ln/>
        </p:spPr>
        <p:txBody>
          <a:bodyPr wrap="square" rtlCol="0" anchor="ctr"/>
          <a:lstStyle/>
          <a:p>
            <a:pPr marL="0" indent="0" algn="l">
              <a:buNone/>
            </a:pPr>
            <a:r>
              <a:rPr lang="en-US" sz="4800" dirty="0">
                <a:solidFill>
                  <a:srgbClr val="44546A"/>
                </a:solidFill>
              </a:rPr>
              <a:t>Each Quartile has its own separate pay gap, comparing them shows what levels of pay present the key imbalances and breaks down your organisation’s overall pay gap.</a:t>
            </a:r>
            <a:endParaRPr lang="en-US" sz="4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0" y="2880360"/>
            <a:ext cx="34747200" cy="960120"/>
          </a:xfrm>
          <a:prstGeom prst="rect">
            <a:avLst/>
          </a:prstGeom>
          <a:noFill/>
          <a:ln/>
        </p:spPr>
        <p:txBody>
          <a:bodyPr wrap="square" rtlCol="0" anchor="ctr"/>
          <a:lstStyle/>
          <a:p>
            <a:pPr marL="0" indent="0" algn="ctr">
              <a:buNone/>
            </a:pPr>
            <a:r>
              <a:rPr lang="en-US" sz="5400" dirty="0">
                <a:solidFill>
                  <a:srgbClr val="44546A"/>
                </a:solidFill>
              </a:rPr>
              <a:t>Pay Ranges by Quartiles</a:t>
            </a:r>
            <a:endParaRPr lang="en-US" sz="5400" dirty="0"/>
          </a:p>
        </p:txBody>
      </p:sp>
      <p:pic>
        <p:nvPicPr>
          <p:cNvPr id="3" name="Image 0" descr="preencoded.png"/>
          <p:cNvPicPr>
            <a:picLocks noChangeAspect="1"/>
          </p:cNvPicPr>
          <p:nvPr/>
        </p:nvPicPr>
        <p:blipFill>
          <a:blip r:embed="rId3"/>
          <a:stretch>
            <a:fillRect/>
          </a:stretch>
        </p:blipFill>
        <p:spPr>
          <a:xfrm>
            <a:off x="3474720" y="4608576"/>
            <a:ext cx="18763488" cy="13057632"/>
          </a:xfrm>
          <a:prstGeom prst="rect">
            <a:avLst/>
          </a:prstGeom>
        </p:spPr>
      </p:pic>
      <p:sp>
        <p:nvSpPr>
          <p:cNvPr id="4" name="Text 1"/>
          <p:cNvSpPr/>
          <p:nvPr/>
        </p:nvSpPr>
        <p:spPr>
          <a:xfrm>
            <a:off x="23628096" y="1920240"/>
            <a:ext cx="9034272" cy="17282160"/>
          </a:xfrm>
          <a:prstGeom prst="rect">
            <a:avLst/>
          </a:prstGeom>
          <a:noFill/>
          <a:ln/>
        </p:spPr>
        <p:txBody>
          <a:bodyPr wrap="square" rtlCol="0" anchor="ctr"/>
          <a:lstStyle/>
          <a:p>
            <a:pPr marL="0" indent="0" algn="l">
              <a:buNone/>
            </a:pPr>
            <a:r>
              <a:rPr lang="en-US" sz="4800" dirty="0">
                <a:solidFill>
                  <a:srgbClr val="44546A"/>
                </a:solidFill>
              </a:rPr>
              <a:t>This chart shows you the pay ranges that provide the averages of Mean and Median for comparison.</a:t>
            </a:r>
            <a:endParaRPr lang="en-US" sz="4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assets/img/pptx/Group_171.png"/>
          <p:cNvPicPr>
            <a:picLocks noChangeAspect="1"/>
          </p:cNvPicPr>
          <p:nvPr/>
        </p:nvPicPr>
        <p:blipFill>
          <a:blip r:embed="rId3"/>
          <a:stretch>
            <a:fillRect/>
          </a:stretch>
        </p:blipFill>
        <p:spPr>
          <a:xfrm>
            <a:off x="4169664" y="1920240"/>
            <a:ext cx="30577536" cy="17282160"/>
          </a:xfrm>
          <a:prstGeom prst="rect">
            <a:avLst/>
          </a:prstGeom>
        </p:spPr>
      </p:pic>
      <p:sp>
        <p:nvSpPr>
          <p:cNvPr id="3" name="Text 0"/>
          <p:cNvSpPr/>
          <p:nvPr/>
        </p:nvSpPr>
        <p:spPr>
          <a:xfrm>
            <a:off x="0" y="8641080"/>
            <a:ext cx="34747200" cy="1920240"/>
          </a:xfrm>
          <a:prstGeom prst="rect">
            <a:avLst/>
          </a:prstGeom>
          <a:noFill/>
          <a:ln/>
        </p:spPr>
        <p:txBody>
          <a:bodyPr wrap="square" rtlCol="0" anchor="ctr"/>
          <a:lstStyle/>
          <a:p>
            <a:pPr marL="0" indent="0" algn="ctr">
              <a:buNone/>
            </a:pPr>
            <a:r>
              <a:rPr lang="en-US" sz="13800" b="1" dirty="0">
                <a:solidFill>
                  <a:srgbClr val="202526"/>
                </a:solidFill>
              </a:rPr>
              <a:t>Bonus</a:t>
            </a:r>
            <a:endParaRPr lang="en-US" sz="13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0" y="2880360"/>
            <a:ext cx="34747200" cy="960120"/>
          </a:xfrm>
          <a:prstGeom prst="rect">
            <a:avLst/>
          </a:prstGeom>
          <a:noFill/>
          <a:ln/>
        </p:spPr>
        <p:txBody>
          <a:bodyPr wrap="square" rtlCol="0" anchor="ctr"/>
          <a:lstStyle/>
          <a:p>
            <a:pPr marL="0" indent="0" algn="ctr">
              <a:buNone/>
            </a:pPr>
            <a:r>
              <a:rPr lang="en-US" sz="5400" dirty="0">
                <a:solidFill>
                  <a:srgbClr val="44546A"/>
                </a:solidFill>
              </a:rPr>
              <a:t>Bonus metrics</a:t>
            </a:r>
            <a:endParaRPr lang="en-US" sz="5400" dirty="0"/>
          </a:p>
        </p:txBody>
      </p:sp>
      <p:pic>
        <p:nvPicPr>
          <p:cNvPr id="3" name="Image 0" descr="preencoded.png"/>
          <p:cNvPicPr>
            <a:picLocks noChangeAspect="1"/>
          </p:cNvPicPr>
          <p:nvPr/>
        </p:nvPicPr>
        <p:blipFill>
          <a:blip r:embed="rId3"/>
          <a:stretch>
            <a:fillRect/>
          </a:stretch>
        </p:blipFill>
        <p:spPr>
          <a:xfrm>
            <a:off x="0" y="3840480"/>
            <a:ext cx="34747200" cy="134416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0" y="2880360"/>
            <a:ext cx="34747200" cy="960120"/>
          </a:xfrm>
          <a:prstGeom prst="rect">
            <a:avLst/>
          </a:prstGeom>
          <a:noFill/>
          <a:ln/>
        </p:spPr>
        <p:txBody>
          <a:bodyPr wrap="square" rtlCol="0" anchor="ctr">
            <a:spAutoFit/>
          </a:bodyPr>
          <a:lstStyle/>
          <a:p>
            <a:pPr marL="0" indent="0" algn="ctr">
              <a:buNone/>
            </a:pPr>
            <a:r>
              <a:rPr lang="en-US" sz="5400" b="1" dirty="0">
                <a:solidFill>
                  <a:srgbClr val="44546A"/>
                </a:solidFill>
              </a:rPr>
              <a:t>Detailed Bonus Analysis By Quartiles</a:t>
            </a:r>
            <a:endParaRPr lang="en-US" sz="5400" dirty="0"/>
          </a:p>
        </p:txBody>
      </p:sp>
      <p:graphicFrame>
        <p:nvGraphicFramePr>
          <p:cNvPr id="15" name="Table 0"/>
          <p:cNvGraphicFramePr>
            <a:graphicFrameLocks noGrp="1"/>
          </p:cNvGraphicFramePr>
          <p:nvPr>
            <p:extLst>
              <p:ext uri="{D42A27DB-BD31-4B8C-83A1-F6EECF244321}">
                <p14:modId xmlns:p14="http://schemas.microsoft.com/office/powerpoint/2010/main" val="1579011935"/>
              </p:ext>
            </p:extLst>
          </p:nvPr>
        </p:nvGraphicFramePr>
        <p:xfrm>
          <a:off x="1737360" y="4800600"/>
          <a:ext cx="31272480" cy="13441680"/>
        </p:xfrm>
        <a:graphic>
          <a:graphicData uri="http://schemas.openxmlformats.org/drawingml/2006/table">
            <a:tbl>
              <a:tblPr/>
              <a:tblGrid>
                <a:gridCol w="3909060">
                  <a:extLst>
                    <a:ext uri="{9D8B030D-6E8A-4147-A177-3AD203B41FA5}">
                      <a16:colId xmlns:a16="http://schemas.microsoft.com/office/drawing/2014/main" val="20000"/>
                    </a:ext>
                  </a:extLst>
                </a:gridCol>
                <a:gridCol w="3909060">
                  <a:extLst>
                    <a:ext uri="{9D8B030D-6E8A-4147-A177-3AD203B41FA5}">
                      <a16:colId xmlns:a16="http://schemas.microsoft.com/office/drawing/2014/main" val="20001"/>
                    </a:ext>
                  </a:extLst>
                </a:gridCol>
                <a:gridCol w="3909060">
                  <a:extLst>
                    <a:ext uri="{9D8B030D-6E8A-4147-A177-3AD203B41FA5}">
                      <a16:colId xmlns:a16="http://schemas.microsoft.com/office/drawing/2014/main" val="20002"/>
                    </a:ext>
                  </a:extLst>
                </a:gridCol>
                <a:gridCol w="3909060">
                  <a:extLst>
                    <a:ext uri="{9D8B030D-6E8A-4147-A177-3AD203B41FA5}">
                      <a16:colId xmlns:a16="http://schemas.microsoft.com/office/drawing/2014/main" val="20003"/>
                    </a:ext>
                  </a:extLst>
                </a:gridCol>
                <a:gridCol w="3909060">
                  <a:extLst>
                    <a:ext uri="{9D8B030D-6E8A-4147-A177-3AD203B41FA5}">
                      <a16:colId xmlns:a16="http://schemas.microsoft.com/office/drawing/2014/main" val="20004"/>
                    </a:ext>
                  </a:extLst>
                </a:gridCol>
                <a:gridCol w="3909060">
                  <a:extLst>
                    <a:ext uri="{9D8B030D-6E8A-4147-A177-3AD203B41FA5}">
                      <a16:colId xmlns:a16="http://schemas.microsoft.com/office/drawing/2014/main" val="20005"/>
                    </a:ext>
                  </a:extLst>
                </a:gridCol>
                <a:gridCol w="3909060">
                  <a:extLst>
                    <a:ext uri="{9D8B030D-6E8A-4147-A177-3AD203B41FA5}">
                      <a16:colId xmlns:a16="http://schemas.microsoft.com/office/drawing/2014/main" val="20006"/>
                    </a:ext>
                  </a:extLst>
                </a:gridCol>
                <a:gridCol w="3909060">
                  <a:extLst>
                    <a:ext uri="{9D8B030D-6E8A-4147-A177-3AD203B41FA5}">
                      <a16:colId xmlns:a16="http://schemas.microsoft.com/office/drawing/2014/main" val="20007"/>
                    </a:ext>
                  </a:extLst>
                </a:gridCol>
              </a:tblGrid>
              <a:tr h="2688336">
                <a:tc>
                  <a:txBody>
                    <a:bodyPr/>
                    <a:lstStyle/>
                    <a:p>
                      <a:pPr marL="0" indent="0" algn="ctr">
                        <a:buNone/>
                      </a:pPr>
                      <a:r>
                        <a:rPr lang="en-US" sz="4000" dirty="0">
                          <a:solidFill>
                            <a:srgbClr val="F1F1F1"/>
                          </a:solidFill>
                        </a:rPr>
                        <a:t>Group</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Mean Bonus Pay Ms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Mean Bonus Pay Fs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Bonus Pay Gap (mean)</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Bonus Pay Gap (median)</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Percentage of Ms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Percentage of Fs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Contribution to Bonus Pay Gap</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extLst>
                  <a:ext uri="{0D108BD9-81ED-4DB2-BD59-A6C34878D82A}">
                    <a16:rowId xmlns:a16="http://schemas.microsoft.com/office/drawing/2014/main" val="10000"/>
                  </a:ext>
                </a:extLst>
              </a:tr>
              <a:tr h="2688336">
                <a:tc>
                  <a:txBody>
                    <a:bodyPr/>
                    <a:lstStyle/>
                    <a:p>
                      <a:pPr marL="0" indent="0" algn="ctr">
                        <a:buNone/>
                      </a:pPr>
                      <a:r>
                        <a:rPr lang="en-US" sz="4000" dirty="0">
                          <a:solidFill>
                            <a:srgbClr val="44546A"/>
                          </a:solidFill>
                        </a:rPr>
                        <a:t>Lower quartile</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1410.00</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1080.00</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23.4%</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0%</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40.00%</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60.00%</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-0.39%</a:t>
                      </a:r>
                      <a:endParaRPr lang="en-US" sz="4000" dirty="0"/>
                    </a:p>
                  </a:txBody>
                  <a:tcPr anchor="ct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1"/>
                  </a:ext>
                </a:extLst>
              </a:tr>
              <a:tr h="2688336">
                <a:tc>
                  <a:txBody>
                    <a:bodyPr/>
                    <a:lstStyle/>
                    <a:p>
                      <a:pPr marL="0" indent="0" algn="ctr">
                        <a:buNone/>
                      </a:pPr>
                      <a:r>
                        <a:rPr lang="en-US" sz="4000" dirty="0">
                          <a:solidFill>
                            <a:srgbClr val="44546A"/>
                          </a:solidFill>
                        </a:rPr>
                        <a:t>Lower middle quartile</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1500.00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1500.00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50.00%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50.00%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1.36%</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extLst>
                  <a:ext uri="{0D108BD9-81ED-4DB2-BD59-A6C34878D82A}">
                    <a16:rowId xmlns:a16="http://schemas.microsoft.com/office/drawing/2014/main" val="10002"/>
                  </a:ext>
                </a:extLst>
              </a:tr>
              <a:tr h="2688336">
                <a:tc>
                  <a:txBody>
                    <a:bodyPr/>
                    <a:lstStyle/>
                    <a:p>
                      <a:pPr marL="0" indent="0" algn="ctr">
                        <a:buNone/>
                      </a:pPr>
                      <a:r>
                        <a:rPr lang="en-US" sz="4000" dirty="0">
                          <a:solidFill>
                            <a:srgbClr val="44546A"/>
                          </a:solidFill>
                        </a:rPr>
                        <a:t>Upper middle quartile</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2045.45</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2076.92</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-1.54%</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0%</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45.83%</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54.17%</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-1.43%</a:t>
                      </a:r>
                      <a:endParaRPr lang="en-US" sz="4000" dirty="0"/>
                    </a:p>
                  </a:txBody>
                  <a:tcPr anchor="ct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3"/>
                  </a:ext>
                </a:extLst>
              </a:tr>
              <a:tr h="2688336">
                <a:tc>
                  <a:txBody>
                    <a:bodyPr/>
                    <a:lstStyle/>
                    <a:p>
                      <a:pPr marL="0" indent="0" algn="ctr">
                        <a:buNone/>
                      </a:pPr>
                      <a:r>
                        <a:rPr lang="en-US" sz="4000" dirty="0">
                          <a:solidFill>
                            <a:srgbClr val="44546A"/>
                          </a:solidFill>
                        </a:rPr>
                        <a:t>Upper quartile</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5769.23</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3818.18</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33.82%</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54.17%</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45.83%</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28.64%</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0" y="2880360"/>
            <a:ext cx="34747200" cy="960120"/>
          </a:xfrm>
          <a:prstGeom prst="rect">
            <a:avLst/>
          </a:prstGeom>
          <a:noFill/>
          <a:ln/>
        </p:spPr>
        <p:txBody>
          <a:bodyPr wrap="square" rtlCol="0" anchor="ctr"/>
          <a:lstStyle/>
          <a:p>
            <a:pPr marL="0" indent="0" algn="ctr">
              <a:buNone/>
            </a:pPr>
            <a:r>
              <a:rPr lang="en-US" sz="5400" dirty="0">
                <a:solidFill>
                  <a:srgbClr val="44546A"/>
                </a:solidFill>
              </a:rPr>
              <a:t>Contribution of Each Quartile to the Bonus Gap</a:t>
            </a:r>
            <a:endParaRPr lang="en-US" sz="5400" dirty="0"/>
          </a:p>
        </p:txBody>
      </p:sp>
      <p:pic>
        <p:nvPicPr>
          <p:cNvPr id="3" name="Image 0" descr="preencoded.png"/>
          <p:cNvPicPr>
            <a:picLocks noChangeAspect="1"/>
          </p:cNvPicPr>
          <p:nvPr/>
        </p:nvPicPr>
        <p:blipFill>
          <a:blip r:embed="rId3"/>
          <a:stretch>
            <a:fillRect/>
          </a:stretch>
        </p:blipFill>
        <p:spPr>
          <a:xfrm>
            <a:off x="3474720" y="4608576"/>
            <a:ext cx="18763488" cy="13057632"/>
          </a:xfrm>
          <a:prstGeom prst="rect">
            <a:avLst/>
          </a:prstGeom>
        </p:spPr>
      </p:pic>
      <p:sp>
        <p:nvSpPr>
          <p:cNvPr id="4" name="Text 1"/>
          <p:cNvSpPr/>
          <p:nvPr/>
        </p:nvSpPr>
        <p:spPr>
          <a:xfrm>
            <a:off x="23628096" y="1920240"/>
            <a:ext cx="9034272" cy="17282160"/>
          </a:xfrm>
          <a:prstGeom prst="rect">
            <a:avLst/>
          </a:prstGeom>
          <a:noFill/>
          <a:ln/>
        </p:spPr>
        <p:txBody>
          <a:bodyPr wrap="square" rtlCol="0" anchor="ctr"/>
          <a:lstStyle/>
          <a:p>
            <a:pPr marL="0" indent="0" algn="l">
              <a:buNone/>
            </a:pPr>
            <a:r>
              <a:rPr lang="en-US" sz="4800" dirty="0">
                <a:solidFill>
                  <a:srgbClr val="44546A"/>
                </a:solidFill>
              </a:rPr>
              <a:t>The Contribution section shows how a given sub-category (i.e. Quartile) contributes in percentage points towards your mean bonus pay gap.</a:t>
            </a:r>
            <a:endParaRPr lang="en-US" sz="4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0" y="2880360"/>
            <a:ext cx="34747200" cy="960120"/>
          </a:xfrm>
          <a:prstGeom prst="rect">
            <a:avLst/>
          </a:prstGeom>
          <a:noFill/>
          <a:ln/>
        </p:spPr>
        <p:txBody>
          <a:bodyPr wrap="square" rtlCol="0" anchor="ctr"/>
          <a:lstStyle/>
          <a:p>
            <a:pPr marL="0" indent="0" algn="ctr">
              <a:buNone/>
            </a:pPr>
            <a:r>
              <a:rPr lang="en-US" sz="5400" dirty="0">
                <a:solidFill>
                  <a:srgbClr val="44546A"/>
                </a:solidFill>
              </a:rPr>
              <a:t>Bonus Workforce Representation by Quartiles</a:t>
            </a:r>
            <a:endParaRPr lang="en-US" sz="5400" dirty="0"/>
          </a:p>
        </p:txBody>
      </p:sp>
      <p:pic>
        <p:nvPicPr>
          <p:cNvPr id="3" name="Image 0" descr="preencoded.png"/>
          <p:cNvPicPr>
            <a:picLocks noChangeAspect="1"/>
          </p:cNvPicPr>
          <p:nvPr/>
        </p:nvPicPr>
        <p:blipFill>
          <a:blip r:embed="rId3"/>
          <a:stretch>
            <a:fillRect/>
          </a:stretch>
        </p:blipFill>
        <p:spPr>
          <a:xfrm>
            <a:off x="3474720" y="4608576"/>
            <a:ext cx="18763488" cy="13057632"/>
          </a:xfrm>
          <a:prstGeom prst="rect">
            <a:avLst/>
          </a:prstGeom>
        </p:spPr>
      </p:pic>
      <p:sp>
        <p:nvSpPr>
          <p:cNvPr id="4" name="Text 1"/>
          <p:cNvSpPr/>
          <p:nvPr/>
        </p:nvSpPr>
        <p:spPr>
          <a:xfrm>
            <a:off x="23628096" y="1920240"/>
            <a:ext cx="9034272" cy="17282160"/>
          </a:xfrm>
          <a:prstGeom prst="rect">
            <a:avLst/>
          </a:prstGeom>
          <a:noFill/>
          <a:ln/>
        </p:spPr>
        <p:txBody>
          <a:bodyPr wrap="square" rtlCol="0" anchor="ctr"/>
          <a:lstStyle/>
          <a:p>
            <a:pPr marL="0" indent="0" algn="l">
              <a:buNone/>
            </a:pPr>
            <a:r>
              <a:rPr lang="en-US" sz="4800" dirty="0">
                <a:solidFill>
                  <a:srgbClr val="44546A"/>
                </a:solidFill>
              </a:rPr>
              <a:t>This graph shows the data broken down into 4 equally sized groups ranging from the lowest to the highest paid employees. This graph shows the difference in the actual numbers of employees within the separate bonus pay quartiles.</a:t>
            </a:r>
            <a:endParaRPr lang="en-US" sz="4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0" y="2880360"/>
            <a:ext cx="34747200" cy="960120"/>
          </a:xfrm>
          <a:prstGeom prst="rect">
            <a:avLst/>
          </a:prstGeom>
          <a:noFill/>
          <a:ln/>
        </p:spPr>
        <p:txBody>
          <a:bodyPr wrap="square" rtlCol="0" anchor="ctr"/>
          <a:lstStyle/>
          <a:p>
            <a:pPr marL="0" indent="0" algn="ctr">
              <a:buNone/>
            </a:pPr>
            <a:r>
              <a:rPr lang="en-US" sz="5400" dirty="0">
                <a:solidFill>
                  <a:srgbClr val="44546A"/>
                </a:solidFill>
              </a:rPr>
              <a:t>Bonus Gaps by Quartiles</a:t>
            </a:r>
            <a:endParaRPr lang="en-US" sz="5400" dirty="0"/>
          </a:p>
        </p:txBody>
      </p:sp>
      <p:pic>
        <p:nvPicPr>
          <p:cNvPr id="3" name="Image 0" descr="preencoded.png"/>
          <p:cNvPicPr>
            <a:picLocks noChangeAspect="1"/>
          </p:cNvPicPr>
          <p:nvPr/>
        </p:nvPicPr>
        <p:blipFill>
          <a:blip r:embed="rId3"/>
          <a:stretch>
            <a:fillRect/>
          </a:stretch>
        </p:blipFill>
        <p:spPr>
          <a:xfrm>
            <a:off x="3474720" y="4608576"/>
            <a:ext cx="18763488" cy="13057632"/>
          </a:xfrm>
          <a:prstGeom prst="rect">
            <a:avLst/>
          </a:prstGeom>
        </p:spPr>
      </p:pic>
      <p:sp>
        <p:nvSpPr>
          <p:cNvPr id="4" name="Text 1"/>
          <p:cNvSpPr/>
          <p:nvPr/>
        </p:nvSpPr>
        <p:spPr>
          <a:xfrm>
            <a:off x="23628096" y="1920240"/>
            <a:ext cx="9034272" cy="17282160"/>
          </a:xfrm>
          <a:prstGeom prst="rect">
            <a:avLst/>
          </a:prstGeom>
          <a:noFill/>
          <a:ln/>
        </p:spPr>
        <p:txBody>
          <a:bodyPr wrap="square" rtlCol="0" anchor="ctr"/>
          <a:lstStyle/>
          <a:p>
            <a:pPr marL="0" indent="0" algn="l">
              <a:buNone/>
            </a:pPr>
            <a:r>
              <a:rPr lang="en-US" sz="4800" dirty="0">
                <a:solidFill>
                  <a:srgbClr val="44546A"/>
                </a:solidFill>
              </a:rPr>
              <a:t>Each Quartile has its own separate bonus pay gap, comparing them shows what levels of bonus pay present the key imbalances and breaks down your organisation’s overall bonus pay gap.</a:t>
            </a:r>
            <a:endParaRPr lang="en-US" sz="4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0" y="2880360"/>
            <a:ext cx="34747200" cy="960120"/>
          </a:xfrm>
          <a:prstGeom prst="rect">
            <a:avLst/>
          </a:prstGeom>
          <a:noFill/>
          <a:ln/>
        </p:spPr>
        <p:txBody>
          <a:bodyPr wrap="square" rtlCol="0" anchor="ctr"/>
          <a:lstStyle/>
          <a:p>
            <a:pPr marL="0" indent="0" algn="ctr">
              <a:buNone/>
            </a:pPr>
            <a:r>
              <a:rPr lang="en-US" sz="5400" dirty="0">
                <a:solidFill>
                  <a:srgbClr val="44546A"/>
                </a:solidFill>
              </a:rPr>
              <a:t>Bonus Ranges by Quartiles</a:t>
            </a:r>
            <a:endParaRPr lang="en-US" sz="5400" dirty="0"/>
          </a:p>
        </p:txBody>
      </p:sp>
      <p:pic>
        <p:nvPicPr>
          <p:cNvPr id="3" name="Image 0" descr="preencoded.png"/>
          <p:cNvPicPr>
            <a:picLocks noChangeAspect="1"/>
          </p:cNvPicPr>
          <p:nvPr/>
        </p:nvPicPr>
        <p:blipFill>
          <a:blip r:embed="rId3"/>
          <a:stretch>
            <a:fillRect/>
          </a:stretch>
        </p:blipFill>
        <p:spPr>
          <a:xfrm>
            <a:off x="3474720" y="4608576"/>
            <a:ext cx="18763488" cy="13057632"/>
          </a:xfrm>
          <a:prstGeom prst="rect">
            <a:avLst/>
          </a:prstGeom>
        </p:spPr>
      </p:pic>
      <p:sp>
        <p:nvSpPr>
          <p:cNvPr id="4" name="Text 1"/>
          <p:cNvSpPr/>
          <p:nvPr/>
        </p:nvSpPr>
        <p:spPr>
          <a:xfrm>
            <a:off x="23628096" y="1920240"/>
            <a:ext cx="9034272" cy="17282160"/>
          </a:xfrm>
          <a:prstGeom prst="rect">
            <a:avLst/>
          </a:prstGeom>
          <a:noFill/>
          <a:ln/>
        </p:spPr>
        <p:txBody>
          <a:bodyPr wrap="square" rtlCol="0" anchor="ctr"/>
          <a:lstStyle/>
          <a:p>
            <a:pPr marL="0" indent="0" algn="l">
              <a:buNone/>
            </a:pPr>
            <a:r>
              <a:rPr lang="en-US" sz="4800" dirty="0">
                <a:solidFill>
                  <a:srgbClr val="44546A"/>
                </a:solidFill>
              </a:rPr>
              <a:t>This chart shows you the bonus pay ranges that provide the averages of Mean and Median for comparison.</a:t>
            </a:r>
            <a:endParaRPr lang="en-US" sz="4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0C9665-49C4-8AA8-8232-66D4ECA1E069}"/>
              </a:ext>
            </a:extLst>
          </p:cNvPr>
          <p:cNvSpPr txBox="1"/>
          <p:nvPr/>
        </p:nvSpPr>
        <p:spPr>
          <a:xfrm>
            <a:off x="1052946" y="2133600"/>
            <a:ext cx="31920872" cy="16342935"/>
          </a:xfrm>
          <a:prstGeom prst="rect">
            <a:avLst/>
          </a:prstGeom>
          <a:noFill/>
        </p:spPr>
        <p:txBody>
          <a:bodyPr wrap="square" rtlCol="0">
            <a:spAutoFit/>
          </a:bodyPr>
          <a:lstStyle/>
          <a:p>
            <a:pPr algn="ctr"/>
            <a:r>
              <a:rPr lang="en-GB" sz="4800" b="1" dirty="0">
                <a:latin typeface="Arial" panose="020B0604020202020204" pitchFamily="34" charset="0"/>
                <a:cs typeface="Arial" panose="020B0604020202020204" pitchFamily="34" charset="0"/>
              </a:rPr>
              <a:t>Gender Pay Gap Analysis – Edge Hill University (March 2024)</a:t>
            </a:r>
          </a:p>
          <a:p>
            <a:endParaRPr lang="en-GB" sz="3600" b="1" dirty="0">
              <a:latin typeface="Arial" panose="020B0604020202020204" pitchFamily="34" charset="0"/>
              <a:cs typeface="Arial" panose="020B0604020202020204" pitchFamily="34" charset="0"/>
            </a:endParaRPr>
          </a:p>
          <a:p>
            <a:r>
              <a:rPr lang="en-GB" sz="3600" b="1" dirty="0">
                <a:latin typeface="Arial" panose="020B0604020202020204" pitchFamily="34" charset="0"/>
                <a:cs typeface="Arial" panose="020B0604020202020204" pitchFamily="34" charset="0"/>
              </a:rPr>
              <a:t>Summary of Findings</a:t>
            </a:r>
          </a:p>
          <a:p>
            <a:endParaRPr lang="en-GB" sz="3600" b="1"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The Gender Pay Gap (GPG) data for Edge Hill University reveals a mean gender pay gap of 11.29% and a median gender pay gap of 20.37%. This is broadly in line with trends across the higher education sector, where pay gaps persist due to structural issues linked to occupational segregation, career progression pathways, and historical patterns of workforce distribution.</a:t>
            </a:r>
          </a:p>
          <a:p>
            <a:endParaRPr lang="en-GB" sz="3600" dirty="0">
              <a:latin typeface="Arial" panose="020B0604020202020204" pitchFamily="34" charset="0"/>
              <a:cs typeface="Arial" panose="020B0604020202020204" pitchFamily="34" charset="0"/>
            </a:endParaRPr>
          </a:p>
          <a:p>
            <a:r>
              <a:rPr lang="en-GB" sz="3600" b="1" dirty="0">
                <a:latin typeface="Arial" panose="020B0604020202020204" pitchFamily="34" charset="0"/>
                <a:cs typeface="Arial" panose="020B0604020202020204" pitchFamily="34" charset="0"/>
              </a:rPr>
              <a:t>Key Issues Identified</a:t>
            </a:r>
          </a:p>
          <a:p>
            <a:endParaRPr lang="en-GB" sz="3600" b="1" dirty="0">
              <a:latin typeface="Arial" panose="020B0604020202020204" pitchFamily="34" charset="0"/>
              <a:cs typeface="Arial" panose="020B0604020202020204" pitchFamily="34" charset="0"/>
            </a:endParaRPr>
          </a:p>
          <a:p>
            <a:pPr>
              <a:buFont typeface="+mj-lt"/>
              <a:buAutoNum type="arabicPeriod"/>
            </a:pPr>
            <a:r>
              <a:rPr lang="en-GB" sz="3600" b="1" dirty="0">
                <a:latin typeface="Arial" panose="020B0604020202020204" pitchFamily="34" charset="0"/>
                <a:cs typeface="Arial" panose="020B0604020202020204" pitchFamily="34" charset="0"/>
              </a:rPr>
              <a:t>Workforce Segmentation and Gender Distribution in Pay Quartiles</a:t>
            </a:r>
            <a:endParaRPr lang="en-GB" sz="3600" dirty="0">
              <a:latin typeface="Arial" panose="020B0604020202020204" pitchFamily="34" charset="0"/>
              <a:cs typeface="Arial" panose="020B0604020202020204" pitchFamily="34" charset="0"/>
            </a:endParaRPr>
          </a:p>
          <a:p>
            <a:pPr marL="742950" lvl="1" indent="-285750">
              <a:buFont typeface="+mj-lt"/>
              <a:buAutoNum type="arabicPeriod"/>
            </a:pPr>
            <a:r>
              <a:rPr lang="en-GB" sz="3600" dirty="0">
                <a:latin typeface="Arial" panose="020B0604020202020204" pitchFamily="34" charset="0"/>
                <a:cs typeface="Arial" panose="020B0604020202020204" pitchFamily="34" charset="0"/>
              </a:rPr>
              <a:t>Lower Quartiles: There is a significant concentration of women in lower-paid roles, many of which are within professional services and operational areas.</a:t>
            </a:r>
          </a:p>
          <a:p>
            <a:pPr marL="742950" lvl="1" indent="-285750">
              <a:buFont typeface="+mj-lt"/>
              <a:buAutoNum type="arabicPeriod"/>
            </a:pPr>
            <a:r>
              <a:rPr lang="en-GB" sz="3600" dirty="0">
                <a:latin typeface="Arial" panose="020B0604020202020204" pitchFamily="34" charset="0"/>
                <a:cs typeface="Arial" panose="020B0604020202020204" pitchFamily="34" charset="0"/>
              </a:rPr>
              <a:t>Upper Quartile Representation: Although women are present, they are under-represented in the highest-paid roles, particularly at senior leadership and senior technical levels, where men are more prevalent.</a:t>
            </a:r>
          </a:p>
          <a:p>
            <a:pPr lvl="1"/>
            <a:endParaRPr lang="en-GB" sz="3600" dirty="0">
              <a:latin typeface="Arial" panose="020B0604020202020204" pitchFamily="34" charset="0"/>
              <a:cs typeface="Arial" panose="020B0604020202020204" pitchFamily="34" charset="0"/>
            </a:endParaRPr>
          </a:p>
          <a:p>
            <a:pPr>
              <a:buFont typeface="+mj-lt"/>
              <a:buAutoNum type="arabicPeriod"/>
            </a:pPr>
            <a:r>
              <a:rPr lang="en-GB" sz="3600" b="1" dirty="0">
                <a:latin typeface="Arial" panose="020B0604020202020204" pitchFamily="34" charset="0"/>
                <a:cs typeface="Arial" panose="020B0604020202020204" pitchFamily="34" charset="0"/>
              </a:rPr>
              <a:t>Bonus Disparity</a:t>
            </a:r>
            <a:endParaRPr lang="en-GB" sz="3600" dirty="0">
              <a:latin typeface="Arial" panose="020B0604020202020204" pitchFamily="34" charset="0"/>
              <a:cs typeface="Arial" panose="020B0604020202020204" pitchFamily="34" charset="0"/>
            </a:endParaRPr>
          </a:p>
          <a:p>
            <a:pPr marL="742950" lvl="1" indent="-285750">
              <a:buFont typeface="+mj-lt"/>
              <a:buAutoNum type="arabicPeriod"/>
            </a:pPr>
            <a:r>
              <a:rPr lang="en-GB" sz="3600" dirty="0">
                <a:latin typeface="Arial" panose="020B0604020202020204" pitchFamily="34" charset="0"/>
                <a:cs typeface="Arial" panose="020B0604020202020204" pitchFamily="34" charset="0"/>
              </a:rPr>
              <a:t>Women’s mean bonus pay is 28.18% lower than men’s, indicating that when bonuses are paid, they are typically higher for men.</a:t>
            </a:r>
          </a:p>
          <a:p>
            <a:pPr marL="742950" lvl="1" indent="-285750">
              <a:buFont typeface="+mj-lt"/>
              <a:buAutoNum type="arabicPeriod"/>
            </a:pPr>
            <a:r>
              <a:rPr lang="en-GB" sz="3600" dirty="0">
                <a:latin typeface="Arial" panose="020B0604020202020204" pitchFamily="34" charset="0"/>
                <a:cs typeface="Arial" panose="020B0604020202020204" pitchFamily="34" charset="0"/>
              </a:rPr>
              <a:t>Fewer women (2.24%) received bonuses compared to men (4.10%), which suggests that bonus allocation processes and criteria may inadvertently favour male-dominated roles or levels.</a:t>
            </a:r>
          </a:p>
          <a:p>
            <a:pPr lvl="1"/>
            <a:endParaRPr lang="en-GB" sz="3600" dirty="0">
              <a:latin typeface="Arial" panose="020B0604020202020204" pitchFamily="34" charset="0"/>
              <a:cs typeface="Arial" panose="020B0604020202020204" pitchFamily="34" charset="0"/>
            </a:endParaRPr>
          </a:p>
          <a:p>
            <a:pPr>
              <a:buFont typeface="+mj-lt"/>
              <a:buAutoNum type="arabicPeriod"/>
            </a:pPr>
            <a:r>
              <a:rPr lang="en-GB" sz="3600" b="1" dirty="0">
                <a:latin typeface="Arial" panose="020B0604020202020204" pitchFamily="34" charset="0"/>
                <a:cs typeface="Arial" panose="020B0604020202020204" pitchFamily="34" charset="0"/>
              </a:rPr>
              <a:t>Professional Services Career Progression</a:t>
            </a:r>
            <a:endParaRPr lang="en-GB" sz="3600" dirty="0">
              <a:latin typeface="Arial" panose="020B0604020202020204" pitchFamily="34" charset="0"/>
              <a:cs typeface="Arial" panose="020B0604020202020204" pitchFamily="34" charset="0"/>
            </a:endParaRPr>
          </a:p>
          <a:p>
            <a:pPr marL="742950" lvl="1" indent="-285750">
              <a:buFont typeface="+mj-lt"/>
              <a:buAutoNum type="arabicPeriod"/>
            </a:pPr>
            <a:r>
              <a:rPr lang="en-GB" sz="3600" dirty="0">
                <a:latin typeface="Arial" panose="020B0604020202020204" pitchFamily="34" charset="0"/>
                <a:cs typeface="Arial" panose="020B0604020202020204" pitchFamily="34" charset="0"/>
              </a:rPr>
              <a:t>Similar to the wider sector</a:t>
            </a:r>
            <a:r>
              <a:rPr lang="en-GB" sz="3600" b="1" dirty="0">
                <a:latin typeface="Arial" panose="020B0604020202020204" pitchFamily="34" charset="0"/>
                <a:cs typeface="Arial" panose="020B0604020202020204" pitchFamily="34" charset="0"/>
              </a:rPr>
              <a:t>, </a:t>
            </a:r>
            <a:r>
              <a:rPr lang="en-GB" sz="3600" dirty="0">
                <a:latin typeface="Arial" panose="020B0604020202020204" pitchFamily="34" charset="0"/>
                <a:cs typeface="Arial" panose="020B0604020202020204" pitchFamily="34" charset="0"/>
              </a:rPr>
              <a:t>professional services career pathways are less structured compared to academic pathways, limiting progression opportunities for women concentrated in these roles.</a:t>
            </a:r>
          </a:p>
          <a:p>
            <a:pPr marL="742950" lvl="1" indent="-285750">
              <a:buFont typeface="+mj-lt"/>
              <a:buAutoNum type="arabicPeriod"/>
            </a:pPr>
            <a:r>
              <a:rPr lang="en-GB" sz="3600" dirty="0">
                <a:latin typeface="Arial" panose="020B0604020202020204" pitchFamily="34" charset="0"/>
                <a:cs typeface="Arial" panose="020B0604020202020204" pitchFamily="34" charset="0"/>
              </a:rPr>
              <a:t>Academic promotions (where clearer criteria exist) tend to support greater pay progression, but this is less evident for professional services staff.</a:t>
            </a:r>
          </a:p>
          <a:p>
            <a:pPr lvl="1"/>
            <a:endParaRPr lang="en-GB" sz="3600" dirty="0">
              <a:latin typeface="Arial" panose="020B0604020202020204" pitchFamily="34" charset="0"/>
              <a:cs typeface="Arial" panose="020B0604020202020204" pitchFamily="34" charset="0"/>
            </a:endParaRPr>
          </a:p>
          <a:p>
            <a:pPr>
              <a:buFont typeface="+mj-lt"/>
              <a:buAutoNum type="arabicPeriod"/>
            </a:pPr>
            <a:r>
              <a:rPr lang="en-GB" sz="3600" b="1" dirty="0">
                <a:latin typeface="Arial" panose="020B0604020202020204" pitchFamily="34" charset="0"/>
                <a:cs typeface="Arial" panose="020B0604020202020204" pitchFamily="34" charset="0"/>
              </a:rPr>
              <a:t>Part-Time Working and Flexible Arrangements</a:t>
            </a:r>
            <a:endParaRPr lang="en-GB" sz="3600" dirty="0">
              <a:latin typeface="Arial" panose="020B0604020202020204" pitchFamily="34" charset="0"/>
              <a:cs typeface="Arial" panose="020B0604020202020204" pitchFamily="34" charset="0"/>
            </a:endParaRPr>
          </a:p>
          <a:p>
            <a:pPr marL="742950" lvl="1" indent="-285750">
              <a:buFont typeface="+mj-lt"/>
              <a:buAutoNum type="arabicPeriod"/>
            </a:pPr>
            <a:r>
              <a:rPr lang="en-GB" sz="3600" dirty="0">
                <a:latin typeface="Arial" panose="020B0604020202020204" pitchFamily="34" charset="0"/>
                <a:cs typeface="Arial" panose="020B0604020202020204" pitchFamily="34" charset="0"/>
              </a:rPr>
              <a:t>Although not explicitly stated in the dataset, sector-wide data indicates women are more likely to work part-time, particularly in lower grades, which affects their average hourly rate and progression opportunities.</a:t>
            </a:r>
          </a:p>
        </p:txBody>
      </p:sp>
    </p:spTree>
    <p:extLst>
      <p:ext uri="{BB962C8B-B14F-4D97-AF65-F5344CB8AC3E}">
        <p14:creationId xmlns:p14="http://schemas.microsoft.com/office/powerpoint/2010/main" val="424397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3474720" y="1920240"/>
            <a:ext cx="19110960" cy="17282160"/>
          </a:xfrm>
          <a:prstGeom prst="rect">
            <a:avLst/>
          </a:prstGeom>
          <a:noFill/>
          <a:ln/>
        </p:spPr>
        <p:txBody>
          <a:bodyPr wrap="square" rtlCol="0" anchor="ctr"/>
          <a:lstStyle/>
          <a:p>
            <a:pPr marL="0" indent="0" algn="l">
              <a:buNone/>
            </a:pPr>
            <a:r>
              <a:rPr lang="en-US" sz="4800" dirty="0">
                <a:solidFill>
                  <a:srgbClr val="44546A"/>
                </a:solidFill>
              </a:rPr>
              <a:t>This report has been produced for your organisation. It includes all the figures required for Gender Pay Reporting under the Employment Equality Act 1998 (Section 20A) (Gender Pay Gap Information) Regulations 2022.</a:t>
            </a:r>
            <a:endParaRPr lang="en-US" sz="4800" dirty="0"/>
          </a:p>
          <a:p>
            <a:pPr marL="0" indent="0" algn="l">
              <a:buNone/>
            </a:pPr>
            <a:endParaRPr lang="en-US" sz="4800" dirty="0"/>
          </a:p>
          <a:p>
            <a:pPr marL="0" indent="0" algn="l">
              <a:buNone/>
            </a:pPr>
            <a:r>
              <a:rPr lang="en-US" sz="4800" dirty="0">
                <a:solidFill>
                  <a:srgbClr val="44546A"/>
                </a:solidFill>
              </a:rPr>
              <a:t>It also provides a detailed analysis of all your datapoints mapped in the Gapsquare app. This allows your company to break down your organization-wide metrics into smaller groups of employees - for example, you could look at employees by age, job level, business unit, or any other custom label.</a:t>
            </a:r>
            <a:endParaRPr lang="en-US" sz="4800" dirty="0"/>
          </a:p>
        </p:txBody>
      </p:sp>
      <p:pic>
        <p:nvPicPr>
          <p:cNvPr id="3" name="Image 0" descr="/assets/img/pdftemplate/global-business-award.webp"/>
          <p:cNvPicPr>
            <a:picLocks noChangeAspect="1"/>
          </p:cNvPicPr>
          <p:nvPr/>
        </p:nvPicPr>
        <p:blipFill>
          <a:blip r:embed="rId3"/>
          <a:stretch>
            <a:fillRect/>
          </a:stretch>
        </p:blipFill>
        <p:spPr>
          <a:xfrm>
            <a:off x="26060400" y="11521440"/>
            <a:ext cx="6949440" cy="5760720"/>
          </a:xfrm>
          <a:prstGeom prst="rect">
            <a:avLst/>
          </a:prstGeom>
        </p:spPr>
      </p:pic>
      <p:pic>
        <p:nvPicPr>
          <p:cNvPr id="4" name="Image 1" descr="/assets/img/pptx/Mask-Group-46.sv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060400" y="3840480"/>
            <a:ext cx="6949440" cy="67208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0A81A9-4B68-A4A5-CF79-72C7E6EBD7B5}"/>
              </a:ext>
            </a:extLst>
          </p:cNvPr>
          <p:cNvSpPr txBox="1"/>
          <p:nvPr/>
        </p:nvSpPr>
        <p:spPr>
          <a:xfrm>
            <a:off x="1607128" y="4572000"/>
            <a:ext cx="31920872" cy="10802957"/>
          </a:xfrm>
          <a:prstGeom prst="rect">
            <a:avLst/>
          </a:prstGeom>
          <a:noFill/>
        </p:spPr>
        <p:txBody>
          <a:bodyPr wrap="square" rtlCol="0">
            <a:spAutoFit/>
          </a:bodyPr>
          <a:lstStyle/>
          <a:p>
            <a:endParaRPr lang="en-GB" sz="3600" b="1" dirty="0">
              <a:latin typeface="Arial" panose="020B0604020202020204" pitchFamily="34" charset="0"/>
              <a:cs typeface="Arial" panose="020B0604020202020204" pitchFamily="34" charset="0"/>
            </a:endParaRPr>
          </a:p>
          <a:p>
            <a:pPr algn="ctr"/>
            <a:r>
              <a:rPr lang="en-GB" sz="4800" b="1" dirty="0"/>
              <a:t>How Do We Compare to the Sector?</a:t>
            </a:r>
          </a:p>
          <a:p>
            <a:pPr algn="ctr"/>
            <a:endParaRPr lang="en-GB" sz="4800" b="1" dirty="0"/>
          </a:p>
          <a:p>
            <a:pPr algn="ctr"/>
            <a:endParaRPr lang="en-GB" sz="4800" b="1" dirty="0"/>
          </a:p>
          <a:p>
            <a:endParaRPr lang="en-GB" sz="3600" b="1" dirty="0"/>
          </a:p>
          <a:p>
            <a:pPr>
              <a:buFont typeface="Arial" panose="020B0604020202020204" pitchFamily="34" charset="0"/>
              <a:buChar char="•"/>
            </a:pPr>
            <a:r>
              <a:rPr lang="en-GB" sz="4800" dirty="0"/>
              <a:t>Edge Hill’s </a:t>
            </a:r>
            <a:r>
              <a:rPr lang="en-GB" sz="4800" b="1" dirty="0"/>
              <a:t>mean GPG of 11.29%</a:t>
            </a:r>
            <a:r>
              <a:rPr lang="en-GB" sz="4800" dirty="0"/>
              <a:t> is within the sector average range (typically 10-15% for HE institutions).</a:t>
            </a:r>
          </a:p>
          <a:p>
            <a:endParaRPr lang="en-GB" sz="4800" dirty="0"/>
          </a:p>
          <a:p>
            <a:endParaRPr lang="en-GB" sz="4800" dirty="0"/>
          </a:p>
          <a:p>
            <a:pPr>
              <a:buFont typeface="Arial" panose="020B0604020202020204" pitchFamily="34" charset="0"/>
              <a:buChar char="•"/>
            </a:pPr>
            <a:r>
              <a:rPr lang="en-GB" sz="4800" dirty="0"/>
              <a:t>The </a:t>
            </a:r>
            <a:r>
              <a:rPr lang="en-GB" sz="4800" b="1" dirty="0"/>
              <a:t>median GPG of 20.37%</a:t>
            </a:r>
            <a:r>
              <a:rPr lang="en-GB" sz="4800" dirty="0"/>
              <a:t> is slightly higher than average, which reflects the particular impact of occupational clustering and limited female representation at senior levels.</a:t>
            </a:r>
          </a:p>
          <a:p>
            <a:endParaRPr lang="en-GB" sz="4800" dirty="0"/>
          </a:p>
          <a:p>
            <a:endParaRPr lang="en-GB" sz="4800" dirty="0"/>
          </a:p>
          <a:p>
            <a:pPr>
              <a:buFont typeface="Arial" panose="020B0604020202020204" pitchFamily="34" charset="0"/>
              <a:buChar char="•"/>
            </a:pPr>
            <a:r>
              <a:rPr lang="en-GB" sz="4800" dirty="0"/>
              <a:t>These figures mirror patterns seen across many Post-92 institutions, where women occupy the bulk of administrative, student-facing, and lower-graded roles, with fewer women progressing into the highest-paid roles in estates, IT, and leadership.</a:t>
            </a:r>
          </a:p>
        </p:txBody>
      </p:sp>
    </p:spTree>
    <p:extLst>
      <p:ext uri="{BB962C8B-B14F-4D97-AF65-F5344CB8AC3E}">
        <p14:creationId xmlns:p14="http://schemas.microsoft.com/office/powerpoint/2010/main" val="1229749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681F7-54E6-E9BA-DB96-ED5DD824C367}"/>
              </a:ext>
            </a:extLst>
          </p:cNvPr>
          <p:cNvSpPr txBox="1"/>
          <p:nvPr/>
        </p:nvSpPr>
        <p:spPr>
          <a:xfrm>
            <a:off x="914399" y="733562"/>
            <a:ext cx="32389011" cy="20590252"/>
          </a:xfrm>
          <a:prstGeom prst="rect">
            <a:avLst/>
          </a:prstGeom>
          <a:noFill/>
        </p:spPr>
        <p:txBody>
          <a:bodyPr wrap="square" rtlCol="0">
            <a:spAutoFit/>
          </a:bodyPr>
          <a:lstStyle/>
          <a:p>
            <a:pPr algn="ctr"/>
            <a:r>
              <a:rPr lang="en-GB" sz="4800" b="1" dirty="0">
                <a:latin typeface="Arial" panose="020B0604020202020204" pitchFamily="34" charset="0"/>
                <a:cs typeface="Arial" panose="020B0604020202020204" pitchFamily="34" charset="0"/>
              </a:rPr>
              <a:t>Next Steps</a:t>
            </a:r>
          </a:p>
          <a:p>
            <a:pPr marL="571500" indent="-571500">
              <a:buFont typeface="Arial" panose="020B0604020202020204" pitchFamily="34" charset="0"/>
              <a:buChar char="•"/>
            </a:pPr>
            <a:r>
              <a:rPr lang="en-GB" sz="3600" b="1" dirty="0">
                <a:latin typeface="Arial" panose="020B0604020202020204" pitchFamily="34" charset="0"/>
                <a:cs typeface="Arial" panose="020B0604020202020204" pitchFamily="34" charset="0"/>
              </a:rPr>
              <a:t>Accelerate Professional Services Career Pathways</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We will fast-track the design and implementation of clear, competency-based career pathways for Professional Services colleagues, ensuring transparent progression criteria and fair access to development and promotion opportunities for women. This will form a core strand of the Employee Experience Project, with work commencing in earnest during 2025, informed by best practice from across the sector and tailored to Edge Hill’s strategic needs.</a:t>
            </a:r>
          </a:p>
          <a:p>
            <a:pPr marL="571500" indent="-571500">
              <a:buFont typeface="Arial" panose="020B0604020202020204" pitchFamily="34" charset="0"/>
              <a:buChar char="•"/>
            </a:pPr>
            <a:endParaRPr lang="en-GB" sz="3600" b="1"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600" b="1" dirty="0">
                <a:latin typeface="Arial" panose="020B0604020202020204" pitchFamily="34" charset="0"/>
                <a:cs typeface="Arial" panose="020B0604020202020204" pitchFamily="34" charset="0"/>
              </a:rPr>
              <a:t>Targeted Leadership Development for Women</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We will actively promote and embed opportunities for women to participate in leadership development initiatives such as Aurora, alongside our internal Leadership Programmes. We will also expand the reach and visibility of our Coaching and Mentoring schemes, ensuring they are fully accessible to women at all stages of their careers, with particular focus on supporting aspiring leaders. We will proactively build our internal leadership and succession pipelines, ensuring gender balance is factored into succession planning discussions at all levels. </a:t>
            </a:r>
          </a:p>
          <a:p>
            <a:pPr marL="571500" indent="-571500" algn="ctr">
              <a:buFont typeface="Arial" panose="020B0604020202020204" pitchFamily="34" charset="0"/>
              <a:buChar char="•"/>
            </a:pPr>
            <a:endParaRPr lang="en-GB" sz="3600" b="1"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600" b="1" dirty="0">
                <a:latin typeface="Arial" panose="020B0604020202020204" pitchFamily="34" charset="0"/>
                <a:cs typeface="Arial" panose="020B0604020202020204" pitchFamily="34" charset="0"/>
              </a:rPr>
              <a:t>Review and Embed Fair Bonus Allocation Processes</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To ensure equity, transparency, and consistency, we will review the current bonus allocation processes and embed Equity Impact Assessments (EIAs) as standard practice before any bonuses are awarded. This will provide an objective check and balance, ensuring bonus awards are free from unintended bias and reflect a fair distribution across all eligible staff.</a:t>
            </a:r>
          </a:p>
          <a:p>
            <a:pPr marL="571500" indent="-571500">
              <a:buFont typeface="Arial" panose="020B0604020202020204" pitchFamily="34" charset="0"/>
              <a:buChar char="•"/>
            </a:pPr>
            <a:endParaRPr lang="en-GB" sz="3600" b="1"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600" b="1" dirty="0">
                <a:latin typeface="Arial" panose="020B0604020202020204" pitchFamily="34" charset="0"/>
                <a:cs typeface="Arial" panose="020B0604020202020204" pitchFamily="34" charset="0"/>
              </a:rPr>
              <a:t>Monitor, Intervene, and Evolve at Key Career Stages</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We will track and analyse promotion rates by gender to identify any patterns, barriers, or pinch points where women may be disadvantaged. This data will inform targeted career interventions, including tailored career coaching and mentoring for female staff, particularly those at transition points between grades or roles. Alongside this, we will further embed person-centred Organisational Development (OD) and align strategic Learning and Development activity to foster career resilience and empower women to pursue senior roles with confidence.</a:t>
            </a:r>
          </a:p>
          <a:p>
            <a:pPr marL="571500" indent="-571500">
              <a:buFont typeface="Arial" panose="020B0604020202020204" pitchFamily="34" charset="0"/>
              <a:buChar char="•"/>
            </a:pPr>
            <a:endParaRPr lang="en-GB" sz="36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600" b="1" dirty="0">
                <a:latin typeface="Arial" panose="020B0604020202020204" pitchFamily="34" charset="0"/>
                <a:cs typeface="Arial" panose="020B0604020202020204" pitchFamily="34" charset="0"/>
              </a:rPr>
              <a:t>Strengthen Our Commitment to External Charters</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We will continue to actively engage with external equality charters, including Athena Swan, not only to benchmark our progress but to embed meaningful change within our culture. This includes actively creating opportunities for male colleagues to act as visible advocates and allies, driving a more inclusive and balanced culture across the institution.</a:t>
            </a:r>
          </a:p>
          <a:p>
            <a:pPr marL="571500" indent="-571500">
              <a:buFont typeface="Arial" panose="020B0604020202020204" pitchFamily="34" charset="0"/>
              <a:buChar char="•"/>
            </a:pPr>
            <a:endParaRPr lang="en-GB" sz="36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600" b="1" dirty="0">
                <a:solidFill>
                  <a:srgbClr val="262626"/>
                </a:solidFill>
                <a:latin typeface="Arial" panose="020B0604020202020204" pitchFamily="34" charset="0"/>
                <a:cs typeface="Arial" panose="020B0604020202020204" pitchFamily="34" charset="0"/>
              </a:rPr>
              <a:t>C</a:t>
            </a:r>
            <a:r>
              <a:rPr lang="en-GB" sz="3600" b="1" i="0" dirty="0">
                <a:solidFill>
                  <a:srgbClr val="262626"/>
                </a:solidFill>
                <a:effectLst/>
                <a:latin typeface="Arial" panose="020B0604020202020204" pitchFamily="34" charset="0"/>
                <a:cs typeface="Arial" panose="020B0604020202020204" pitchFamily="34" charset="0"/>
              </a:rPr>
              <a:t>reate a supportive environment that promotes family well-being and prioritises women’s health</a:t>
            </a:r>
            <a:endParaRPr lang="en-GB" sz="3600" dirty="0">
              <a:latin typeface="Arial" panose="020B0604020202020204" pitchFamily="34" charset="0"/>
              <a:cs typeface="Arial" panose="020B0604020202020204" pitchFamily="34" charset="0"/>
            </a:endParaRPr>
          </a:p>
          <a:p>
            <a:pPr defTabSz="901700">
              <a:tabLst>
                <a:tab pos="617538" algn="l"/>
              </a:tabLst>
            </a:pPr>
            <a:r>
              <a:rPr lang="en-GB" sz="3600" dirty="0">
                <a:latin typeface="Arial" panose="020B0604020202020204" pitchFamily="34" charset="0"/>
                <a:cs typeface="Arial" panose="020B0604020202020204" pitchFamily="34" charset="0"/>
              </a:rPr>
              <a:t>	We are committed to strengthening our family-friendly policies and advancing our women's health strategy to foster a more inclusive and supportive 	workplace. By addressing the unique health and well-being needs of women — including physical, mental, and reproductive health — we aim to remove 	barriers to career progression, enhance work-life balance, and create an environment where all employees can thrive.</a:t>
            </a:r>
            <a:endParaRPr lang="en-GB" sz="3600" b="1" dirty="0">
              <a:latin typeface="Arial" panose="020B0604020202020204" pitchFamily="34" charset="0"/>
              <a:cs typeface="Arial" panose="020B0604020202020204" pitchFamily="34" charset="0"/>
            </a:endParaRPr>
          </a:p>
          <a:p>
            <a:pPr algn="ctr"/>
            <a:r>
              <a:rPr lang="en-GB" sz="3600" b="1" dirty="0">
                <a:latin typeface="Arial" panose="020B0604020202020204" pitchFamily="34" charset="0"/>
                <a:cs typeface="Arial" panose="020B0604020202020204" pitchFamily="34" charset="0"/>
              </a:rPr>
              <a:t> </a:t>
            </a:r>
          </a:p>
          <a:p>
            <a:pPr algn="ctr"/>
            <a:endParaRPr lang="en-GB" sz="4800" b="1" dirty="0">
              <a:latin typeface="Arial" panose="020B0604020202020204" pitchFamily="34" charset="0"/>
              <a:cs typeface="Arial" panose="020B0604020202020204" pitchFamily="34" charset="0"/>
            </a:endParaRPr>
          </a:p>
          <a:p>
            <a:pPr>
              <a:buFont typeface="Arial" panose="020B0604020202020204" pitchFamily="34" charset="0"/>
              <a:buChar char="•"/>
            </a:pP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602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0" y="2880360"/>
            <a:ext cx="34747200" cy="960120"/>
          </a:xfrm>
          <a:prstGeom prst="rect">
            <a:avLst/>
          </a:prstGeom>
          <a:noFill/>
          <a:ln/>
        </p:spPr>
        <p:txBody>
          <a:bodyPr wrap="square" rtlCol="0" anchor="ctr"/>
          <a:lstStyle/>
          <a:p>
            <a:pPr marL="0" indent="0" algn="ctr">
              <a:buNone/>
            </a:pPr>
            <a:r>
              <a:rPr lang="en-US" sz="5400" b="1" dirty="0">
                <a:solidFill>
                  <a:srgbClr val="44546A"/>
                </a:solidFill>
              </a:rPr>
              <a:t>Glossary of terms</a:t>
            </a:r>
            <a:endParaRPr lang="en-US" sz="5400" dirty="0"/>
          </a:p>
        </p:txBody>
      </p:sp>
      <p:sp>
        <p:nvSpPr>
          <p:cNvPr id="3" name="Text 1"/>
          <p:cNvSpPr/>
          <p:nvPr/>
        </p:nvSpPr>
        <p:spPr>
          <a:xfrm>
            <a:off x="1389888" y="4416552"/>
            <a:ext cx="3474720" cy="960120"/>
          </a:xfrm>
          <a:prstGeom prst="rect">
            <a:avLst/>
          </a:prstGeom>
          <a:noFill/>
          <a:ln/>
        </p:spPr>
        <p:txBody>
          <a:bodyPr wrap="square" rtlCol="0" anchor="ctr"/>
          <a:lstStyle/>
          <a:p>
            <a:pPr marL="0" indent="0">
              <a:buNone/>
            </a:pPr>
            <a:r>
              <a:rPr lang="en-US" sz="4000" b="1" dirty="0">
                <a:solidFill>
                  <a:srgbClr val="44546A"/>
                </a:solidFill>
              </a:rPr>
              <a:t>Group: </a:t>
            </a:r>
            <a:endParaRPr lang="en-US" sz="4000" dirty="0"/>
          </a:p>
        </p:txBody>
      </p:sp>
      <p:sp>
        <p:nvSpPr>
          <p:cNvPr id="4" name="Text 2"/>
          <p:cNvSpPr/>
          <p:nvPr/>
        </p:nvSpPr>
        <p:spPr>
          <a:xfrm>
            <a:off x="1389888" y="5376672"/>
            <a:ext cx="31272480" cy="768096"/>
          </a:xfrm>
          <a:prstGeom prst="rect">
            <a:avLst/>
          </a:prstGeom>
          <a:noFill/>
          <a:ln/>
        </p:spPr>
        <p:txBody>
          <a:bodyPr wrap="square" rtlCol="0" anchor="ctr"/>
          <a:lstStyle/>
          <a:p>
            <a:pPr marL="0" indent="0">
              <a:buNone/>
            </a:pPr>
            <a:r>
              <a:rPr lang="en-US" sz="4000" dirty="0">
                <a:solidFill>
                  <a:srgbClr val="44546A"/>
                </a:solidFill>
              </a:rPr>
              <a:t>The name of the groups is taken from your data, using the same terms you have mapped in the Pay Equity Analytics app.</a:t>
            </a:r>
            <a:endParaRPr lang="en-US" sz="4000" dirty="0"/>
          </a:p>
        </p:txBody>
      </p:sp>
      <p:sp>
        <p:nvSpPr>
          <p:cNvPr id="5" name="Text 3"/>
          <p:cNvSpPr/>
          <p:nvPr/>
        </p:nvSpPr>
        <p:spPr>
          <a:xfrm>
            <a:off x="1389888" y="6336792"/>
            <a:ext cx="5212080" cy="960120"/>
          </a:xfrm>
          <a:prstGeom prst="rect">
            <a:avLst/>
          </a:prstGeom>
          <a:noFill/>
          <a:ln/>
        </p:spPr>
        <p:txBody>
          <a:bodyPr wrap="square" rtlCol="0" anchor="ctr"/>
          <a:lstStyle/>
          <a:p>
            <a:pPr marL="0" indent="0">
              <a:buNone/>
            </a:pPr>
            <a:r>
              <a:rPr lang="en-US" sz="4000" b="1" dirty="0">
                <a:solidFill>
                  <a:srgbClr val="44546A"/>
                </a:solidFill>
              </a:rPr>
              <a:t>Mean Pay Gap: </a:t>
            </a:r>
            <a:endParaRPr lang="en-US" sz="4000" dirty="0"/>
          </a:p>
        </p:txBody>
      </p:sp>
      <p:sp>
        <p:nvSpPr>
          <p:cNvPr id="6" name="Text 4"/>
          <p:cNvSpPr/>
          <p:nvPr/>
        </p:nvSpPr>
        <p:spPr>
          <a:xfrm>
            <a:off x="1389888" y="7296912"/>
            <a:ext cx="29535120" cy="1152144"/>
          </a:xfrm>
          <a:prstGeom prst="rect">
            <a:avLst/>
          </a:prstGeom>
          <a:noFill/>
          <a:ln/>
        </p:spPr>
        <p:txBody>
          <a:bodyPr wrap="square" rtlCol="0" anchor="ctr"/>
          <a:lstStyle/>
          <a:p>
            <a:pPr marL="0" indent="0">
              <a:buNone/>
            </a:pPr>
            <a:r>
              <a:rPr lang="en-US" sz="4000" dirty="0">
                <a:solidFill>
                  <a:srgbClr val="44546A"/>
                </a:solidFill>
              </a:rPr>
              <a:t>The raw difference between men's average pay and women's average pay, usually expressed as a percentage. This can be affected by outliers.</a:t>
            </a:r>
            <a:endParaRPr lang="en-US" sz="4000" dirty="0"/>
          </a:p>
        </p:txBody>
      </p:sp>
      <p:sp>
        <p:nvSpPr>
          <p:cNvPr id="7" name="Text 5"/>
          <p:cNvSpPr/>
          <p:nvPr/>
        </p:nvSpPr>
        <p:spPr>
          <a:xfrm>
            <a:off x="1389888" y="8833104"/>
            <a:ext cx="6949440" cy="960120"/>
          </a:xfrm>
          <a:prstGeom prst="rect">
            <a:avLst/>
          </a:prstGeom>
          <a:noFill/>
          <a:ln/>
        </p:spPr>
        <p:txBody>
          <a:bodyPr wrap="square" rtlCol="0" anchor="ctr"/>
          <a:lstStyle/>
          <a:p>
            <a:pPr marL="0" indent="0">
              <a:buNone/>
            </a:pPr>
            <a:r>
              <a:rPr lang="en-US" sz="4000" b="1" dirty="0">
                <a:solidFill>
                  <a:srgbClr val="44546A"/>
                </a:solidFill>
              </a:rPr>
              <a:t>Median Pay Gap: </a:t>
            </a:r>
            <a:endParaRPr lang="en-US" sz="4000" dirty="0"/>
          </a:p>
        </p:txBody>
      </p:sp>
      <p:sp>
        <p:nvSpPr>
          <p:cNvPr id="8" name="Text 6"/>
          <p:cNvSpPr/>
          <p:nvPr/>
        </p:nvSpPr>
        <p:spPr>
          <a:xfrm>
            <a:off x="1389888" y="9793224"/>
            <a:ext cx="27797760" cy="1651406"/>
          </a:xfrm>
          <a:prstGeom prst="rect">
            <a:avLst/>
          </a:prstGeom>
          <a:noFill/>
          <a:ln/>
        </p:spPr>
        <p:txBody>
          <a:bodyPr wrap="square" rtlCol="0" anchor="ctr"/>
          <a:lstStyle/>
          <a:p>
            <a:pPr marL="0" indent="0">
              <a:buNone/>
            </a:pPr>
            <a:r>
              <a:rPr lang="en-US" sz="4000" dirty="0">
                <a:solidFill>
                  <a:srgbClr val="44546A"/>
                </a:solidFill>
              </a:rPr>
              <a:t>The difference in pay between the middle-paid man and middle-paid woman in your organisation, usually expressed as a percentage. This is less affected by outliers.</a:t>
            </a:r>
            <a:endParaRPr lang="en-US" sz="4000" dirty="0"/>
          </a:p>
        </p:txBody>
      </p:sp>
      <p:sp>
        <p:nvSpPr>
          <p:cNvPr id="9" name="Text 7"/>
          <p:cNvSpPr/>
          <p:nvPr/>
        </p:nvSpPr>
        <p:spPr>
          <a:xfrm>
            <a:off x="1389888" y="11521440"/>
            <a:ext cx="3474720" cy="960120"/>
          </a:xfrm>
          <a:prstGeom prst="rect">
            <a:avLst/>
          </a:prstGeom>
          <a:noFill/>
          <a:ln/>
        </p:spPr>
        <p:txBody>
          <a:bodyPr wrap="square" rtlCol="0" anchor="ctr"/>
          <a:lstStyle/>
          <a:p>
            <a:pPr marL="0" indent="0">
              <a:buNone/>
            </a:pPr>
            <a:r>
              <a:rPr lang="en-US" sz="4000" b="1" dirty="0">
                <a:solidFill>
                  <a:srgbClr val="44546A"/>
                </a:solidFill>
              </a:rPr>
              <a:t>Quartile: </a:t>
            </a:r>
            <a:endParaRPr lang="en-US" sz="4000" dirty="0"/>
          </a:p>
        </p:txBody>
      </p:sp>
      <p:sp>
        <p:nvSpPr>
          <p:cNvPr id="10" name="Text 8"/>
          <p:cNvSpPr/>
          <p:nvPr/>
        </p:nvSpPr>
        <p:spPr>
          <a:xfrm>
            <a:off x="1389888" y="12481560"/>
            <a:ext cx="24323040" cy="1632204"/>
          </a:xfrm>
          <a:prstGeom prst="rect">
            <a:avLst/>
          </a:prstGeom>
          <a:noFill/>
          <a:ln/>
        </p:spPr>
        <p:txBody>
          <a:bodyPr wrap="square" rtlCol="0" anchor="ctr"/>
          <a:lstStyle/>
          <a:p>
            <a:pPr marL="0" indent="0">
              <a:buNone/>
            </a:pPr>
            <a:r>
              <a:rPr lang="en-US" sz="4000" dirty="0">
                <a:solidFill>
                  <a:srgbClr val="44546A"/>
                </a:solidFill>
              </a:rPr>
              <a:t>A division of your entire organisation into four groups of equal numbers, starting from the lowest-paid group (lower quartile) to your highest-paid group (upper quartile).</a:t>
            </a:r>
            <a:endParaRPr lang="en-US" sz="4000" dirty="0"/>
          </a:p>
        </p:txBody>
      </p:sp>
      <p:sp>
        <p:nvSpPr>
          <p:cNvPr id="11" name="Text 9"/>
          <p:cNvSpPr/>
          <p:nvPr/>
        </p:nvSpPr>
        <p:spPr>
          <a:xfrm>
            <a:off x="1389888" y="14209776"/>
            <a:ext cx="8686800" cy="960120"/>
          </a:xfrm>
          <a:prstGeom prst="rect">
            <a:avLst/>
          </a:prstGeom>
          <a:noFill/>
          <a:ln/>
        </p:spPr>
        <p:txBody>
          <a:bodyPr wrap="square" rtlCol="0" anchor="ctr"/>
          <a:lstStyle/>
          <a:p>
            <a:pPr marL="0" indent="0">
              <a:buNone/>
            </a:pPr>
            <a:r>
              <a:rPr lang="en-US" sz="4000" b="1" dirty="0">
                <a:solidFill>
                  <a:srgbClr val="44546A"/>
                </a:solidFill>
              </a:rPr>
              <a:t>Contribution to Pay Gap: </a:t>
            </a:r>
            <a:endParaRPr lang="en-US" sz="4000" dirty="0"/>
          </a:p>
        </p:txBody>
      </p:sp>
      <p:sp>
        <p:nvSpPr>
          <p:cNvPr id="12" name="Text 10"/>
          <p:cNvSpPr/>
          <p:nvPr/>
        </p:nvSpPr>
        <p:spPr>
          <a:xfrm>
            <a:off x="1389888" y="14977872"/>
            <a:ext cx="22585680" cy="2688336"/>
          </a:xfrm>
          <a:prstGeom prst="rect">
            <a:avLst/>
          </a:prstGeom>
          <a:noFill/>
          <a:ln/>
        </p:spPr>
        <p:txBody>
          <a:bodyPr wrap="square" rtlCol="0" anchor="ctr"/>
          <a:lstStyle/>
          <a:p>
            <a:pPr marL="0" indent="0">
              <a:buNone/>
            </a:pPr>
            <a:r>
              <a:rPr lang="en-US" sz="4000" dirty="0">
                <a:solidFill>
                  <a:srgbClr val="44546A"/>
                </a:solidFill>
              </a:rPr>
              <a:t>The number of percentage points a group contributes to your overall mean pay gap, whereby summing all your contributions per group will give you the mean pay gap. Using this, you will see which group contributes most to your organisation's pay gap.</a:t>
            </a:r>
            <a:endParaRPr lang="en-US" sz="4000" dirty="0"/>
          </a:p>
        </p:txBody>
      </p:sp>
      <p:pic>
        <p:nvPicPr>
          <p:cNvPr id="13" name="Image 0" descr="/assets/img/pdftemplate/Group-309.png"/>
          <p:cNvPicPr>
            <a:picLocks noChangeAspect="1"/>
          </p:cNvPicPr>
          <p:nvPr/>
        </p:nvPicPr>
        <p:blipFill>
          <a:blip r:embed="rId3"/>
          <a:stretch>
            <a:fillRect/>
          </a:stretch>
        </p:blipFill>
        <p:spPr>
          <a:xfrm>
            <a:off x="25017984" y="10561320"/>
            <a:ext cx="7644384" cy="729691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1737360" y="9601200"/>
            <a:ext cx="26060400" cy="0"/>
          </a:xfrm>
          <a:prstGeom prst="rect">
            <a:avLst/>
          </a:prstGeom>
          <a:noFill/>
          <a:ln/>
        </p:spPr>
        <p:txBody>
          <a:bodyPr wrap="square" rtlCol="0" anchor="ctr"/>
          <a:lstStyle/>
          <a:p>
            <a:pPr marL="0" indent="0">
              <a:buNone/>
            </a:pPr>
            <a:r>
              <a:rPr lang="en-US" sz="13400" dirty="0">
                <a:solidFill>
                  <a:srgbClr val="3A4545"/>
                </a:solidFill>
                <a:latin typeface="Roboto" pitchFamily="34" charset="0"/>
                <a:ea typeface="Roboto" pitchFamily="34" charset="-122"/>
                <a:cs typeface="Roboto" pitchFamily="34" charset="-120"/>
              </a:rPr>
              <a:t>Thank you</a:t>
            </a:r>
            <a:endParaRPr lang="en-US" sz="13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0" y="2784348"/>
            <a:ext cx="34747200" cy="1152144"/>
          </a:xfrm>
          <a:prstGeom prst="rect">
            <a:avLst/>
          </a:prstGeom>
          <a:noFill/>
          <a:ln/>
        </p:spPr>
        <p:txBody>
          <a:bodyPr wrap="square" rtlCol="0" anchor="ctr">
            <a:spAutoFit/>
          </a:bodyPr>
          <a:lstStyle/>
          <a:p>
            <a:pPr marL="0" indent="0" algn="ctr">
              <a:buNone/>
            </a:pPr>
            <a:r>
              <a:rPr lang="en-US" sz="5400" b="1" dirty="0">
                <a:solidFill>
                  <a:srgbClr val="44546A"/>
                </a:solidFill>
              </a:rPr>
              <a:t>Headline Figures</a:t>
            </a:r>
            <a:endParaRPr lang="en-US" sz="5400" dirty="0"/>
          </a:p>
        </p:txBody>
      </p:sp>
      <p:sp>
        <p:nvSpPr>
          <p:cNvPr id="3" name="Text 1"/>
          <p:cNvSpPr/>
          <p:nvPr/>
        </p:nvSpPr>
        <p:spPr>
          <a:xfrm>
            <a:off x="2779776" y="4032504"/>
            <a:ext cx="6949440" cy="960120"/>
          </a:xfrm>
          <a:prstGeom prst="rect">
            <a:avLst/>
          </a:prstGeom>
          <a:noFill/>
          <a:ln/>
        </p:spPr>
        <p:txBody>
          <a:bodyPr wrap="square" rtlCol="0" anchor="ctr"/>
          <a:lstStyle/>
          <a:p>
            <a:pPr marL="0" indent="0" algn="ctr">
              <a:buNone/>
            </a:pPr>
            <a:r>
              <a:rPr lang="en-US" sz="4400" b="1" dirty="0">
                <a:solidFill>
                  <a:srgbClr val="44546A"/>
                </a:solidFill>
              </a:rPr>
              <a:t>Hourly remuneration</a:t>
            </a:r>
            <a:endParaRPr lang="en-US" sz="4400" dirty="0"/>
          </a:p>
        </p:txBody>
      </p:sp>
      <p:sp>
        <p:nvSpPr>
          <p:cNvPr id="4" name="Text 2"/>
          <p:cNvSpPr/>
          <p:nvPr/>
        </p:nvSpPr>
        <p:spPr>
          <a:xfrm>
            <a:off x="173736" y="4992624"/>
            <a:ext cx="13898880" cy="960120"/>
          </a:xfrm>
          <a:prstGeom prst="rect">
            <a:avLst/>
          </a:prstGeom>
          <a:noFill/>
          <a:ln/>
        </p:spPr>
        <p:txBody>
          <a:bodyPr wrap="square" rtlCol="0" anchor="ctr"/>
          <a:lstStyle/>
          <a:p>
            <a:pPr marL="0" indent="0" algn="l">
              <a:buNone/>
            </a:pPr>
            <a:r>
              <a:rPr lang="en-US" sz="4800" dirty="0">
                <a:solidFill>
                  <a:srgbClr val="5C646F"/>
                </a:solidFill>
              </a:rPr>
              <a:t>Women's </a:t>
            </a:r>
            <a:r>
              <a:rPr lang="en-US" sz="4800" b="1" dirty="0">
                <a:solidFill>
                  <a:srgbClr val="C00000"/>
                </a:solidFill>
              </a:rPr>
              <a:t>mean hourly rate </a:t>
            </a:r>
            <a:r>
              <a:rPr lang="en-US" sz="4800" dirty="0">
                <a:solidFill>
                  <a:srgbClr val="5C646F"/>
                </a:solidFill>
              </a:rPr>
              <a:t>is 11.29% less</a:t>
            </a:r>
            <a:endParaRPr lang="en-US" sz="4800" dirty="0"/>
          </a:p>
        </p:txBody>
      </p:sp>
      <p:sp>
        <p:nvSpPr>
          <p:cNvPr id="5" name="Text 3"/>
          <p:cNvSpPr/>
          <p:nvPr/>
        </p:nvSpPr>
        <p:spPr>
          <a:xfrm>
            <a:off x="173736" y="5952744"/>
            <a:ext cx="13898880" cy="768096"/>
          </a:xfrm>
          <a:prstGeom prst="rect">
            <a:avLst/>
          </a:prstGeom>
          <a:noFill/>
          <a:ln/>
        </p:spPr>
        <p:txBody>
          <a:bodyPr wrap="square" rtlCol="0" anchor="ctr"/>
          <a:lstStyle/>
          <a:p>
            <a:pPr marL="0" indent="0" algn="l">
              <a:buNone/>
            </a:pPr>
            <a:r>
              <a:rPr lang="en-US" sz="3200" dirty="0">
                <a:solidFill>
                  <a:srgbClr val="5C646F"/>
                </a:solidFill>
              </a:rPr>
              <a:t>Mean pay per hour for men: 23.09</a:t>
            </a:r>
            <a:endParaRPr lang="en-US" sz="3200" dirty="0"/>
          </a:p>
        </p:txBody>
      </p:sp>
      <p:sp>
        <p:nvSpPr>
          <p:cNvPr id="6" name="Text 4"/>
          <p:cNvSpPr/>
          <p:nvPr/>
        </p:nvSpPr>
        <p:spPr>
          <a:xfrm>
            <a:off x="7210044" y="5952744"/>
            <a:ext cx="13898880" cy="768096"/>
          </a:xfrm>
          <a:prstGeom prst="rect">
            <a:avLst/>
          </a:prstGeom>
          <a:noFill/>
          <a:ln/>
        </p:spPr>
        <p:txBody>
          <a:bodyPr wrap="square" rtlCol="0" anchor="ctr"/>
          <a:lstStyle/>
          <a:p>
            <a:pPr marL="0" indent="0" algn="l">
              <a:buNone/>
            </a:pPr>
            <a:r>
              <a:rPr lang="en-US" sz="3200" dirty="0">
                <a:solidFill>
                  <a:srgbClr val="5C646F"/>
                </a:solidFill>
              </a:rPr>
              <a:t>Mean pay per hour for women: 20.49</a:t>
            </a:r>
            <a:endParaRPr lang="en-US" sz="3200" dirty="0"/>
          </a:p>
        </p:txBody>
      </p:sp>
      <p:sp>
        <p:nvSpPr>
          <p:cNvPr id="7" name="Text 5"/>
          <p:cNvSpPr/>
          <p:nvPr/>
        </p:nvSpPr>
        <p:spPr>
          <a:xfrm>
            <a:off x="173736" y="6912864"/>
            <a:ext cx="13898880" cy="768096"/>
          </a:xfrm>
          <a:prstGeom prst="rect">
            <a:avLst/>
          </a:prstGeom>
          <a:noFill/>
          <a:ln/>
        </p:spPr>
        <p:txBody>
          <a:bodyPr wrap="square" rtlCol="0" anchor="ctr"/>
          <a:lstStyle/>
          <a:p>
            <a:pPr marL="0" indent="0" algn="l">
              <a:buNone/>
            </a:pPr>
            <a:r>
              <a:rPr lang="en-US" sz="3200" dirty="0">
                <a:solidFill>
                  <a:srgbClr val="5C646F"/>
                </a:solidFill>
              </a:rPr>
              <a:t>Difference in pay: 2.61</a:t>
            </a:r>
            <a:endParaRPr lang="en-US" sz="3200" dirty="0"/>
          </a:p>
        </p:txBody>
      </p:sp>
      <p:sp>
        <p:nvSpPr>
          <p:cNvPr id="8" name="Text 6"/>
          <p:cNvSpPr/>
          <p:nvPr/>
        </p:nvSpPr>
        <p:spPr>
          <a:xfrm>
            <a:off x="173736" y="7680960"/>
            <a:ext cx="13898880" cy="960120"/>
          </a:xfrm>
          <a:prstGeom prst="rect">
            <a:avLst/>
          </a:prstGeom>
          <a:noFill/>
          <a:ln/>
        </p:spPr>
        <p:txBody>
          <a:bodyPr wrap="square" rtlCol="0" anchor="ctr"/>
          <a:lstStyle/>
          <a:p>
            <a:pPr marL="0" indent="0" algn="l">
              <a:buNone/>
            </a:pPr>
            <a:r>
              <a:rPr lang="en-US" sz="4800" dirty="0">
                <a:solidFill>
                  <a:srgbClr val="5C646F"/>
                </a:solidFill>
              </a:rPr>
              <a:t>Women's </a:t>
            </a:r>
            <a:r>
              <a:rPr lang="en-US" sz="4800" b="1" dirty="0">
                <a:solidFill>
                  <a:srgbClr val="C00000"/>
                </a:solidFill>
              </a:rPr>
              <a:t>median hourly rate </a:t>
            </a:r>
            <a:r>
              <a:rPr lang="en-US" sz="4800" dirty="0">
                <a:solidFill>
                  <a:srgbClr val="5C646F"/>
                </a:solidFill>
              </a:rPr>
              <a:t>is 20.37% less</a:t>
            </a:r>
            <a:endParaRPr lang="en-US" sz="4800" dirty="0"/>
          </a:p>
        </p:txBody>
      </p:sp>
      <p:sp>
        <p:nvSpPr>
          <p:cNvPr id="9" name="Text 7"/>
          <p:cNvSpPr/>
          <p:nvPr/>
        </p:nvSpPr>
        <p:spPr>
          <a:xfrm>
            <a:off x="173736" y="8641080"/>
            <a:ext cx="13898880" cy="768096"/>
          </a:xfrm>
          <a:prstGeom prst="rect">
            <a:avLst/>
          </a:prstGeom>
          <a:noFill/>
          <a:ln/>
        </p:spPr>
        <p:txBody>
          <a:bodyPr wrap="square" rtlCol="0" anchor="ctr"/>
          <a:lstStyle/>
          <a:p>
            <a:pPr marL="0" indent="0" algn="l">
              <a:buNone/>
            </a:pPr>
            <a:r>
              <a:rPr lang="en-US" sz="3200" dirty="0">
                <a:solidFill>
                  <a:srgbClr val="5C646F"/>
                </a:solidFill>
              </a:rPr>
              <a:t>Median pay per hour for men: 20.38</a:t>
            </a:r>
            <a:endParaRPr lang="en-US" sz="3200" dirty="0"/>
          </a:p>
        </p:txBody>
      </p:sp>
      <p:sp>
        <p:nvSpPr>
          <p:cNvPr id="10" name="Text 8"/>
          <p:cNvSpPr/>
          <p:nvPr/>
        </p:nvSpPr>
        <p:spPr>
          <a:xfrm>
            <a:off x="7210044" y="8641080"/>
            <a:ext cx="13898880" cy="768096"/>
          </a:xfrm>
          <a:prstGeom prst="rect">
            <a:avLst/>
          </a:prstGeom>
          <a:noFill/>
          <a:ln/>
        </p:spPr>
        <p:txBody>
          <a:bodyPr wrap="square" rtlCol="0" anchor="ctr"/>
          <a:lstStyle/>
          <a:p>
            <a:pPr marL="0" indent="0" algn="l">
              <a:buNone/>
            </a:pPr>
            <a:r>
              <a:rPr lang="en-US" sz="3200" dirty="0">
                <a:solidFill>
                  <a:srgbClr val="5C646F"/>
                </a:solidFill>
              </a:rPr>
              <a:t>Median pay per hour for women: 16.23</a:t>
            </a:r>
            <a:endParaRPr lang="en-US" sz="3200" dirty="0"/>
          </a:p>
        </p:txBody>
      </p:sp>
      <p:sp>
        <p:nvSpPr>
          <p:cNvPr id="11" name="Text 9"/>
          <p:cNvSpPr/>
          <p:nvPr/>
        </p:nvSpPr>
        <p:spPr>
          <a:xfrm>
            <a:off x="173736" y="9601200"/>
            <a:ext cx="13898880" cy="768096"/>
          </a:xfrm>
          <a:prstGeom prst="rect">
            <a:avLst/>
          </a:prstGeom>
          <a:noFill/>
          <a:ln/>
        </p:spPr>
        <p:txBody>
          <a:bodyPr wrap="square" rtlCol="0" anchor="ctr"/>
          <a:lstStyle/>
          <a:p>
            <a:pPr marL="0" indent="0" algn="l">
              <a:buNone/>
            </a:pPr>
            <a:r>
              <a:rPr lang="en-US" sz="3200" dirty="0">
                <a:solidFill>
                  <a:srgbClr val="5C646F"/>
                </a:solidFill>
              </a:rPr>
              <a:t>Difference in pay: 4.15</a:t>
            </a:r>
            <a:endParaRPr lang="en-US" sz="3200" dirty="0"/>
          </a:p>
        </p:txBody>
      </p:sp>
      <p:pic>
        <p:nvPicPr>
          <p:cNvPr id="12" name="Image 0" descr="preencoded.png"/>
          <p:cNvPicPr>
            <a:picLocks noChangeAspect="1"/>
          </p:cNvPicPr>
          <p:nvPr/>
        </p:nvPicPr>
        <p:blipFill>
          <a:blip r:embed="rId3"/>
          <a:stretch>
            <a:fillRect/>
          </a:stretch>
        </p:blipFill>
        <p:spPr>
          <a:xfrm>
            <a:off x="14420088" y="5088636"/>
            <a:ext cx="6254496" cy="2304288"/>
          </a:xfrm>
          <a:prstGeom prst="rect">
            <a:avLst/>
          </a:prstGeom>
        </p:spPr>
      </p:pic>
      <p:pic>
        <p:nvPicPr>
          <p:cNvPr id="13" name="Image 1" descr="preencoded.png"/>
          <p:cNvPicPr>
            <a:picLocks noChangeAspect="1"/>
          </p:cNvPicPr>
          <p:nvPr/>
        </p:nvPicPr>
        <p:blipFill>
          <a:blip r:embed="rId4"/>
          <a:stretch>
            <a:fillRect/>
          </a:stretch>
        </p:blipFill>
        <p:spPr>
          <a:xfrm>
            <a:off x="14420088" y="7776972"/>
            <a:ext cx="6254496" cy="23042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0" y="2784348"/>
            <a:ext cx="34747200" cy="1152144"/>
          </a:xfrm>
          <a:prstGeom prst="rect">
            <a:avLst/>
          </a:prstGeom>
          <a:noFill/>
          <a:ln/>
        </p:spPr>
        <p:txBody>
          <a:bodyPr wrap="square" rtlCol="0" anchor="ctr">
            <a:spAutoFit/>
          </a:bodyPr>
          <a:lstStyle/>
          <a:p>
            <a:pPr marL="0" indent="0" algn="ctr">
              <a:buNone/>
            </a:pPr>
            <a:r>
              <a:rPr lang="en-US" sz="5400" b="1" dirty="0">
                <a:solidFill>
                  <a:srgbClr val="44546A"/>
                </a:solidFill>
              </a:rPr>
              <a:t>Headline Figures</a:t>
            </a:r>
            <a:endParaRPr lang="en-US" sz="5400" dirty="0"/>
          </a:p>
        </p:txBody>
      </p:sp>
      <p:sp>
        <p:nvSpPr>
          <p:cNvPr id="3" name="Text 1"/>
          <p:cNvSpPr/>
          <p:nvPr/>
        </p:nvSpPr>
        <p:spPr>
          <a:xfrm>
            <a:off x="9034272" y="4416552"/>
            <a:ext cx="3474720" cy="768096"/>
          </a:xfrm>
          <a:prstGeom prst="rect">
            <a:avLst/>
          </a:prstGeom>
          <a:noFill/>
          <a:ln/>
        </p:spPr>
        <p:txBody>
          <a:bodyPr wrap="square" rtlCol="0" anchor="ctr"/>
          <a:lstStyle/>
          <a:p>
            <a:pPr marL="0" indent="0" algn="l">
              <a:buNone/>
            </a:pPr>
            <a:r>
              <a:rPr lang="en-US" sz="4400" b="1" dirty="0">
                <a:solidFill>
                  <a:srgbClr val="44546A"/>
                </a:solidFill>
              </a:rPr>
              <a:t>Quartiles</a:t>
            </a:r>
            <a:endParaRPr lang="en-US" sz="4400" dirty="0"/>
          </a:p>
        </p:txBody>
      </p:sp>
      <p:graphicFrame>
        <p:nvGraphicFramePr>
          <p:cNvPr id="5" name="Table 0"/>
          <p:cNvGraphicFramePr>
            <a:graphicFrameLocks noGrp="1"/>
          </p:cNvGraphicFramePr>
          <p:nvPr>
            <p:extLst>
              <p:ext uri="{D42A27DB-BD31-4B8C-83A1-F6EECF244321}">
                <p14:modId xmlns:p14="http://schemas.microsoft.com/office/powerpoint/2010/main" val="1579011935"/>
              </p:ext>
            </p:extLst>
          </p:nvPr>
        </p:nvGraphicFramePr>
        <p:xfrm>
          <a:off x="173736" y="5568696"/>
          <a:ext cx="20153376" cy="7872985"/>
        </p:xfrm>
        <a:graphic>
          <a:graphicData uri="http://schemas.openxmlformats.org/drawingml/2006/table">
            <a:tbl>
              <a:tblPr/>
              <a:tblGrid>
                <a:gridCol w="2519172">
                  <a:extLst>
                    <a:ext uri="{9D8B030D-6E8A-4147-A177-3AD203B41FA5}">
                      <a16:colId xmlns:a16="http://schemas.microsoft.com/office/drawing/2014/main" val="20000"/>
                    </a:ext>
                  </a:extLst>
                </a:gridCol>
                <a:gridCol w="2519172">
                  <a:extLst>
                    <a:ext uri="{9D8B030D-6E8A-4147-A177-3AD203B41FA5}">
                      <a16:colId xmlns:a16="http://schemas.microsoft.com/office/drawing/2014/main" val="20001"/>
                    </a:ext>
                  </a:extLst>
                </a:gridCol>
                <a:gridCol w="2519172">
                  <a:extLst>
                    <a:ext uri="{9D8B030D-6E8A-4147-A177-3AD203B41FA5}">
                      <a16:colId xmlns:a16="http://schemas.microsoft.com/office/drawing/2014/main" val="20002"/>
                    </a:ext>
                  </a:extLst>
                </a:gridCol>
                <a:gridCol w="2519172">
                  <a:extLst>
                    <a:ext uri="{9D8B030D-6E8A-4147-A177-3AD203B41FA5}">
                      <a16:colId xmlns:a16="http://schemas.microsoft.com/office/drawing/2014/main" val="20003"/>
                    </a:ext>
                  </a:extLst>
                </a:gridCol>
                <a:gridCol w="2519172">
                  <a:extLst>
                    <a:ext uri="{9D8B030D-6E8A-4147-A177-3AD203B41FA5}">
                      <a16:colId xmlns:a16="http://schemas.microsoft.com/office/drawing/2014/main" val="20004"/>
                    </a:ext>
                  </a:extLst>
                </a:gridCol>
                <a:gridCol w="2519172">
                  <a:extLst>
                    <a:ext uri="{9D8B030D-6E8A-4147-A177-3AD203B41FA5}">
                      <a16:colId xmlns:a16="http://schemas.microsoft.com/office/drawing/2014/main" val="20005"/>
                    </a:ext>
                  </a:extLst>
                </a:gridCol>
                <a:gridCol w="2519172">
                  <a:extLst>
                    <a:ext uri="{9D8B030D-6E8A-4147-A177-3AD203B41FA5}">
                      <a16:colId xmlns:a16="http://schemas.microsoft.com/office/drawing/2014/main" val="20006"/>
                    </a:ext>
                  </a:extLst>
                </a:gridCol>
                <a:gridCol w="2519172">
                  <a:extLst>
                    <a:ext uri="{9D8B030D-6E8A-4147-A177-3AD203B41FA5}">
                      <a16:colId xmlns:a16="http://schemas.microsoft.com/office/drawing/2014/main" val="20007"/>
                    </a:ext>
                  </a:extLst>
                </a:gridCol>
              </a:tblGrid>
              <a:tr h="1574597">
                <a:tc>
                  <a:txBody>
                    <a:bodyPr/>
                    <a:lstStyle/>
                    <a:p>
                      <a:pPr marL="0" indent="0" algn="ctr">
                        <a:buNone/>
                      </a:pPr>
                      <a:r>
                        <a:rPr lang="en-US" sz="3200" dirty="0">
                          <a:solidFill>
                            <a:srgbClr val="F1F1F1"/>
                          </a:solidFill>
                        </a:rPr>
                        <a:t>Group</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3200" dirty="0">
                          <a:solidFill>
                            <a:srgbClr val="F1F1F1"/>
                          </a:solidFill>
                        </a:rPr>
                        <a:t>Mean Pay Ms</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3200" dirty="0">
                          <a:solidFill>
                            <a:srgbClr val="F1F1F1"/>
                          </a:solidFill>
                        </a:rPr>
                        <a:t>Mean Pay Fs</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3200" dirty="0">
                          <a:solidFill>
                            <a:srgbClr val="F1F1F1"/>
                          </a:solidFill>
                        </a:rPr>
                        <a:t>Pay Gap (mean)</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3200" dirty="0">
                          <a:solidFill>
                            <a:srgbClr val="F1F1F1"/>
                          </a:solidFill>
                        </a:rPr>
                        <a:t>Pay Gap (median)</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3200" dirty="0">
                          <a:solidFill>
                            <a:srgbClr val="F1F1F1"/>
                          </a:solidFill>
                        </a:rPr>
                        <a:t>Percentage of Ms</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3200" dirty="0">
                          <a:solidFill>
                            <a:srgbClr val="F1F1F1"/>
                          </a:solidFill>
                        </a:rPr>
                        <a:t>Percentage of Fs</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3200" dirty="0">
                          <a:solidFill>
                            <a:srgbClr val="F1F1F1"/>
                          </a:solidFill>
                        </a:rPr>
                        <a:t>Contribution to Pay Gap</a:t>
                      </a:r>
                      <a:endParaRPr lang="en-US" sz="3200" dirty="0"/>
                    </a:p>
                  </a:txBody>
                  <a:tcPr anchor="ctr">
                    <a:lnL w="0" cap="flat" cmpd="sng" algn="ctr">
                      <a:noFill/>
                    </a:lnL>
                    <a:lnR w="0" cap="flat" cmpd="sng" algn="ctr">
                      <a:noFill/>
                    </a:lnR>
                    <a:lnT w="0" cap="flat" cmpd="sng" algn="ctr">
                      <a:noFill/>
                    </a:lnT>
                    <a:lnB w="0" cap="flat" cmpd="sng" algn="ctr">
                      <a:noFill/>
                    </a:lnB>
                    <a:solidFill>
                      <a:srgbClr val="009688"/>
                    </a:solidFill>
                  </a:tcPr>
                </a:tc>
                <a:extLst>
                  <a:ext uri="{0D108BD9-81ED-4DB2-BD59-A6C34878D82A}">
                    <a16:rowId xmlns:a16="http://schemas.microsoft.com/office/drawing/2014/main" val="10000"/>
                  </a:ext>
                </a:extLst>
              </a:tr>
              <a:tr h="1574597">
                <a:tc>
                  <a:txBody>
                    <a:bodyPr/>
                    <a:lstStyle/>
                    <a:p>
                      <a:pPr marL="0" indent="0" algn="ctr">
                        <a:buNone/>
                      </a:pPr>
                      <a:r>
                        <a:rPr lang="en-US" sz="3200" dirty="0">
                          <a:solidFill>
                            <a:srgbClr val="44546A"/>
                          </a:solidFill>
                        </a:rPr>
                        <a:t>Lower quartile</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12.63</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12.41</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1.74%</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3.84%</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26.80%</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73.20%</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-4.42%</a:t>
                      </a:r>
                      <a:endParaRPr lang="en-US" sz="3200" dirty="0"/>
                    </a:p>
                  </a:txBody>
                  <a:tcPr anchor="ct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1"/>
                  </a:ext>
                </a:extLst>
              </a:tr>
              <a:tr h="1574597">
                <a:tc>
                  <a:txBody>
                    <a:bodyPr/>
                    <a:lstStyle/>
                    <a:p>
                      <a:pPr marL="0" indent="0" algn="ctr">
                        <a:buNone/>
                      </a:pPr>
                      <a:r>
                        <a:rPr lang="en-US" sz="3200" dirty="0">
                          <a:solidFill>
                            <a:srgbClr val="44546A"/>
                          </a:solidFill>
                        </a:rPr>
                        <a:t>Lower middle quartile</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15.59</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15.46</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0.78%</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0.48%</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31.91%</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68.09%</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-1.82%</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extLst>
                  <a:ext uri="{0D108BD9-81ED-4DB2-BD59-A6C34878D82A}">
                    <a16:rowId xmlns:a16="http://schemas.microsoft.com/office/drawing/2014/main" val="10002"/>
                  </a:ext>
                </a:extLst>
              </a:tr>
              <a:tr h="1574597">
                <a:tc>
                  <a:txBody>
                    <a:bodyPr/>
                    <a:lstStyle/>
                    <a:p>
                      <a:pPr marL="0" indent="0" algn="ctr">
                        <a:buNone/>
                      </a:pPr>
                      <a:r>
                        <a:rPr lang="en-US" sz="3200" dirty="0">
                          <a:solidFill>
                            <a:srgbClr val="44546A"/>
                          </a:solidFill>
                        </a:rPr>
                        <a:t>Upper middle quartile</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22.42</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22.12</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1.34%</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0.58%</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37.58%</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62.42%</a:t>
                      </a:r>
                      <a:endParaRPr lang="en-US" sz="32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3200" dirty="0">
                          <a:solidFill>
                            <a:srgbClr val="44546A"/>
                          </a:solidFill>
                        </a:rPr>
                        <a:t>3.57%</a:t>
                      </a:r>
                      <a:endParaRPr lang="en-US" sz="3200" dirty="0"/>
                    </a:p>
                  </a:txBody>
                  <a:tcPr anchor="ct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3"/>
                  </a:ext>
                </a:extLst>
              </a:tr>
              <a:tr h="1574597">
                <a:tc>
                  <a:txBody>
                    <a:bodyPr/>
                    <a:lstStyle/>
                    <a:p>
                      <a:pPr marL="0" indent="0" algn="ctr">
                        <a:buNone/>
                      </a:pPr>
                      <a:r>
                        <a:rPr lang="en-US" sz="3200" dirty="0">
                          <a:solidFill>
                            <a:srgbClr val="44546A"/>
                          </a:solidFill>
                        </a:rPr>
                        <a:t>Upper quartile</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36.12</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34.81</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3.63%</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2.9%</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41.90%</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58.10%</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3200" dirty="0">
                          <a:solidFill>
                            <a:srgbClr val="44546A"/>
                          </a:solidFill>
                        </a:rPr>
                        <a:t>13.97%</a:t>
                      </a:r>
                      <a:endParaRPr lang="en-US" sz="3200" dirty="0"/>
                    </a:p>
                  </a:txBody>
                  <a:tcPr anchor="ctr">
                    <a:lnL w="0" cap="flat" cmpd="sng" algn="ctr">
                      <a:noFill/>
                    </a:lnL>
                    <a:lnR w="0" cap="flat" cmpd="sng" algn="ctr">
                      <a:noFill/>
                    </a:lnR>
                    <a:lnT w="0" cap="flat" cmpd="sng" algn="ctr">
                      <a:noFill/>
                    </a:lnT>
                    <a:lnB w="0" cap="flat" cmpd="sng" algn="ctr">
                      <a:noFill/>
                    </a:lnB>
                    <a:solidFill>
                      <a:srgbClr val="CDEAE8"/>
                    </a:solidFill>
                  </a:tcPr>
                </a:tc>
                <a:extLst>
                  <a:ext uri="{0D108BD9-81ED-4DB2-BD59-A6C34878D82A}">
                    <a16:rowId xmlns:a16="http://schemas.microsoft.com/office/drawing/2014/main" val="10004"/>
                  </a:ext>
                </a:extLst>
              </a:tr>
            </a:tbl>
          </a:graphicData>
        </a:graphic>
      </p:graphicFrame>
      <p:sp>
        <p:nvSpPr>
          <p:cNvPr id="4" name="Text 2"/>
          <p:cNvSpPr/>
          <p:nvPr/>
        </p:nvSpPr>
        <p:spPr>
          <a:xfrm>
            <a:off x="25017984" y="4416552"/>
            <a:ext cx="3474720" cy="768096"/>
          </a:xfrm>
          <a:prstGeom prst="rect">
            <a:avLst/>
          </a:prstGeom>
          <a:noFill/>
          <a:ln/>
        </p:spPr>
        <p:txBody>
          <a:bodyPr wrap="square" rtlCol="0" anchor="ctr"/>
          <a:lstStyle/>
          <a:p>
            <a:pPr marL="0" indent="0" algn="l">
              <a:buNone/>
            </a:pPr>
            <a:r>
              <a:rPr lang="en-US" sz="4400" b="1" dirty="0">
                <a:solidFill>
                  <a:srgbClr val="44546A"/>
                </a:solidFill>
              </a:rPr>
              <a:t>Bonus</a:t>
            </a:r>
            <a:endParaRPr lang="en-US" sz="4400" dirty="0"/>
          </a:p>
        </p:txBody>
      </p:sp>
      <p:sp>
        <p:nvSpPr>
          <p:cNvPr id="6" name="Text 3"/>
          <p:cNvSpPr/>
          <p:nvPr/>
        </p:nvSpPr>
        <p:spPr>
          <a:xfrm>
            <a:off x="20674584" y="5376672"/>
            <a:ext cx="13551408" cy="960120"/>
          </a:xfrm>
          <a:prstGeom prst="rect">
            <a:avLst/>
          </a:prstGeom>
          <a:noFill/>
          <a:ln/>
        </p:spPr>
        <p:txBody>
          <a:bodyPr wrap="square" rtlCol="0" anchor="ctr"/>
          <a:lstStyle/>
          <a:p>
            <a:pPr marL="0" indent="0" algn="l">
              <a:buNone/>
            </a:pPr>
            <a:r>
              <a:rPr lang="en-US" sz="4800" dirty="0">
                <a:solidFill>
                  <a:srgbClr val="5C646F"/>
                </a:solidFill>
              </a:rPr>
              <a:t>Women's </a:t>
            </a:r>
            <a:r>
              <a:rPr lang="en-US" sz="4800" b="1" dirty="0">
                <a:solidFill>
                  <a:srgbClr val="C00000"/>
                </a:solidFill>
              </a:rPr>
              <a:t>mean bonus pay </a:t>
            </a:r>
            <a:r>
              <a:rPr lang="en-US" sz="4800" dirty="0">
                <a:solidFill>
                  <a:srgbClr val="5C646F"/>
                </a:solidFill>
              </a:rPr>
              <a:t>is 28.18% less</a:t>
            </a:r>
            <a:endParaRPr lang="en-US" sz="4800" dirty="0"/>
          </a:p>
        </p:txBody>
      </p:sp>
      <p:sp>
        <p:nvSpPr>
          <p:cNvPr id="7" name="Text 4"/>
          <p:cNvSpPr/>
          <p:nvPr/>
        </p:nvSpPr>
        <p:spPr>
          <a:xfrm>
            <a:off x="20674584" y="6336792"/>
            <a:ext cx="13551408" cy="960120"/>
          </a:xfrm>
          <a:prstGeom prst="rect">
            <a:avLst/>
          </a:prstGeom>
          <a:noFill/>
          <a:ln/>
        </p:spPr>
        <p:txBody>
          <a:bodyPr wrap="square" rtlCol="0" anchor="ctr"/>
          <a:lstStyle/>
          <a:p>
            <a:pPr marL="0" indent="0" algn="l">
              <a:buNone/>
            </a:pPr>
            <a:r>
              <a:rPr lang="en-US" sz="4800" dirty="0">
                <a:solidFill>
                  <a:srgbClr val="5C646F"/>
                </a:solidFill>
              </a:rPr>
              <a:t>Women's </a:t>
            </a:r>
            <a:r>
              <a:rPr lang="en-US" sz="4800" b="1" dirty="0">
                <a:solidFill>
                  <a:srgbClr val="C00000"/>
                </a:solidFill>
              </a:rPr>
              <a:t>median bonus pay </a:t>
            </a:r>
            <a:r>
              <a:rPr lang="en-US" sz="4800" dirty="0">
                <a:solidFill>
                  <a:srgbClr val="5C646F"/>
                </a:solidFill>
              </a:rPr>
              <a:t>is 0.00% more</a:t>
            </a:r>
            <a:endParaRPr lang="en-US" sz="4800" dirty="0"/>
          </a:p>
        </p:txBody>
      </p:sp>
      <p:sp>
        <p:nvSpPr>
          <p:cNvPr id="8" name="Text 5"/>
          <p:cNvSpPr/>
          <p:nvPr/>
        </p:nvSpPr>
        <p:spPr>
          <a:xfrm>
            <a:off x="20674584" y="7296912"/>
            <a:ext cx="13551408" cy="960120"/>
          </a:xfrm>
          <a:prstGeom prst="rect">
            <a:avLst/>
          </a:prstGeom>
          <a:noFill/>
          <a:ln/>
        </p:spPr>
        <p:txBody>
          <a:bodyPr wrap="square" rtlCol="0" anchor="ctr"/>
          <a:lstStyle/>
          <a:p>
            <a:pPr marL="0" indent="0" algn="l">
              <a:buNone/>
            </a:pPr>
            <a:r>
              <a:rPr lang="en-US" sz="4800" dirty="0">
                <a:solidFill>
                  <a:srgbClr val="5C646F"/>
                </a:solidFill>
              </a:rPr>
              <a:t>Proportion of </a:t>
            </a:r>
            <a:r>
              <a:rPr lang="en-US" sz="4800" b="1" dirty="0">
                <a:solidFill>
                  <a:srgbClr val="C00000"/>
                </a:solidFill>
              </a:rPr>
              <a:t>women receiving </a:t>
            </a:r>
            <a:r>
              <a:rPr lang="en-US" sz="4800" dirty="0">
                <a:solidFill>
                  <a:srgbClr val="5C646F"/>
                </a:solidFill>
              </a:rPr>
              <a:t>bonus: 2.24%</a:t>
            </a:r>
            <a:endParaRPr lang="en-US" sz="4800" dirty="0"/>
          </a:p>
        </p:txBody>
      </p:sp>
      <p:sp>
        <p:nvSpPr>
          <p:cNvPr id="9" name="Text 6"/>
          <p:cNvSpPr/>
          <p:nvPr/>
        </p:nvSpPr>
        <p:spPr>
          <a:xfrm>
            <a:off x="20674584" y="8257032"/>
            <a:ext cx="13551408" cy="960120"/>
          </a:xfrm>
          <a:prstGeom prst="rect">
            <a:avLst/>
          </a:prstGeom>
          <a:noFill/>
          <a:ln/>
        </p:spPr>
        <p:txBody>
          <a:bodyPr wrap="square" rtlCol="0" anchor="ctr"/>
          <a:lstStyle/>
          <a:p>
            <a:pPr marL="0" indent="0" algn="l">
              <a:buNone/>
            </a:pPr>
            <a:r>
              <a:rPr lang="en-US" sz="4800" dirty="0">
                <a:solidFill>
                  <a:srgbClr val="5C646F"/>
                </a:solidFill>
              </a:rPr>
              <a:t>Proportion of </a:t>
            </a:r>
            <a:r>
              <a:rPr lang="en-US" sz="4800" b="1" dirty="0">
                <a:solidFill>
                  <a:srgbClr val="C00000"/>
                </a:solidFill>
              </a:rPr>
              <a:t>men receiving </a:t>
            </a:r>
            <a:r>
              <a:rPr lang="en-US" sz="4800" dirty="0">
                <a:solidFill>
                  <a:srgbClr val="5C646F"/>
                </a:solidFill>
              </a:rPr>
              <a:t>bonus: 4.10%</a:t>
            </a:r>
            <a:endParaRPr lang="en-US" sz="4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assets/img/pptx/Group_171.png"/>
          <p:cNvPicPr>
            <a:picLocks noChangeAspect="1"/>
          </p:cNvPicPr>
          <p:nvPr/>
        </p:nvPicPr>
        <p:blipFill>
          <a:blip r:embed="rId3"/>
          <a:stretch>
            <a:fillRect/>
          </a:stretch>
        </p:blipFill>
        <p:spPr>
          <a:xfrm>
            <a:off x="4169664" y="1920240"/>
            <a:ext cx="30577536" cy="17282160"/>
          </a:xfrm>
          <a:prstGeom prst="rect">
            <a:avLst/>
          </a:prstGeom>
        </p:spPr>
      </p:pic>
      <p:sp>
        <p:nvSpPr>
          <p:cNvPr id="3" name="Text 0"/>
          <p:cNvSpPr/>
          <p:nvPr/>
        </p:nvSpPr>
        <p:spPr>
          <a:xfrm>
            <a:off x="0" y="8641080"/>
            <a:ext cx="34747200" cy="1920240"/>
          </a:xfrm>
          <a:prstGeom prst="rect">
            <a:avLst/>
          </a:prstGeom>
          <a:noFill/>
          <a:ln/>
        </p:spPr>
        <p:txBody>
          <a:bodyPr wrap="square" rtlCol="0" anchor="ctr"/>
          <a:lstStyle/>
          <a:p>
            <a:pPr marL="0" indent="0" algn="ctr">
              <a:buNone/>
            </a:pPr>
            <a:r>
              <a:rPr lang="en-US" sz="13800" b="1" dirty="0">
                <a:solidFill>
                  <a:srgbClr val="202526"/>
                </a:solidFill>
              </a:rPr>
              <a:t>Pay</a:t>
            </a:r>
            <a:endParaRPr lang="en-US" sz="13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1737360" y="3360420"/>
            <a:ext cx="10424160" cy="1920240"/>
          </a:xfrm>
          <a:prstGeom prst="rect">
            <a:avLst/>
          </a:prstGeom>
          <a:noFill/>
          <a:ln/>
        </p:spPr>
        <p:txBody>
          <a:bodyPr wrap="square" rtlCol="0" anchor="ctr"/>
          <a:lstStyle/>
          <a:p>
            <a:pPr marL="0" indent="0" algn="ctr">
              <a:buNone/>
            </a:pPr>
            <a:r>
              <a:rPr lang="en-US" sz="5400" b="1" dirty="0">
                <a:solidFill>
                  <a:srgbClr val="44546A"/>
                </a:solidFill>
              </a:rPr>
              <a:t>Hourly remuneration</a:t>
            </a:r>
            <a:endParaRPr lang="en-US" sz="5400" dirty="0"/>
          </a:p>
        </p:txBody>
      </p:sp>
      <p:sp>
        <p:nvSpPr>
          <p:cNvPr id="3" name="Text 1"/>
          <p:cNvSpPr/>
          <p:nvPr/>
        </p:nvSpPr>
        <p:spPr>
          <a:xfrm>
            <a:off x="1737360" y="5760720"/>
            <a:ext cx="26060400" cy="960120"/>
          </a:xfrm>
          <a:prstGeom prst="rect">
            <a:avLst/>
          </a:prstGeom>
          <a:noFill/>
          <a:ln/>
        </p:spPr>
        <p:txBody>
          <a:bodyPr wrap="square" rtlCol="0" anchor="ctr"/>
          <a:lstStyle/>
          <a:p>
            <a:pPr marL="0" indent="0" algn="l">
              <a:buNone/>
            </a:pPr>
            <a:r>
              <a:rPr lang="en-US" sz="5400" dirty="0">
                <a:solidFill>
                  <a:srgbClr val="44546A"/>
                </a:solidFill>
              </a:rPr>
              <a:t>Women's mean hourly rate is 11.29% less</a:t>
            </a:r>
            <a:endParaRPr lang="en-US" sz="5400" dirty="0"/>
          </a:p>
        </p:txBody>
      </p:sp>
      <p:sp>
        <p:nvSpPr>
          <p:cNvPr id="4" name="Text 2"/>
          <p:cNvSpPr/>
          <p:nvPr/>
        </p:nvSpPr>
        <p:spPr>
          <a:xfrm>
            <a:off x="1737360" y="6720840"/>
            <a:ext cx="26060400" cy="960120"/>
          </a:xfrm>
          <a:prstGeom prst="rect">
            <a:avLst/>
          </a:prstGeom>
          <a:noFill/>
          <a:ln/>
        </p:spPr>
        <p:txBody>
          <a:bodyPr wrap="square" rtlCol="0" anchor="ctr"/>
          <a:lstStyle/>
          <a:p>
            <a:pPr marL="0" indent="0" algn="l">
              <a:buNone/>
            </a:pPr>
            <a:r>
              <a:rPr lang="en-US" sz="5400" dirty="0">
                <a:solidFill>
                  <a:srgbClr val="44546A"/>
                </a:solidFill>
              </a:rPr>
              <a:t>Mean pay per hour for men: 23.09</a:t>
            </a:r>
            <a:endParaRPr lang="en-US" sz="5400" dirty="0"/>
          </a:p>
        </p:txBody>
      </p:sp>
      <p:sp>
        <p:nvSpPr>
          <p:cNvPr id="5" name="Text 3"/>
          <p:cNvSpPr/>
          <p:nvPr/>
        </p:nvSpPr>
        <p:spPr>
          <a:xfrm>
            <a:off x="1737360" y="7680960"/>
            <a:ext cx="26060400" cy="960120"/>
          </a:xfrm>
          <a:prstGeom prst="rect">
            <a:avLst/>
          </a:prstGeom>
          <a:noFill/>
          <a:ln/>
        </p:spPr>
        <p:txBody>
          <a:bodyPr wrap="square" rtlCol="0" anchor="ctr"/>
          <a:lstStyle/>
          <a:p>
            <a:pPr marL="0" indent="0" algn="l">
              <a:buNone/>
            </a:pPr>
            <a:r>
              <a:rPr lang="en-US" sz="5400" dirty="0">
                <a:solidFill>
                  <a:srgbClr val="44546A"/>
                </a:solidFill>
              </a:rPr>
              <a:t>Mean pay per hour for women: 20.49</a:t>
            </a:r>
            <a:endParaRPr lang="en-US" sz="5400" dirty="0"/>
          </a:p>
        </p:txBody>
      </p:sp>
      <p:sp>
        <p:nvSpPr>
          <p:cNvPr id="6" name="Text 4"/>
          <p:cNvSpPr/>
          <p:nvPr/>
        </p:nvSpPr>
        <p:spPr>
          <a:xfrm>
            <a:off x="1737360" y="8641080"/>
            <a:ext cx="26060400" cy="960120"/>
          </a:xfrm>
          <a:prstGeom prst="rect">
            <a:avLst/>
          </a:prstGeom>
          <a:noFill/>
          <a:ln/>
        </p:spPr>
        <p:txBody>
          <a:bodyPr wrap="square" rtlCol="0" anchor="ctr"/>
          <a:lstStyle/>
          <a:p>
            <a:pPr marL="0" indent="0" algn="l">
              <a:buNone/>
            </a:pPr>
            <a:r>
              <a:rPr lang="en-US" sz="5400" dirty="0">
                <a:solidFill>
                  <a:srgbClr val="44546A"/>
                </a:solidFill>
              </a:rPr>
              <a:t>Difference in pay: 2.61</a:t>
            </a:r>
            <a:endParaRPr lang="en-US" sz="5400" dirty="0"/>
          </a:p>
        </p:txBody>
      </p:sp>
      <p:sp>
        <p:nvSpPr>
          <p:cNvPr id="7" name="Text 5"/>
          <p:cNvSpPr/>
          <p:nvPr/>
        </p:nvSpPr>
        <p:spPr>
          <a:xfrm>
            <a:off x="1737360" y="11521440"/>
            <a:ext cx="26060400" cy="960120"/>
          </a:xfrm>
          <a:prstGeom prst="rect">
            <a:avLst/>
          </a:prstGeom>
          <a:noFill/>
          <a:ln/>
        </p:spPr>
        <p:txBody>
          <a:bodyPr wrap="square" rtlCol="0" anchor="ctr"/>
          <a:lstStyle/>
          <a:p>
            <a:pPr marL="0" indent="0" algn="l">
              <a:buNone/>
            </a:pPr>
            <a:r>
              <a:rPr lang="en-US" sz="5400" dirty="0">
                <a:solidFill>
                  <a:srgbClr val="44546A"/>
                </a:solidFill>
              </a:rPr>
              <a:t>Women's median hourly rate is: 20.37% less</a:t>
            </a:r>
            <a:endParaRPr lang="en-US" sz="5400" dirty="0"/>
          </a:p>
        </p:txBody>
      </p:sp>
      <p:sp>
        <p:nvSpPr>
          <p:cNvPr id="8" name="Text 6"/>
          <p:cNvSpPr/>
          <p:nvPr/>
        </p:nvSpPr>
        <p:spPr>
          <a:xfrm>
            <a:off x="1737360" y="12481560"/>
            <a:ext cx="26060400" cy="960120"/>
          </a:xfrm>
          <a:prstGeom prst="rect">
            <a:avLst/>
          </a:prstGeom>
          <a:noFill/>
          <a:ln/>
        </p:spPr>
        <p:txBody>
          <a:bodyPr wrap="square" rtlCol="0" anchor="ctr"/>
          <a:lstStyle/>
          <a:p>
            <a:pPr marL="0" indent="0" algn="l">
              <a:buNone/>
            </a:pPr>
            <a:r>
              <a:rPr lang="en-US" sz="5400" dirty="0">
                <a:solidFill>
                  <a:srgbClr val="44546A"/>
                </a:solidFill>
              </a:rPr>
              <a:t>Median pay per hour for men: 20.38</a:t>
            </a:r>
            <a:endParaRPr lang="en-US" sz="5400" dirty="0"/>
          </a:p>
        </p:txBody>
      </p:sp>
      <p:sp>
        <p:nvSpPr>
          <p:cNvPr id="9" name="Text 7"/>
          <p:cNvSpPr/>
          <p:nvPr/>
        </p:nvSpPr>
        <p:spPr>
          <a:xfrm>
            <a:off x="1737360" y="13441680"/>
            <a:ext cx="26060400" cy="960120"/>
          </a:xfrm>
          <a:prstGeom prst="rect">
            <a:avLst/>
          </a:prstGeom>
          <a:noFill/>
          <a:ln/>
        </p:spPr>
        <p:txBody>
          <a:bodyPr wrap="square" rtlCol="0" anchor="ctr"/>
          <a:lstStyle/>
          <a:p>
            <a:pPr marL="0" indent="0" algn="l">
              <a:buNone/>
            </a:pPr>
            <a:r>
              <a:rPr lang="en-US" sz="5400" dirty="0">
                <a:solidFill>
                  <a:srgbClr val="44546A"/>
                </a:solidFill>
              </a:rPr>
              <a:t>Median pay per hour for women: 16.23</a:t>
            </a:r>
            <a:endParaRPr lang="en-US" sz="5400" dirty="0"/>
          </a:p>
        </p:txBody>
      </p:sp>
      <p:sp>
        <p:nvSpPr>
          <p:cNvPr id="10" name="Text 8"/>
          <p:cNvSpPr/>
          <p:nvPr/>
        </p:nvSpPr>
        <p:spPr>
          <a:xfrm>
            <a:off x="1737360" y="14401800"/>
            <a:ext cx="26060400" cy="960120"/>
          </a:xfrm>
          <a:prstGeom prst="rect">
            <a:avLst/>
          </a:prstGeom>
          <a:noFill/>
          <a:ln/>
        </p:spPr>
        <p:txBody>
          <a:bodyPr wrap="square" rtlCol="0" anchor="ctr"/>
          <a:lstStyle/>
          <a:p>
            <a:pPr marL="0" indent="0" algn="l">
              <a:buNone/>
            </a:pPr>
            <a:r>
              <a:rPr lang="en-US" sz="5400" dirty="0">
                <a:solidFill>
                  <a:srgbClr val="44546A"/>
                </a:solidFill>
              </a:rPr>
              <a:t>Difference in pay: 4.15</a:t>
            </a:r>
            <a:endParaRPr lang="en-US" sz="5400" dirty="0"/>
          </a:p>
        </p:txBody>
      </p:sp>
      <p:pic>
        <p:nvPicPr>
          <p:cNvPr id="11" name="Image 0" descr="/assets/img/pptx/semi-circle.png"/>
          <p:cNvPicPr>
            <a:picLocks noChangeAspect="1"/>
          </p:cNvPicPr>
          <p:nvPr/>
        </p:nvPicPr>
        <p:blipFill>
          <a:blip r:embed="rId3"/>
          <a:stretch>
            <a:fillRect/>
          </a:stretch>
        </p:blipFill>
        <p:spPr>
          <a:xfrm>
            <a:off x="27797760" y="3840480"/>
            <a:ext cx="6949440" cy="13441680"/>
          </a:xfrm>
          <a:prstGeom prst="rect">
            <a:avLst/>
          </a:prstGeom>
        </p:spPr>
      </p:pic>
      <p:pic>
        <p:nvPicPr>
          <p:cNvPr id="12" name="Image 1" descr="/assets/img/pptx/Two_Women_In_Circle.png"/>
          <p:cNvPicPr>
            <a:picLocks noChangeAspect="1"/>
          </p:cNvPicPr>
          <p:nvPr/>
        </p:nvPicPr>
        <p:blipFill>
          <a:blip r:embed="rId4"/>
          <a:stretch>
            <a:fillRect/>
          </a:stretch>
        </p:blipFill>
        <p:spPr>
          <a:xfrm>
            <a:off x="23280624" y="6720840"/>
            <a:ext cx="7644384" cy="76809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0" y="2880360"/>
            <a:ext cx="34747200" cy="960120"/>
          </a:xfrm>
          <a:prstGeom prst="rect">
            <a:avLst/>
          </a:prstGeom>
          <a:noFill/>
          <a:ln/>
        </p:spPr>
        <p:txBody>
          <a:bodyPr wrap="square" rtlCol="0" anchor="ctr">
            <a:spAutoFit/>
          </a:bodyPr>
          <a:lstStyle/>
          <a:p>
            <a:pPr marL="0" indent="0" algn="ctr">
              <a:buNone/>
            </a:pPr>
            <a:r>
              <a:rPr lang="en-US" sz="5400" b="1" dirty="0">
                <a:solidFill>
                  <a:srgbClr val="44546A"/>
                </a:solidFill>
              </a:rPr>
              <a:t>Detailed Report Analysis By Quartiles</a:t>
            </a:r>
            <a:endParaRPr lang="en-US" sz="5400" dirty="0"/>
          </a:p>
        </p:txBody>
      </p:sp>
      <p:graphicFrame>
        <p:nvGraphicFramePr>
          <p:cNvPr id="8" name="Table 0"/>
          <p:cNvGraphicFramePr>
            <a:graphicFrameLocks noGrp="1"/>
          </p:cNvGraphicFramePr>
          <p:nvPr>
            <p:extLst>
              <p:ext uri="{D42A27DB-BD31-4B8C-83A1-F6EECF244321}">
                <p14:modId xmlns:p14="http://schemas.microsoft.com/office/powerpoint/2010/main" val="1579011935"/>
              </p:ext>
            </p:extLst>
          </p:nvPr>
        </p:nvGraphicFramePr>
        <p:xfrm>
          <a:off x="1737360" y="4800600"/>
          <a:ext cx="31272480" cy="13441680"/>
        </p:xfrm>
        <a:graphic>
          <a:graphicData uri="http://schemas.openxmlformats.org/drawingml/2006/table">
            <a:tbl>
              <a:tblPr/>
              <a:tblGrid>
                <a:gridCol w="3909060">
                  <a:extLst>
                    <a:ext uri="{9D8B030D-6E8A-4147-A177-3AD203B41FA5}">
                      <a16:colId xmlns:a16="http://schemas.microsoft.com/office/drawing/2014/main" val="20000"/>
                    </a:ext>
                  </a:extLst>
                </a:gridCol>
                <a:gridCol w="3909060">
                  <a:extLst>
                    <a:ext uri="{9D8B030D-6E8A-4147-A177-3AD203B41FA5}">
                      <a16:colId xmlns:a16="http://schemas.microsoft.com/office/drawing/2014/main" val="20001"/>
                    </a:ext>
                  </a:extLst>
                </a:gridCol>
                <a:gridCol w="3909060">
                  <a:extLst>
                    <a:ext uri="{9D8B030D-6E8A-4147-A177-3AD203B41FA5}">
                      <a16:colId xmlns:a16="http://schemas.microsoft.com/office/drawing/2014/main" val="20002"/>
                    </a:ext>
                  </a:extLst>
                </a:gridCol>
                <a:gridCol w="3909060">
                  <a:extLst>
                    <a:ext uri="{9D8B030D-6E8A-4147-A177-3AD203B41FA5}">
                      <a16:colId xmlns:a16="http://schemas.microsoft.com/office/drawing/2014/main" val="20003"/>
                    </a:ext>
                  </a:extLst>
                </a:gridCol>
                <a:gridCol w="3909060">
                  <a:extLst>
                    <a:ext uri="{9D8B030D-6E8A-4147-A177-3AD203B41FA5}">
                      <a16:colId xmlns:a16="http://schemas.microsoft.com/office/drawing/2014/main" val="20004"/>
                    </a:ext>
                  </a:extLst>
                </a:gridCol>
                <a:gridCol w="3909060">
                  <a:extLst>
                    <a:ext uri="{9D8B030D-6E8A-4147-A177-3AD203B41FA5}">
                      <a16:colId xmlns:a16="http://schemas.microsoft.com/office/drawing/2014/main" val="20005"/>
                    </a:ext>
                  </a:extLst>
                </a:gridCol>
                <a:gridCol w="3909060">
                  <a:extLst>
                    <a:ext uri="{9D8B030D-6E8A-4147-A177-3AD203B41FA5}">
                      <a16:colId xmlns:a16="http://schemas.microsoft.com/office/drawing/2014/main" val="20006"/>
                    </a:ext>
                  </a:extLst>
                </a:gridCol>
                <a:gridCol w="3909060">
                  <a:extLst>
                    <a:ext uri="{9D8B030D-6E8A-4147-A177-3AD203B41FA5}">
                      <a16:colId xmlns:a16="http://schemas.microsoft.com/office/drawing/2014/main" val="20007"/>
                    </a:ext>
                  </a:extLst>
                </a:gridCol>
              </a:tblGrid>
              <a:tr h="2688336">
                <a:tc>
                  <a:txBody>
                    <a:bodyPr/>
                    <a:lstStyle/>
                    <a:p>
                      <a:pPr marL="0" indent="0" algn="ctr">
                        <a:buNone/>
                      </a:pPr>
                      <a:r>
                        <a:rPr lang="en-US" sz="4000" dirty="0">
                          <a:solidFill>
                            <a:srgbClr val="F1F1F1"/>
                          </a:solidFill>
                        </a:rPr>
                        <a:t>Group</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Mean Pay Ms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Mean Pay Fs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Pay Gap (mean)</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Pay Gap (median)</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Percentage of Ms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Percentage of Fs</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marL="0" indent="0" algn="ctr">
                        <a:buNone/>
                      </a:pPr>
                      <a:r>
                        <a:rPr lang="en-US" sz="4000" dirty="0">
                          <a:solidFill>
                            <a:srgbClr val="F1F1F1"/>
                          </a:solidFill>
                        </a:rPr>
                        <a:t>Contribution to Pay Gap</a:t>
                      </a:r>
                      <a:endParaRPr lang="en-US" sz="4000" dirty="0"/>
                    </a:p>
                  </a:txBody>
                  <a:tcPr anchor="ctr">
                    <a:lnL w="0" cap="flat" cmpd="sng" algn="ctr">
                      <a:noFill/>
                    </a:lnL>
                    <a:lnR w="0" cap="flat" cmpd="sng" algn="ctr">
                      <a:noFill/>
                    </a:lnR>
                    <a:lnT w="0" cap="flat" cmpd="sng" algn="ctr">
                      <a:noFill/>
                    </a:lnT>
                    <a:lnB w="0" cap="flat" cmpd="sng" algn="ctr">
                      <a:noFill/>
                    </a:lnB>
                    <a:solidFill>
                      <a:srgbClr val="009688"/>
                    </a:solidFill>
                  </a:tcPr>
                </a:tc>
                <a:extLst>
                  <a:ext uri="{0D108BD9-81ED-4DB2-BD59-A6C34878D82A}">
                    <a16:rowId xmlns:a16="http://schemas.microsoft.com/office/drawing/2014/main" val="10000"/>
                  </a:ext>
                </a:extLst>
              </a:tr>
              <a:tr h="2688336">
                <a:tc>
                  <a:txBody>
                    <a:bodyPr/>
                    <a:lstStyle/>
                    <a:p>
                      <a:pPr marL="0" indent="0" algn="ctr">
                        <a:buNone/>
                      </a:pPr>
                      <a:r>
                        <a:rPr lang="en-US" sz="4000" dirty="0">
                          <a:solidFill>
                            <a:srgbClr val="44546A"/>
                          </a:solidFill>
                        </a:rPr>
                        <a:t>Lower quartile</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12.63</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12.41</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1.74%</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3.84%</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26.80%</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73.20%</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-4.42%</a:t>
                      </a:r>
                      <a:endParaRPr lang="en-US" sz="4000" dirty="0"/>
                    </a:p>
                  </a:txBody>
                  <a:tcPr anchor="ct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1"/>
                  </a:ext>
                </a:extLst>
              </a:tr>
              <a:tr h="2688336">
                <a:tc>
                  <a:txBody>
                    <a:bodyPr/>
                    <a:lstStyle/>
                    <a:p>
                      <a:pPr marL="0" indent="0" algn="ctr">
                        <a:buNone/>
                      </a:pPr>
                      <a:r>
                        <a:rPr lang="en-US" sz="4000" dirty="0">
                          <a:solidFill>
                            <a:srgbClr val="44546A"/>
                          </a:solidFill>
                        </a:rPr>
                        <a:t>Lower middle quartile</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15.59</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15.46</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0.78%</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0.48%</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31.91%</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68.09%</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-1.82%</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extLst>
                  <a:ext uri="{0D108BD9-81ED-4DB2-BD59-A6C34878D82A}">
                    <a16:rowId xmlns:a16="http://schemas.microsoft.com/office/drawing/2014/main" val="10002"/>
                  </a:ext>
                </a:extLst>
              </a:tr>
              <a:tr h="2688336">
                <a:tc>
                  <a:txBody>
                    <a:bodyPr/>
                    <a:lstStyle/>
                    <a:p>
                      <a:pPr marL="0" indent="0" algn="ctr">
                        <a:buNone/>
                      </a:pPr>
                      <a:r>
                        <a:rPr lang="en-US" sz="4000" dirty="0">
                          <a:solidFill>
                            <a:srgbClr val="44546A"/>
                          </a:solidFill>
                        </a:rPr>
                        <a:t>Upper middle quartile</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22.42</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22.12</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1.34%</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0.58%</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37.58%</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62.42%</a:t>
                      </a:r>
                      <a:endParaRPr lang="en-US" sz="4000" dirty="0"/>
                    </a:p>
                  </a:txBody>
                  <a:tcPr anchor="ctr">
                    <a:lnL w="0" cap="flat" cmpd="sng" algn="ctr">
                      <a:noFill/>
                    </a:lnL>
                    <a:lnR w="0" cap="flat" cmpd="sng" algn="ctr">
                      <a:noFill/>
                    </a:lnR>
                    <a:lnT w="0" cap="flat" cmpd="sng" algn="ctr">
                      <a:noFill/>
                    </a:lnT>
                    <a:lnB w="0" cap="flat" cmpd="sng" algn="ctr">
                      <a:noFill/>
                    </a:lnB>
                  </a:tcPr>
                </a:tc>
                <a:tc>
                  <a:txBody>
                    <a:bodyPr/>
                    <a:lstStyle/>
                    <a:p>
                      <a:pPr marL="0" indent="0" algn="ctr">
                        <a:buNone/>
                      </a:pPr>
                      <a:r>
                        <a:rPr lang="en-US" sz="4000" dirty="0">
                          <a:solidFill>
                            <a:srgbClr val="44546A"/>
                          </a:solidFill>
                        </a:rPr>
                        <a:t>3.57%</a:t>
                      </a:r>
                      <a:endParaRPr lang="en-US" sz="4000" dirty="0"/>
                    </a:p>
                  </a:txBody>
                  <a:tcPr anchor="ct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3"/>
                  </a:ext>
                </a:extLst>
              </a:tr>
              <a:tr h="2688336">
                <a:tc>
                  <a:txBody>
                    <a:bodyPr/>
                    <a:lstStyle/>
                    <a:p>
                      <a:pPr marL="0" indent="0" algn="ctr">
                        <a:buNone/>
                      </a:pPr>
                      <a:r>
                        <a:rPr lang="en-US" sz="4000" dirty="0">
                          <a:solidFill>
                            <a:srgbClr val="44546A"/>
                          </a:solidFill>
                        </a:rPr>
                        <a:t>Upper quartile</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36.12</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34.81</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3.63%</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2.9%</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41.90%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58.10%</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marL="0" indent="0" algn="ctr">
                        <a:buNone/>
                      </a:pPr>
                      <a:r>
                        <a:rPr lang="en-US" sz="4000" dirty="0">
                          <a:solidFill>
                            <a:srgbClr val="44546A"/>
                          </a:solidFill>
                        </a:rPr>
                        <a:t>13.97%</a:t>
                      </a:r>
                      <a:endParaRPr lang="en-US" sz="4000" dirty="0"/>
                    </a:p>
                  </a:txBody>
                  <a:tcPr anchor="ctr">
                    <a:lnL w="0" cap="flat" cmpd="sng" algn="ctr">
                      <a:noFill/>
                    </a:lnL>
                    <a:lnR w="0" cap="flat" cmpd="sng" algn="ctr">
                      <a:noFill/>
                    </a:lnR>
                    <a:lnT w="0" cap="flat" cmpd="sng" algn="ctr">
                      <a:noFill/>
                    </a:lnT>
                    <a:lnB w="0" cap="flat" cmpd="sng" algn="ctr">
                      <a:noFill/>
                    </a:lnB>
                    <a:solidFill>
                      <a:srgbClr val="CDEAE8"/>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0" y="2880360"/>
            <a:ext cx="34747200" cy="960120"/>
          </a:xfrm>
          <a:prstGeom prst="rect">
            <a:avLst/>
          </a:prstGeom>
          <a:noFill/>
          <a:ln/>
        </p:spPr>
        <p:txBody>
          <a:bodyPr wrap="square" rtlCol="0" anchor="ctr"/>
          <a:lstStyle/>
          <a:p>
            <a:pPr marL="0" indent="0" algn="ctr">
              <a:buNone/>
            </a:pPr>
            <a:r>
              <a:rPr lang="en-US" sz="5400" dirty="0">
                <a:solidFill>
                  <a:srgbClr val="44546A"/>
                </a:solidFill>
              </a:rPr>
              <a:t>Contribution of Each Quartile to the Pay Gap</a:t>
            </a:r>
            <a:endParaRPr lang="en-US" sz="5400" dirty="0"/>
          </a:p>
        </p:txBody>
      </p:sp>
      <p:pic>
        <p:nvPicPr>
          <p:cNvPr id="3" name="Image 0" descr="preencoded.png"/>
          <p:cNvPicPr>
            <a:picLocks noChangeAspect="1"/>
          </p:cNvPicPr>
          <p:nvPr/>
        </p:nvPicPr>
        <p:blipFill>
          <a:blip r:embed="rId3"/>
          <a:stretch>
            <a:fillRect/>
          </a:stretch>
        </p:blipFill>
        <p:spPr>
          <a:xfrm>
            <a:off x="3474720" y="4608576"/>
            <a:ext cx="18763488" cy="13057632"/>
          </a:xfrm>
          <a:prstGeom prst="rect">
            <a:avLst/>
          </a:prstGeom>
        </p:spPr>
      </p:pic>
      <p:sp>
        <p:nvSpPr>
          <p:cNvPr id="4" name="Text 1"/>
          <p:cNvSpPr/>
          <p:nvPr/>
        </p:nvSpPr>
        <p:spPr>
          <a:xfrm>
            <a:off x="23628096" y="1920240"/>
            <a:ext cx="9034272" cy="17282160"/>
          </a:xfrm>
          <a:prstGeom prst="rect">
            <a:avLst/>
          </a:prstGeom>
          <a:noFill/>
          <a:ln/>
        </p:spPr>
        <p:txBody>
          <a:bodyPr wrap="square" rtlCol="0" anchor="ctr"/>
          <a:lstStyle/>
          <a:p>
            <a:pPr marL="0" indent="0" algn="l">
              <a:buNone/>
            </a:pPr>
            <a:r>
              <a:rPr lang="en-US" sz="4800" dirty="0">
                <a:solidFill>
                  <a:srgbClr val="44546A"/>
                </a:solidFill>
              </a:rPr>
              <a:t>The Contribution section shows how a given sub-category (i.e. Quartile) contributes in percentage points towards your mean pay gap.</a:t>
            </a:r>
            <a:endParaRPr lang="en-US" sz="4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0" y="2880360"/>
            <a:ext cx="34747200" cy="960120"/>
          </a:xfrm>
          <a:prstGeom prst="rect">
            <a:avLst/>
          </a:prstGeom>
          <a:noFill/>
          <a:ln/>
        </p:spPr>
        <p:txBody>
          <a:bodyPr wrap="square" rtlCol="0" anchor="ctr"/>
          <a:lstStyle/>
          <a:p>
            <a:pPr marL="0" indent="0" algn="ctr">
              <a:buNone/>
            </a:pPr>
            <a:r>
              <a:rPr lang="en-US" sz="5400" dirty="0">
                <a:solidFill>
                  <a:srgbClr val="44546A"/>
                </a:solidFill>
              </a:rPr>
              <a:t>Workforce Representation by Quartiles</a:t>
            </a:r>
            <a:endParaRPr lang="en-US" sz="5400" dirty="0"/>
          </a:p>
        </p:txBody>
      </p:sp>
      <p:pic>
        <p:nvPicPr>
          <p:cNvPr id="3" name="Image 0" descr="preencoded.png"/>
          <p:cNvPicPr>
            <a:picLocks noChangeAspect="1"/>
          </p:cNvPicPr>
          <p:nvPr/>
        </p:nvPicPr>
        <p:blipFill>
          <a:blip r:embed="rId3"/>
          <a:stretch>
            <a:fillRect/>
          </a:stretch>
        </p:blipFill>
        <p:spPr>
          <a:xfrm>
            <a:off x="3474720" y="4608576"/>
            <a:ext cx="18763488" cy="13057632"/>
          </a:xfrm>
          <a:prstGeom prst="rect">
            <a:avLst/>
          </a:prstGeom>
        </p:spPr>
      </p:pic>
      <p:sp>
        <p:nvSpPr>
          <p:cNvPr id="4" name="Text 1"/>
          <p:cNvSpPr/>
          <p:nvPr/>
        </p:nvSpPr>
        <p:spPr>
          <a:xfrm>
            <a:off x="23628096" y="1920240"/>
            <a:ext cx="9034272" cy="17282160"/>
          </a:xfrm>
          <a:prstGeom prst="rect">
            <a:avLst/>
          </a:prstGeom>
          <a:noFill/>
          <a:ln/>
        </p:spPr>
        <p:txBody>
          <a:bodyPr wrap="square" rtlCol="0" anchor="ctr"/>
          <a:lstStyle/>
          <a:p>
            <a:pPr marL="0" indent="0" algn="l">
              <a:buNone/>
            </a:pPr>
            <a:r>
              <a:rPr lang="en-US" sz="4800" dirty="0">
                <a:solidFill>
                  <a:srgbClr val="44546A"/>
                </a:solidFill>
              </a:rPr>
              <a:t>This graph shows the data broken down into 4 equally sized groups ranging from the lowest to the highest paid employees. This graph shows the difference in the actual numbers of employees within the separate pay quartiles.</a:t>
            </a:r>
            <a:endParaRPr lang="en-US" sz="4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Roboto"/>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Roboto"/>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1892</Words>
  <Application>Microsoft Office PowerPoint</Application>
  <PresentationFormat>Custom</PresentationFormat>
  <Paragraphs>253</Paragraphs>
  <Slides>23</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Aisling Barker</cp:lastModifiedBy>
  <cp:revision>3</cp:revision>
  <dcterms:created xsi:type="dcterms:W3CDTF">2024-12-10T14:52:55Z</dcterms:created>
  <dcterms:modified xsi:type="dcterms:W3CDTF">2025-03-06T12:51:29Z</dcterms:modified>
</cp:coreProperties>
</file>