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76" r:id="rId4"/>
    <p:sldId id="277" r:id="rId5"/>
    <p:sldId id="278" r:id="rId6"/>
    <p:sldId id="279" r:id="rId7"/>
    <p:sldId id="280" r:id="rId8"/>
    <p:sldId id="260" r:id="rId9"/>
    <p:sldId id="261" r:id="rId10"/>
    <p:sldId id="281" r:id="rId11"/>
    <p:sldId id="282" r:id="rId12"/>
    <p:sldId id="262" r:id="rId13"/>
    <p:sldId id="265" r:id="rId14"/>
    <p:sldId id="263" r:id="rId15"/>
    <p:sldId id="264" r:id="rId16"/>
    <p:sldId id="283" r:id="rId17"/>
    <p:sldId id="268" r:id="rId18"/>
    <p:sldId id="269" r:id="rId19"/>
    <p:sldId id="270" r:id="rId20"/>
    <p:sldId id="271" r:id="rId21"/>
    <p:sldId id="272" r:id="rId22"/>
    <p:sldId id="273" r:id="rId23"/>
    <p:sldId id="284" r:id="rId24"/>
    <p:sldId id="287" r:id="rId25"/>
    <p:sldId id="285" r:id="rId26"/>
    <p:sldId id="286" r:id="rId27"/>
    <p:sldId id="275" r:id="rId28"/>
  </p:sldIdLst>
  <p:sldSz cx="34747200" cy="19202400"/>
  <p:notesSz cx="6797675" cy="992663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2" autoAdjust="0"/>
    <p:restoredTop sz="93772" autoAdjust="0"/>
  </p:normalViewPr>
  <p:slideViewPr>
    <p:cSldViewPr snapToGrid="0" snapToObjects="1">
      <p:cViewPr varScale="1">
        <p:scale>
          <a:sx n="39" d="100"/>
          <a:sy n="39" d="100"/>
        </p:scale>
        <p:origin x="444" y="54"/>
      </p:cViewPr>
      <p:guideLst/>
    </p:cSldViewPr>
  </p:slideViewPr>
  <p:outlineViewPr>
    <p:cViewPr>
      <p:scale>
        <a:sx n="33" d="100"/>
        <a:sy n="33" d="100"/>
      </p:scale>
      <p:origin x="0" y="-165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22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28337" tIns="14169" rIns="28337" bIns="14169"/>
          <a:lstStyle/>
          <a:p>
            <a:endParaRPr lang="en-US" dirty="0"/>
          </a:p>
        </p:txBody>
      </p:sp>
      <p:sp>
        <p:nvSpPr>
          <p:cNvPr id="4" name="Slide Number Placeholder 3"/>
          <p:cNvSpPr>
            <a:spLocks noGrp="1"/>
          </p:cNvSpPr>
          <p:nvPr>
            <p:ph type="sldNum" sz="quarter" idx="10"/>
          </p:nvPr>
        </p:nvSpPr>
        <p:spPr/>
        <p:txBody>
          <a:bodyPr lIns="28337" tIns="14169" rIns="28337" bIns="14169"/>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_SLIDE">
    <p:spTree>
      <p:nvGrpSpPr>
        <p:cNvPr id="1" name=""/>
        <p:cNvGrpSpPr/>
        <p:nvPr/>
      </p:nvGrpSpPr>
      <p:grpSpPr>
        <a:xfrm>
          <a:off x="0" y="0"/>
          <a:ext cx="0" cy="0"/>
          <a:chOff x="0" y="0"/>
          <a:chExt cx="0" cy="0"/>
        </a:xfrm>
      </p:grpSpPr>
      <p:pic>
        <p:nvPicPr>
          <p:cNvPr id="2" name="Image 0" descr="/assets/img/pptx/gradient_img_radial.png"/>
          <p:cNvPicPr>
            <a:picLocks noChangeAspect="1"/>
          </p:cNvPicPr>
          <p:nvPr/>
        </p:nvPicPr>
        <p:blipFill>
          <a:blip r:embed="rId2"/>
          <a:stretch>
            <a:fillRect/>
          </a:stretch>
        </p:blipFill>
        <p:spPr>
          <a:xfrm>
            <a:off x="0" y="0"/>
            <a:ext cx="34747200" cy="19202400"/>
          </a:xfrm>
          <a:prstGeom prst="rect">
            <a:avLst/>
          </a:prstGeom>
        </p:spPr>
      </p:pic>
      <p:pic>
        <p:nvPicPr>
          <p:cNvPr id="3" name="Image 1" descr="/assets/img/pptx/Gapsquare-Hero-Front-Page.png"/>
          <p:cNvPicPr>
            <a:picLocks noChangeAspect="1"/>
          </p:cNvPicPr>
          <p:nvPr/>
        </p:nvPicPr>
        <p:blipFill>
          <a:blip r:embed="rId3"/>
          <a:stretch>
            <a:fillRect/>
          </a:stretch>
        </p:blipFill>
        <p:spPr>
          <a:xfrm>
            <a:off x="13898880" y="0"/>
            <a:ext cx="20848320" cy="19202400"/>
          </a:xfrm>
          <a:prstGeom prst="rect">
            <a:avLst/>
          </a:prstGeom>
        </p:spPr>
      </p:pic>
      <p:pic>
        <p:nvPicPr>
          <p:cNvPr id="4" name="Image 2" descr="/assets/img/logo/Gapsquare_TM_RGB.png"/>
          <p:cNvPicPr>
            <a:picLocks noChangeAspect="1"/>
          </p:cNvPicPr>
          <p:nvPr/>
        </p:nvPicPr>
        <p:blipFill>
          <a:blip r:embed="rId4"/>
          <a:stretch>
            <a:fillRect/>
          </a:stretch>
        </p:blipFill>
        <p:spPr>
          <a:xfrm>
            <a:off x="1737360" y="1920240"/>
            <a:ext cx="8686800" cy="134416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spTree>
      <p:nvGrpSpPr>
        <p:cNvPr id="1" name=""/>
        <p:cNvGrpSpPr/>
        <p:nvPr/>
      </p:nvGrpSpPr>
      <p:grpSpPr>
        <a:xfrm>
          <a:off x="0" y="0"/>
          <a:ext cx="0" cy="0"/>
          <a:chOff x="0" y="0"/>
          <a:chExt cx="0" cy="0"/>
        </a:xfrm>
      </p:grpSpPr>
      <p:pic>
        <p:nvPicPr>
          <p:cNvPr id="2" name="Image 0" descr="/assets/img/pptx/Top_Banner_4B.png"/>
          <p:cNvPicPr>
            <a:picLocks noChangeAspect="1"/>
          </p:cNvPicPr>
          <p:nvPr/>
        </p:nvPicPr>
        <p:blipFill>
          <a:blip r:embed="rId2"/>
          <a:stretch>
            <a:fillRect/>
          </a:stretch>
        </p:blipFill>
        <p:spPr>
          <a:xfrm>
            <a:off x="0" y="0"/>
            <a:ext cx="34747200" cy="1920240"/>
          </a:xfrm>
          <a:prstGeom prst="rect">
            <a:avLst/>
          </a:prstGeom>
        </p:spPr>
      </p:pic>
      <p:pic>
        <p:nvPicPr>
          <p:cNvPr id="3" name="Image 1" descr="/assets/img/logo/Gapsquare_TM_RGB.png"/>
          <p:cNvPicPr>
            <a:picLocks noChangeAspect="1"/>
          </p:cNvPicPr>
          <p:nvPr/>
        </p:nvPicPr>
        <p:blipFill>
          <a:blip r:embed="rId3"/>
          <a:stretch>
            <a:fillRect/>
          </a:stretch>
        </p:blipFill>
        <p:spPr>
          <a:xfrm>
            <a:off x="27102816" y="480060"/>
            <a:ext cx="5559552" cy="960120"/>
          </a:xfrm>
          <a:prstGeom prst="rect">
            <a:avLst/>
          </a:prstGeom>
        </p:spPr>
      </p:pic>
      <p:sp>
        <p:nvSpPr>
          <p:cNvPr id="4" name="Text 0"/>
          <p:cNvSpPr/>
          <p:nvPr/>
        </p:nvSpPr>
        <p:spPr>
          <a:xfrm>
            <a:off x="1737360" y="0"/>
            <a:ext cx="8686800" cy="1920240"/>
          </a:xfrm>
          <a:prstGeom prst="rect">
            <a:avLst/>
          </a:prstGeom>
          <a:noFill/>
          <a:ln/>
        </p:spPr>
        <p:txBody>
          <a:bodyPr wrap="square" rtlCol="0" anchor="ctr"/>
          <a:lstStyle/>
          <a:p>
            <a:pPr marL="0" indent="0">
              <a:buNone/>
            </a:pPr>
            <a:r>
              <a:rPr lang="en-US" sz="4800" dirty="0">
                <a:solidFill>
                  <a:srgbClr val="000000"/>
                </a:solidFill>
                <a:latin typeface="Glacial Indifference" pitchFamily="34" charset="0"/>
                <a:ea typeface="Glacial Indifference" pitchFamily="34" charset="-122"/>
                <a:cs typeface="Glacial Indifference" pitchFamily="34" charset="-120"/>
              </a:rPr>
              <a:t>Gender Pay Gap Report</a:t>
            </a:r>
            <a:endParaRPr lang="en-US" sz="4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UTRO_SLIDE">
    <p:spTree>
      <p:nvGrpSpPr>
        <p:cNvPr id="1" name=""/>
        <p:cNvGrpSpPr/>
        <p:nvPr/>
      </p:nvGrpSpPr>
      <p:grpSpPr>
        <a:xfrm>
          <a:off x="0" y="0"/>
          <a:ext cx="0" cy="0"/>
          <a:chOff x="0" y="0"/>
          <a:chExt cx="0" cy="0"/>
        </a:xfrm>
      </p:grpSpPr>
      <p:pic>
        <p:nvPicPr>
          <p:cNvPr id="2" name="Image 0" descr="/assets/img/pptx/gradient_img_linear.png"/>
          <p:cNvPicPr>
            <a:picLocks noChangeAspect="1"/>
          </p:cNvPicPr>
          <p:nvPr/>
        </p:nvPicPr>
        <p:blipFill>
          <a:blip r:embed="rId2"/>
          <a:stretch>
            <a:fillRect/>
          </a:stretch>
        </p:blipFill>
        <p:spPr>
          <a:xfrm>
            <a:off x="0" y="0"/>
            <a:ext cx="34747200" cy="19202400"/>
          </a:xfrm>
          <a:prstGeom prst="rect">
            <a:avLst/>
          </a:prstGeom>
        </p:spPr>
      </p:pic>
      <p:pic>
        <p:nvPicPr>
          <p:cNvPr id="3" name="Image 1" descr="/assets/img/pptx/Gapsquare-Hero-Front-Page.png"/>
          <p:cNvPicPr>
            <a:picLocks noChangeAspect="1"/>
          </p:cNvPicPr>
          <p:nvPr/>
        </p:nvPicPr>
        <p:blipFill>
          <a:blip r:embed="rId3"/>
          <a:stretch>
            <a:fillRect/>
          </a:stretch>
        </p:blipFill>
        <p:spPr>
          <a:xfrm>
            <a:off x="17373600" y="2880360"/>
            <a:ext cx="17373600" cy="16322040"/>
          </a:xfrm>
          <a:prstGeom prst="rect">
            <a:avLst/>
          </a:prstGeom>
        </p:spPr>
      </p:pic>
      <p:pic>
        <p:nvPicPr>
          <p:cNvPr id="4" name="Image 2" descr="/assets/img/logo/Gapsquare_TM_RGB.png"/>
          <p:cNvPicPr>
            <a:picLocks noChangeAspect="1"/>
          </p:cNvPicPr>
          <p:nvPr/>
        </p:nvPicPr>
        <p:blipFill>
          <a:blip r:embed="rId4"/>
          <a:stretch>
            <a:fillRect/>
          </a:stretch>
        </p:blipFill>
        <p:spPr>
          <a:xfrm>
            <a:off x="1737360" y="2880360"/>
            <a:ext cx="13898880" cy="23042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eur01.safelinks.protection.outlook.com/?url=https%3A%2F%2Fwww.timeshighereducation.com%2Fnews%2Fequal-pay-day-2023-see-gender-pay-gap-your-university%23%3A~%3Atext%3DRecent%2520data%2520from%2520Advance%2520HE%2520shows%2520that%2520the%2Cthe%2520women%2520and%2520%25C2%25A340%252C928%2520for%2520men%2520last%2520year.&amp;data=05%7C02%7CAisling.Barker%40edgehill.ac.uk%7Cd845e35f6bb5481e6bb608dc36efb667%7C093586914d8e491caa760a5cbd5ba734%7C0%7C0%7C638445650380792251%7CUnknown%7CTWFpbGZsb3d8eyJWIjoiMC4wLjAwMDAiLCJQIjoiV2luMzIiLCJBTiI6Ik1haWwiLCJXVCI6Mn0%3D%7C0%7C%7C%7C&amp;sdata=5CBXDDIbw78ZYD9y%2BexK9GIc4blwDxThqsjV8qwP6bY%3D&amp;reserved=0"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1737360" y="5376672"/>
            <a:ext cx="14593824" cy="38404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A4545"/>
                </a:solidFill>
                <a:effectLst/>
                <a:uLnTx/>
                <a:uFillTx/>
                <a:latin typeface="Glacial Indifference" pitchFamily="34" charset="0"/>
                <a:ea typeface="Glacial Indifference" pitchFamily="34" charset="-122"/>
                <a:cs typeface="Glacial Indifference" pitchFamily="34" charset="-120"/>
              </a:rPr>
              <a:t>Edge Hill University</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1737360" y="9985248"/>
            <a:ext cx="10424160" cy="960120"/>
          </a:xfrm>
          <a:prstGeom prst="rect">
            <a:avLst/>
          </a:prstGeom>
          <a:noFill/>
          <a:ln/>
        </p:spPr>
        <p:txBody>
          <a:bodyPr wrap="square" rtlCol="0" anchor="ctr"/>
          <a:lstStyle/>
          <a:p>
            <a:pPr marL="0" indent="0" algn="l">
              <a:buNone/>
            </a:pPr>
            <a:r>
              <a:rPr lang="en-US" sz="6000" dirty="0">
                <a:solidFill>
                  <a:srgbClr val="3A4545"/>
                </a:solidFill>
                <a:latin typeface="Glacial Indifference" pitchFamily="34" charset="0"/>
                <a:ea typeface="Glacial Indifference" pitchFamily="34" charset="-122"/>
                <a:cs typeface="Glacial Indifference" pitchFamily="34" charset="-120"/>
              </a:rPr>
              <a:t>Gender Pay Gap Reporting</a:t>
            </a:r>
            <a:endParaRPr lang="en-US" sz="6000" dirty="0"/>
          </a:p>
        </p:txBody>
      </p:sp>
      <p:sp>
        <p:nvSpPr>
          <p:cNvPr id="4" name="Text 2"/>
          <p:cNvSpPr/>
          <p:nvPr/>
        </p:nvSpPr>
        <p:spPr>
          <a:xfrm>
            <a:off x="1737360" y="10945368"/>
            <a:ext cx="10424160" cy="960120"/>
          </a:xfrm>
          <a:prstGeom prst="rect">
            <a:avLst/>
          </a:prstGeom>
          <a:noFill/>
          <a:ln/>
        </p:spPr>
        <p:txBody>
          <a:bodyPr wrap="square" rtlCol="0" anchor="ctr"/>
          <a:lstStyle/>
          <a:p>
            <a:pPr marL="0" indent="0" algn="l">
              <a:buNone/>
            </a:pPr>
            <a:r>
              <a:rPr lang="en-US" sz="4800" dirty="0">
                <a:solidFill>
                  <a:srgbClr val="3A4545"/>
                </a:solidFill>
                <a:latin typeface="Glacial Indifference" pitchFamily="34" charset="0"/>
                <a:ea typeface="Glacial Indifference" pitchFamily="34" charset="-122"/>
                <a:cs typeface="Glacial Indifference" pitchFamily="34" charset="-120"/>
              </a:rPr>
              <a:t>for dataset: GPG March 2023</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B7EAD8-E46A-C586-3171-77156E30A01D}"/>
              </a:ext>
            </a:extLst>
          </p:cNvPr>
          <p:cNvSpPr txBox="1">
            <a:spLocks noGrp="1"/>
          </p:cNvSpPr>
          <p:nvPr>
            <p:ph type="title" idx="4294967295"/>
          </p:nvPr>
        </p:nvSpPr>
        <p:spPr>
          <a:xfrm>
            <a:off x="1445741" y="2968210"/>
            <a:ext cx="30755968" cy="15559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Median Gender pay gap at EHU</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2023: </a:t>
            </a: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19.26% based on an hourly rate of ordinary pay</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 £20.05 | Women £16.19).</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Difference: £3.86</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2022: </a:t>
            </a: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15.0% based on an hourly rate of ordinary pay</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 £18.84 | Women £16.03).</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Difference: £2.81</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2021</a:t>
            </a: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11.4% based on an hourly rate of ordinary pay</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 £19.09 | Women £16.91).</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Difference: £2.18</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2020: </a:t>
            </a: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18.6% based on an hourly rate of ordinary pay</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 £17.93 | Women £14.59).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Difference: £3.34</a:t>
            </a:r>
          </a:p>
          <a:p>
            <a:pPr marL="0" marR="0" lvl="0" indent="0" algn="just" defTabSz="914400" rtl="0" eaLnBrk="1" fontAlgn="base" latinLnBrk="0" hangingPunct="1">
              <a:lnSpc>
                <a:spcPct val="115000"/>
              </a:lnSpc>
              <a:spcBef>
                <a:spcPts val="0"/>
              </a:spcBef>
              <a:spcAft>
                <a:spcPts val="100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Over the last decade average median pay gaps have reduced significantly in the HE sector and the wider economy.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19.26% EHU is 5.56% above the 14.2% sector average, for the fifth consecutive year. </a:t>
            </a:r>
          </a:p>
          <a:p>
            <a:pPr marL="0" marR="0" lvl="0" indent="0" algn="just" defTabSz="914400" rtl="0" eaLnBrk="1" fontAlgn="base" latinLnBrk="0" hangingPunct="1">
              <a:lnSpc>
                <a:spcPct val="115000"/>
              </a:lnSpc>
              <a:spcBef>
                <a:spcPts val="0"/>
              </a:spcBef>
              <a:spcAft>
                <a:spcPts val="100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2" name="Image 1">
            <a:extLst>
              <a:ext uri="{FF2B5EF4-FFF2-40B4-BE49-F238E27FC236}">
                <a16:creationId xmlns:a16="http://schemas.microsoft.com/office/drawing/2014/main" id="{EB79CA16-76A4-4A2D-DDF9-0E004F4044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927656" y="3296598"/>
            <a:ext cx="11785657" cy="4342084"/>
          </a:xfrm>
          <a:prstGeom prst="rect">
            <a:avLst/>
          </a:prstGeom>
        </p:spPr>
      </p:pic>
      <p:pic>
        <p:nvPicPr>
          <p:cNvPr id="10" name="Picture 9">
            <a:extLst>
              <a:ext uri="{FF2B5EF4-FFF2-40B4-BE49-F238E27FC236}">
                <a16:creationId xmlns:a16="http://schemas.microsoft.com/office/drawing/2014/main" id="{E0AD9F10-2771-6B53-C835-E042CF57AC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20484" y="4195444"/>
            <a:ext cx="12970637" cy="8507301"/>
          </a:xfrm>
          <a:prstGeom prst="rect">
            <a:avLst/>
          </a:prstGeom>
        </p:spPr>
      </p:pic>
    </p:spTree>
    <p:extLst>
      <p:ext uri="{BB962C8B-B14F-4D97-AF65-F5344CB8AC3E}">
        <p14:creationId xmlns:p14="http://schemas.microsoft.com/office/powerpoint/2010/main" val="270858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62A4B-222D-9CE9-136F-BE5F415025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9371" y="3043582"/>
            <a:ext cx="32997594" cy="11883379"/>
          </a:xfrm>
          <a:prstGeom prst="rect">
            <a:avLst/>
          </a:prstGeom>
        </p:spPr>
      </p:pic>
      <p:sp>
        <p:nvSpPr>
          <p:cNvPr id="2" name="Title 1">
            <a:extLst>
              <a:ext uri="{FF2B5EF4-FFF2-40B4-BE49-F238E27FC236}">
                <a16:creationId xmlns:a16="http://schemas.microsoft.com/office/drawing/2014/main" id="{017B2364-9A5A-CAAA-B95D-4C5E683A3C75}"/>
              </a:ext>
            </a:extLst>
          </p:cNvPr>
          <p:cNvSpPr>
            <a:spLocks noGrp="1"/>
          </p:cNvSpPr>
          <p:nvPr>
            <p:ph type="title" idx="4294967295"/>
          </p:nvPr>
        </p:nvSpPr>
        <p:spPr>
          <a:xfrm>
            <a:off x="2389188" y="1022350"/>
            <a:ext cx="29968825" cy="3711575"/>
          </a:xfrm>
          <a:prstGeom prst="rect">
            <a:avLst/>
          </a:prstGeom>
        </p:spPr>
        <p:txBody>
          <a:bodyPr/>
          <a:lstStyle/>
          <a:p>
            <a:endParaRPr lang="en-GB" dirty="0"/>
          </a:p>
        </p:txBody>
      </p:sp>
    </p:spTree>
    <p:extLst>
      <p:ext uri="{BB962C8B-B14F-4D97-AF65-F5344CB8AC3E}">
        <p14:creationId xmlns:p14="http://schemas.microsoft.com/office/powerpoint/2010/main" val="195063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graphicFrame>
        <p:nvGraphicFramePr>
          <p:cNvPr id="8" name="Table 0"/>
          <p:cNvGraphicFramePr>
            <a:graphicFrameLocks noGrp="1"/>
          </p:cNvGraphicFramePr>
          <p:nvPr>
            <p:extLst>
              <p:ext uri="{D42A27DB-BD31-4B8C-83A1-F6EECF244321}">
                <p14:modId xmlns:p14="http://schemas.microsoft.com/office/powerpoint/2010/main" val="820551725"/>
              </p:ext>
            </p:extLst>
          </p:nvPr>
        </p:nvGraphicFramePr>
        <p:xfrm>
          <a:off x="1068612" y="4728189"/>
          <a:ext cx="23125920" cy="13441680"/>
        </p:xfrm>
        <a:graphic>
          <a:graphicData uri="http://schemas.openxmlformats.org/drawingml/2006/table">
            <a:tbl>
              <a:tblPr/>
              <a:tblGrid>
                <a:gridCol w="2890740">
                  <a:extLst>
                    <a:ext uri="{9D8B030D-6E8A-4147-A177-3AD203B41FA5}">
                      <a16:colId xmlns:a16="http://schemas.microsoft.com/office/drawing/2014/main" val="20000"/>
                    </a:ext>
                  </a:extLst>
                </a:gridCol>
                <a:gridCol w="2890740">
                  <a:extLst>
                    <a:ext uri="{9D8B030D-6E8A-4147-A177-3AD203B41FA5}">
                      <a16:colId xmlns:a16="http://schemas.microsoft.com/office/drawing/2014/main" val="20001"/>
                    </a:ext>
                  </a:extLst>
                </a:gridCol>
                <a:gridCol w="2890740">
                  <a:extLst>
                    <a:ext uri="{9D8B030D-6E8A-4147-A177-3AD203B41FA5}">
                      <a16:colId xmlns:a16="http://schemas.microsoft.com/office/drawing/2014/main" val="20002"/>
                    </a:ext>
                  </a:extLst>
                </a:gridCol>
                <a:gridCol w="2890740">
                  <a:extLst>
                    <a:ext uri="{9D8B030D-6E8A-4147-A177-3AD203B41FA5}">
                      <a16:colId xmlns:a16="http://schemas.microsoft.com/office/drawing/2014/main" val="20003"/>
                    </a:ext>
                  </a:extLst>
                </a:gridCol>
                <a:gridCol w="2890740">
                  <a:extLst>
                    <a:ext uri="{9D8B030D-6E8A-4147-A177-3AD203B41FA5}">
                      <a16:colId xmlns:a16="http://schemas.microsoft.com/office/drawing/2014/main" val="20004"/>
                    </a:ext>
                  </a:extLst>
                </a:gridCol>
                <a:gridCol w="2890740">
                  <a:extLst>
                    <a:ext uri="{9D8B030D-6E8A-4147-A177-3AD203B41FA5}">
                      <a16:colId xmlns:a16="http://schemas.microsoft.com/office/drawing/2014/main" val="20005"/>
                    </a:ext>
                  </a:extLst>
                </a:gridCol>
                <a:gridCol w="2890740">
                  <a:extLst>
                    <a:ext uri="{9D8B030D-6E8A-4147-A177-3AD203B41FA5}">
                      <a16:colId xmlns:a16="http://schemas.microsoft.com/office/drawing/2014/main" val="20006"/>
                    </a:ext>
                  </a:extLst>
                </a:gridCol>
                <a:gridCol w="2890740">
                  <a:extLst>
                    <a:ext uri="{9D8B030D-6E8A-4147-A177-3AD203B41FA5}">
                      <a16:colId xmlns:a16="http://schemas.microsoft.com/office/drawing/2014/main" val="20007"/>
                    </a:ext>
                  </a:extLst>
                </a:gridCol>
              </a:tblGrid>
              <a:tr h="2688336">
                <a:tc>
                  <a:txBody>
                    <a:bodyPr/>
                    <a:lstStyle/>
                    <a:p>
                      <a:pPr marL="0" indent="0" algn="ctr">
                        <a:buNone/>
                      </a:pPr>
                      <a:r>
                        <a:rPr lang="en-US" sz="4000" dirty="0">
                          <a:solidFill>
                            <a:srgbClr val="F1F1F1"/>
                          </a:solidFill>
                        </a:rPr>
                        <a:t>Group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Mean Pay 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Mean Pay Females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Pay Gap (mean)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Pay Gap (median)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Percentage of 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Percentage of Females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Contribution to Pay Gap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extLst>
                  <a:ext uri="{0D108BD9-81ED-4DB2-BD59-A6C34878D82A}">
                    <a16:rowId xmlns:a16="http://schemas.microsoft.com/office/drawing/2014/main" val="10000"/>
                  </a:ext>
                </a:extLst>
              </a:tr>
              <a:tr h="2688336">
                <a:tc>
                  <a:txBody>
                    <a:bodyPr/>
                    <a:lstStyle/>
                    <a:p>
                      <a:pPr marL="0" indent="0" algn="ctr">
                        <a:buNone/>
                      </a:pPr>
                      <a:r>
                        <a:rPr lang="en-US" sz="4000" dirty="0">
                          <a:solidFill>
                            <a:srgbClr val="44546A"/>
                          </a:solidFill>
                        </a:rPr>
                        <a:t>Lower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12.03</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12.01</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0.1%</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0.59%</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25.99%</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74.01%</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-4.66%</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2688336">
                <a:tc>
                  <a:txBody>
                    <a:bodyPr/>
                    <a:lstStyle/>
                    <a:p>
                      <a:pPr marL="0" indent="0" algn="ctr">
                        <a:buNone/>
                      </a:pPr>
                      <a:r>
                        <a:rPr lang="en-US" sz="4000" dirty="0">
                          <a:solidFill>
                            <a:srgbClr val="44546A"/>
                          </a:solidFill>
                        </a:rPr>
                        <a:t>Lower middle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15.07</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14.90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1.17%</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0.02%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31.25%</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68.75%</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-1.72%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2"/>
                  </a:ext>
                </a:extLst>
              </a:tr>
              <a:tr h="2688336">
                <a:tc>
                  <a:txBody>
                    <a:bodyPr/>
                    <a:lstStyle/>
                    <a:p>
                      <a:pPr marL="0" indent="0" algn="ctr">
                        <a:buNone/>
                      </a:pPr>
                      <a:r>
                        <a:rPr lang="en-US" sz="4000" dirty="0">
                          <a:solidFill>
                            <a:srgbClr val="44546A"/>
                          </a:solidFill>
                        </a:rPr>
                        <a:t>Upper middle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22.12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21.77</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1.58%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2.03%</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37.66%</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62.34%</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4.6%</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r h="2688336">
                <a:tc>
                  <a:txBody>
                    <a:bodyPr/>
                    <a:lstStyle/>
                    <a:p>
                      <a:pPr marL="0" indent="0" algn="ctr">
                        <a:buNone/>
                      </a:pPr>
                      <a:r>
                        <a:rPr lang="en-US" sz="4000" dirty="0">
                          <a:solidFill>
                            <a:srgbClr val="44546A"/>
                          </a:solidFill>
                        </a:rPr>
                        <a:t>Upper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35.29</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36.26</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-2.77%</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40.36%</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59.64%</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10.5%</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4"/>
                  </a:ext>
                </a:extLst>
              </a:tr>
            </a:tbl>
          </a:graphicData>
        </a:graphic>
      </p:graphicFrame>
      <p:sp>
        <p:nvSpPr>
          <p:cNvPr id="3" name="Text 0">
            <a:extLst>
              <a:ext uri="{FF2B5EF4-FFF2-40B4-BE49-F238E27FC236}">
                <a16:creationId xmlns:a16="http://schemas.microsoft.com/office/drawing/2014/main" id="{E64F75C0-48A9-75CB-536A-73C41CBB2A1F}"/>
              </a:ext>
            </a:extLst>
          </p:cNvPr>
          <p:cNvSpPr>
            <a:spLocks noGrp="1"/>
          </p:cNvSpPr>
          <p:nvPr>
            <p:ph type="title" idx="4294967295"/>
          </p:nvPr>
        </p:nvSpPr>
        <p:spPr>
          <a:xfrm>
            <a:off x="1068612" y="2128451"/>
            <a:ext cx="15866076"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44546A"/>
                </a:solidFill>
                <a:effectLst/>
                <a:uLnTx/>
                <a:uFillTx/>
                <a:latin typeface="Arial" panose="020B0604020202020204" pitchFamily="34" charset="0"/>
                <a:ea typeface="Glacial Indifference" pitchFamily="34" charset="-122"/>
                <a:cs typeface="Arial" panose="020B0604020202020204" pitchFamily="34" charset="0"/>
              </a:rPr>
              <a:t>Detailed Report Analysis By Quartiles</a:t>
            </a:r>
            <a:endPar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Text 8">
            <a:extLst>
              <a:ext uri="{FF2B5EF4-FFF2-40B4-BE49-F238E27FC236}">
                <a16:creationId xmlns:a16="http://schemas.microsoft.com/office/drawing/2014/main" id="{18169379-CFC6-9A34-B3D2-FF8B2759D0D3}"/>
              </a:ext>
            </a:extLst>
          </p:cNvPr>
          <p:cNvSpPr/>
          <p:nvPr/>
        </p:nvSpPr>
        <p:spPr>
          <a:xfrm>
            <a:off x="1068611" y="2847244"/>
            <a:ext cx="22705785" cy="1924194"/>
          </a:xfrm>
          <a:prstGeom prst="rect">
            <a:avLst/>
          </a:prstGeom>
          <a:noFill/>
          <a:ln/>
        </p:spPr>
        <p:txBody>
          <a:bodyPr wrap="square" rtlCol="0" anchor="ctr"/>
          <a:lstStyle/>
          <a:p>
            <a:pPr algn="just"/>
            <a:r>
              <a:rPr lang="en-US" sz="4000" dirty="0">
                <a:latin typeface="Arial" panose="020B0604020202020204" pitchFamily="34" charset="0"/>
                <a:ea typeface="Glacial Indifference" pitchFamily="34" charset="-122"/>
                <a:cs typeface="Arial" panose="020B0604020202020204" pitchFamily="34" charset="0"/>
              </a:rPr>
              <a:t>The table below shows a division of our entire organisation into four groups of equal numbers, starting from the lowest-paid group (lower quartile) to the highest-paid group (upper quartile).</a:t>
            </a:r>
            <a:endParaRPr lang="en-US" sz="4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1533D1-99A6-D697-932D-865E22891B4D}"/>
              </a:ext>
            </a:extLst>
          </p:cNvPr>
          <p:cNvSpPr txBox="1"/>
          <p:nvPr/>
        </p:nvSpPr>
        <p:spPr>
          <a:xfrm>
            <a:off x="24477785" y="4771438"/>
            <a:ext cx="9589477" cy="12895838"/>
          </a:xfrm>
          <a:prstGeom prst="rect">
            <a:avLst/>
          </a:prstGeom>
          <a:noFill/>
        </p:spPr>
        <p:txBody>
          <a:bodyPr wrap="square" rtlCol="0">
            <a:spAutoFit/>
          </a:bodyPr>
          <a:lstStyle/>
          <a:p>
            <a:pPr algn="just"/>
            <a:r>
              <a:rPr lang="en-US" sz="3600" dirty="0">
                <a:latin typeface="Arial" panose="020B0604020202020204" pitchFamily="34" charset="0"/>
                <a:ea typeface="Glacial Indifference" pitchFamily="34" charset="-122"/>
                <a:cs typeface="Arial" panose="020B0604020202020204" pitchFamily="34" charset="0"/>
              </a:rPr>
              <a:t>Slicing snapshot data up into quartiles allows us to explore the impact of horizontal and vertical segregation within EHU. </a:t>
            </a:r>
          </a:p>
          <a:p>
            <a:pPr algn="just"/>
            <a:endParaRPr lang="en-US" sz="3600" dirty="0">
              <a:effectLst/>
              <a:highlight>
                <a:srgbClr val="FFFF00"/>
              </a:highlight>
              <a:latin typeface="Arial" panose="020B0604020202020204" pitchFamily="34" charset="0"/>
              <a:ea typeface="Glacial Indifference" pitchFamily="34" charset="-122"/>
              <a:cs typeface="Arial" panose="020B0604020202020204" pitchFamily="34" charset="0"/>
            </a:endParaRPr>
          </a:p>
          <a:p>
            <a:pPr algn="just"/>
            <a:r>
              <a:rPr lang="en-GB" sz="3600" dirty="0">
                <a:effectLst/>
                <a:latin typeface="Arial" panose="020B0604020202020204" pitchFamily="34" charset="0"/>
                <a:ea typeface="Times New Roman" panose="02020603050405020304" pitchFamily="18" charset="0"/>
                <a:cs typeface="Arial" panose="020B0604020202020204" pitchFamily="34" charset="0"/>
              </a:rPr>
              <a:t>A contributing factor to our current position is the disproportionately high number of female staff employed in Facilities Management 79.7% against the sector average of 55%. </a:t>
            </a:r>
          </a:p>
          <a:p>
            <a:pPr algn="just"/>
            <a:endParaRPr lang="en-GB" sz="360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gn="just"/>
            <a:r>
              <a:rPr lang="en-GB" sz="3600" dirty="0">
                <a:latin typeface="Arial" panose="020B0604020202020204" pitchFamily="34" charset="0"/>
                <a:ea typeface="Times New Roman" panose="02020603050405020304" pitchFamily="18" charset="0"/>
                <a:cs typeface="Arial" panose="020B0604020202020204" pitchFamily="34" charset="0"/>
              </a:rPr>
              <a:t>Our historic profile has meant that we have always been fortunate that female managers are well represented in both academic and professional support services reversing the sector trend in the middle and upper quartiles where we employ up to 68.75% female staff against sector averages of around 40%.</a:t>
            </a:r>
          </a:p>
          <a:p>
            <a:pPr algn="just"/>
            <a:endParaRPr lang="en-GB" sz="3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gn="just"/>
            <a:r>
              <a:rPr lang="en-GB" sz="3600" dirty="0">
                <a:latin typeface="Arial" panose="020B0604020202020204" pitchFamily="34" charset="0"/>
                <a:ea typeface="Times New Roman" panose="02020603050405020304" pitchFamily="18" charset="0"/>
                <a:cs typeface="Arial" panose="020B0604020202020204" pitchFamily="34" charset="0"/>
              </a:rPr>
              <a:t>Another significantly skewing factor is that our two most senior leaders are men with exceptionally long service in post – which is understandably reflected in their renumeration. </a:t>
            </a: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endParaRPr lang="en-GB"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3" name="Image 0" descr="A screenshot of a graph"/>
          <p:cNvPicPr>
            <a:picLocks noChangeAspect="1"/>
          </p:cNvPicPr>
          <p:nvPr/>
        </p:nvPicPr>
        <p:blipFill>
          <a:blip r:embed="rId3"/>
          <a:stretch>
            <a:fillRect/>
          </a:stretch>
        </p:blipFill>
        <p:spPr>
          <a:xfrm>
            <a:off x="925654" y="4025338"/>
            <a:ext cx="20402107" cy="14197958"/>
          </a:xfrm>
          <a:prstGeom prst="rect">
            <a:avLst/>
          </a:prstGeom>
        </p:spPr>
      </p:pic>
      <p:sp>
        <p:nvSpPr>
          <p:cNvPr id="5" name="Text 0">
            <a:extLst>
              <a:ext uri="{FF2B5EF4-FFF2-40B4-BE49-F238E27FC236}">
                <a16:creationId xmlns:a16="http://schemas.microsoft.com/office/drawing/2014/main" id="{2E056856-F094-A9C0-85A0-A2888FBB78D0}"/>
              </a:ext>
            </a:extLst>
          </p:cNvPr>
          <p:cNvSpPr>
            <a:spLocks noGrp="1"/>
          </p:cNvSpPr>
          <p:nvPr>
            <p:ph type="title" idx="4294967295"/>
          </p:nvPr>
        </p:nvSpPr>
        <p:spPr>
          <a:xfrm>
            <a:off x="925655" y="2400300"/>
            <a:ext cx="34747200"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Glacial Indifference" pitchFamily="34" charset="-122"/>
                <a:cs typeface="Arial" panose="020B0604020202020204" pitchFamily="34" charset="0"/>
              </a:rPr>
              <a:t>Pay Gaps by Quartiles</a:t>
            </a:r>
            <a:endPar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Text 1">
            <a:extLst>
              <a:ext uri="{FF2B5EF4-FFF2-40B4-BE49-F238E27FC236}">
                <a16:creationId xmlns:a16="http://schemas.microsoft.com/office/drawing/2014/main" id="{3C1CAC4E-641E-6766-1FCE-F4EFFE3831EF}"/>
              </a:ext>
            </a:extLst>
          </p:cNvPr>
          <p:cNvSpPr/>
          <p:nvPr/>
        </p:nvSpPr>
        <p:spPr>
          <a:xfrm>
            <a:off x="22555201" y="1920240"/>
            <a:ext cx="11266344" cy="16916400"/>
          </a:xfrm>
          <a:prstGeom prst="rect">
            <a:avLst/>
          </a:prstGeom>
          <a:noFill/>
          <a:ln/>
        </p:spPr>
        <p:txBody>
          <a:bodyPr wrap="square" rtlCol="0" anchor="ctr"/>
          <a:lstStyle/>
          <a:p>
            <a:pPr algn="just"/>
            <a:r>
              <a:rPr lang="en-US" sz="4000" dirty="0">
                <a:latin typeface="Arial" panose="020B0604020202020204" pitchFamily="34" charset="0"/>
                <a:ea typeface="Glacial Indifference" pitchFamily="34" charset="-122"/>
                <a:cs typeface="Arial" panose="020B0604020202020204" pitchFamily="34" charset="0"/>
              </a:rPr>
              <a:t>Each Quartile has its own separate pay gap, comparing them shows what levels of pay present the key imbalances and breaks down our organisation’s overall pay gap. </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In the lower quartile we see positive gender pay gaps in both mean and median categories, indicating that, on average, men’s gross hourly earnings are higher than those of women. </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At the opposite end of the scale, we see negative mean gender pay gap and zero median in the upper quartile indicating that, on average, women’s gross hourly earnings are higher than those of men.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5" name="Text 0">
            <a:extLst>
              <a:ext uri="{FF2B5EF4-FFF2-40B4-BE49-F238E27FC236}">
                <a16:creationId xmlns:a16="http://schemas.microsoft.com/office/drawing/2014/main" id="{F9BF5476-BC70-E436-A308-D2BCCC0EA452}"/>
              </a:ext>
            </a:extLst>
          </p:cNvPr>
          <p:cNvSpPr>
            <a:spLocks noGrp="1"/>
          </p:cNvSpPr>
          <p:nvPr>
            <p:ph type="title" idx="4294967295"/>
          </p:nvPr>
        </p:nvSpPr>
        <p:spPr>
          <a:xfrm>
            <a:off x="1116227" y="2552700"/>
            <a:ext cx="34747200"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Glacial Indifference" pitchFamily="34" charset="-122"/>
                <a:cs typeface="Arial" panose="020B0604020202020204" pitchFamily="34" charset="0"/>
              </a:rPr>
              <a:t>Contribution of Each Quartile to the Pay Gap</a:t>
            </a:r>
            <a:endPar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15083" y="4280710"/>
            <a:ext cx="20384530" cy="14185726"/>
          </a:xfrm>
          <a:prstGeom prst="rect">
            <a:avLst/>
          </a:prstGeom>
        </p:spPr>
      </p:pic>
      <p:sp>
        <p:nvSpPr>
          <p:cNvPr id="6" name="Text 1">
            <a:extLst>
              <a:ext uri="{FF2B5EF4-FFF2-40B4-BE49-F238E27FC236}">
                <a16:creationId xmlns:a16="http://schemas.microsoft.com/office/drawing/2014/main" id="{79833F18-20B2-FE55-0157-840F3FD8C10F}"/>
              </a:ext>
            </a:extLst>
          </p:cNvPr>
          <p:cNvSpPr/>
          <p:nvPr/>
        </p:nvSpPr>
        <p:spPr>
          <a:xfrm>
            <a:off x="23628096" y="1920240"/>
            <a:ext cx="9034272" cy="17282160"/>
          </a:xfrm>
          <a:prstGeom prst="rect">
            <a:avLst/>
          </a:prstGeom>
          <a:noFill/>
          <a:ln/>
        </p:spPr>
        <p:txBody>
          <a:bodyPr wrap="square" rtlCol="0" anchor="ctr"/>
          <a:lstStyle/>
          <a:p>
            <a:pPr algn="just"/>
            <a:r>
              <a:rPr lang="en-US" sz="4000" dirty="0">
                <a:latin typeface="Arial" panose="020B0604020202020204" pitchFamily="34" charset="0"/>
                <a:ea typeface="Glacial Indifference" pitchFamily="34" charset="-122"/>
                <a:cs typeface="Arial" panose="020B0604020202020204" pitchFamily="34" charset="0"/>
              </a:rPr>
              <a:t>The Contribution section shows how each quartile contributes in percentage points towards our mean pay gap. We see that our two lower quartiles offer a negative contribution to the overall mean pay gap – where women earn more than men.</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In contrast the upper quartiles present a positive contribution to the overall mean pay gap - this is to be expected where a significant volume of women occupy the lowest paid roles, and the highest paid roles are occupied by male senior leaders. This trend is currently reflected across the HE sector and in the general economy. </a:t>
            </a:r>
            <a:endParaRPr lang="en-US" sz="40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3"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5546" y="3850364"/>
            <a:ext cx="20746518" cy="14437635"/>
          </a:xfrm>
          <a:prstGeom prst="rect">
            <a:avLst/>
          </a:prstGeom>
        </p:spPr>
      </p:pic>
      <p:sp>
        <p:nvSpPr>
          <p:cNvPr id="5" name="Text 0">
            <a:extLst>
              <a:ext uri="{FF2B5EF4-FFF2-40B4-BE49-F238E27FC236}">
                <a16:creationId xmlns:a16="http://schemas.microsoft.com/office/drawing/2014/main" id="{5256AD14-DA3A-5F74-5C18-33AF7D462C9A}"/>
              </a:ext>
            </a:extLst>
          </p:cNvPr>
          <p:cNvSpPr>
            <a:spLocks noGrp="1"/>
          </p:cNvSpPr>
          <p:nvPr>
            <p:ph type="title" idx="4294967295"/>
          </p:nvPr>
        </p:nvSpPr>
        <p:spPr>
          <a:xfrm>
            <a:off x="815546" y="2400300"/>
            <a:ext cx="34747200"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Glacial Indifference" pitchFamily="34" charset="-122"/>
                <a:cs typeface="Arial" panose="020B0604020202020204" pitchFamily="34" charset="0"/>
              </a:rPr>
              <a:t>Workforce Representation by Quartiles</a:t>
            </a:r>
            <a:endPar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Text 1">
            <a:extLst>
              <a:ext uri="{FF2B5EF4-FFF2-40B4-BE49-F238E27FC236}">
                <a16:creationId xmlns:a16="http://schemas.microsoft.com/office/drawing/2014/main" id="{E5757310-CDB8-F30D-4707-88C935BE77AF}"/>
              </a:ext>
            </a:extLst>
          </p:cNvPr>
          <p:cNvSpPr/>
          <p:nvPr/>
        </p:nvSpPr>
        <p:spPr>
          <a:xfrm>
            <a:off x="23628095" y="1920240"/>
            <a:ext cx="10031709" cy="17282160"/>
          </a:xfrm>
          <a:prstGeom prst="rect">
            <a:avLst/>
          </a:prstGeom>
          <a:noFill/>
          <a:ln/>
        </p:spPr>
        <p:txBody>
          <a:bodyPr wrap="square" rtlCol="0" anchor="ctr"/>
          <a:lstStyle/>
          <a:p>
            <a:pPr algn="just"/>
            <a:r>
              <a:rPr lang="en-US" sz="4000" dirty="0">
                <a:latin typeface="Arial" panose="020B0604020202020204" pitchFamily="34" charset="0"/>
                <a:ea typeface="Glacial Indifference" pitchFamily="34" charset="-122"/>
                <a:cs typeface="Arial" panose="020B0604020202020204" pitchFamily="34" charset="0"/>
              </a:rPr>
              <a:t>This graph shows the data broken down into 4 equally sized groups ranging from the lowest to the highest paid employees. </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It shows the difference in the actual numbers of employees within the separate pay quartiles. </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Positively, there is an overall higher proportion of women in the middle two quartiles where there is less evidence of gender pay gaps in both mean and median ranges. </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The relative volume of women decreases as they move from the lower to upper pay quartiles.</a:t>
            </a:r>
            <a:r>
              <a:rPr lang="en-US" sz="4000" dirty="0">
                <a:latin typeface="Arial" panose="020B0604020202020204" pitchFamily="34" charset="0"/>
                <a:cs typeface="Arial" panose="020B0604020202020204" pitchFamily="34" charset="0"/>
              </a:rPr>
              <a:t> In contrast the relative volume of men increase as they move from the lower to upper quartiles. This trend is reflected in both the education sector and the general economy.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FF2B5EF4-FFF2-40B4-BE49-F238E27FC236}">
                <a16:creationId xmlns:a16="http://schemas.microsoft.com/office/drawing/2014/main" id="{BA98F3BA-180C-A6F9-9AE4-C753E3FD64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69664" y="2142662"/>
            <a:ext cx="30577536" cy="17282160"/>
          </a:xfrm>
          <a:prstGeom prst="rect">
            <a:avLst/>
          </a:prstGeom>
        </p:spPr>
      </p:pic>
      <p:sp>
        <p:nvSpPr>
          <p:cNvPr id="3" name="Text 0">
            <a:extLst>
              <a:ext uri="{FF2B5EF4-FFF2-40B4-BE49-F238E27FC236}">
                <a16:creationId xmlns:a16="http://schemas.microsoft.com/office/drawing/2014/main" id="{83B79D08-BB59-2697-FC74-19A6571B5825}"/>
              </a:ext>
            </a:extLst>
          </p:cNvPr>
          <p:cNvSpPr>
            <a:spLocks noGrp="1"/>
          </p:cNvSpPr>
          <p:nvPr>
            <p:ph type="title" idx="4294967295"/>
          </p:nvPr>
        </p:nvSpPr>
        <p:spPr>
          <a:xfrm>
            <a:off x="0" y="8641080"/>
            <a:ext cx="34747200" cy="1920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44546A"/>
                </a:solidFill>
                <a:effectLst/>
                <a:uLnTx/>
                <a:uFillTx/>
                <a:latin typeface="Glacial Indifference" pitchFamily="34" charset="0"/>
                <a:ea typeface="Glacial Indifference" pitchFamily="34" charset="-122"/>
                <a:cs typeface="+mn-cs"/>
              </a:rPr>
              <a:t>EHU Headline Figures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44546A"/>
                </a:solidFill>
                <a:effectLst/>
                <a:uLnTx/>
                <a:uFillTx/>
                <a:latin typeface="Glacial Indifference" pitchFamily="34" charset="0"/>
                <a:ea typeface="Glacial Indifference" pitchFamily="34" charset="-122"/>
                <a:cs typeface="+mn-cs"/>
              </a:rPr>
              <a:t>Bonus</a:t>
            </a:r>
            <a:endParaRPr kumimoji="0" lang="en-US" sz="13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86521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3" name="Image 0">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005950" y="9189330"/>
            <a:ext cx="18098697" cy="7001338"/>
          </a:xfrm>
          <a:prstGeom prst="rect">
            <a:avLst/>
          </a:prstGeom>
        </p:spPr>
      </p:pic>
      <p:sp>
        <p:nvSpPr>
          <p:cNvPr id="4" name="TextBox 3">
            <a:extLst>
              <a:ext uri="{FF2B5EF4-FFF2-40B4-BE49-F238E27FC236}">
                <a16:creationId xmlns:a16="http://schemas.microsoft.com/office/drawing/2014/main" id="{4741FC4A-FD9D-E70F-BBB7-607050027438}"/>
              </a:ext>
            </a:extLst>
          </p:cNvPr>
          <p:cNvSpPr txBox="1"/>
          <p:nvPr/>
        </p:nvSpPr>
        <p:spPr>
          <a:xfrm>
            <a:off x="996529" y="3234158"/>
            <a:ext cx="15945271" cy="12403395"/>
          </a:xfrm>
          <a:prstGeom prst="rect">
            <a:avLst/>
          </a:prstGeom>
          <a:noFill/>
        </p:spPr>
        <p:txBody>
          <a:bodyPr wrap="square" rtlCol="0">
            <a:spAutoFit/>
          </a:bodyPr>
          <a:lstStyle/>
          <a:p>
            <a:pPr algn="just"/>
            <a:r>
              <a:rPr lang="en-GB" sz="4000" dirty="0">
                <a:latin typeface="Arial" panose="020B0604020202020204" pitchFamily="34" charset="0"/>
                <a:cs typeface="Arial" panose="020B0604020202020204" pitchFamily="34" charset="0"/>
              </a:rPr>
              <a:t>Non-consolidated, discretionary, bonus payments are only available to staff employed under Management or Professor terms and conditions at EHU. Bonus payments to these senior staff are awarded for outstanding or very good performance during the previous 12-month period. </a:t>
            </a:r>
          </a:p>
          <a:p>
            <a:pPr algn="just"/>
            <a:endParaRPr lang="en-GB" sz="4000" dirty="0">
              <a:latin typeface="Arial" panose="020B0604020202020204" pitchFamily="34" charset="0"/>
              <a:cs typeface="Arial" panose="020B0604020202020204" pitchFamily="34" charset="0"/>
            </a:endParaRPr>
          </a:p>
          <a:p>
            <a:pPr algn="just"/>
            <a:r>
              <a:rPr lang="en-GB" sz="4000" dirty="0">
                <a:latin typeface="Arial" panose="020B0604020202020204" pitchFamily="34" charset="0"/>
                <a:cs typeface="Arial" panose="020B0604020202020204" pitchFamily="34" charset="0"/>
              </a:rPr>
              <a:t>The same bonus amounts are awarded to both men and women which is reflected clearly in our consistent 0% median pay gap figure. However, the number of payments will differ from year to year depending on the contribution each senior leader is judged to have made. </a:t>
            </a:r>
          </a:p>
          <a:p>
            <a:pPr algn="just"/>
            <a:endParaRPr lang="en-GB" sz="4000" dirty="0">
              <a:latin typeface="Arial" panose="020B0604020202020204" pitchFamily="34" charset="0"/>
              <a:cs typeface="Arial" panose="020B0604020202020204" pitchFamily="34" charset="0"/>
            </a:endParaRPr>
          </a:p>
          <a:p>
            <a:pPr algn="just"/>
            <a:r>
              <a:rPr lang="en-GB" sz="4000" dirty="0">
                <a:latin typeface="Arial" panose="020B0604020202020204" pitchFamily="34" charset="0"/>
                <a:cs typeface="Arial" panose="020B0604020202020204" pitchFamily="34" charset="0"/>
              </a:rPr>
              <a:t>The Mean Gender Bonus Gap increased in 2023 by 25% compared to the previous year. </a:t>
            </a:r>
          </a:p>
          <a:p>
            <a:pPr algn="just"/>
            <a:endParaRPr lang="en-GB" sz="4000" dirty="0">
              <a:latin typeface="Arial" panose="020B0604020202020204" pitchFamily="34" charset="0"/>
              <a:cs typeface="Arial" panose="020B0604020202020204" pitchFamily="34" charset="0"/>
            </a:endParaRPr>
          </a:p>
          <a:p>
            <a:pPr algn="just"/>
            <a:r>
              <a:rPr lang="en-GB" sz="4000" dirty="0">
                <a:latin typeface="Arial" panose="020B0604020202020204" pitchFamily="34" charset="0"/>
                <a:cs typeface="Arial" panose="020B0604020202020204" pitchFamily="34" charset="0"/>
              </a:rPr>
              <a:t>The proportion of eligible women receiving a bonus in 2023 decreased by 0.02% to 1.78% compared to the previous year. </a:t>
            </a:r>
          </a:p>
          <a:p>
            <a:pPr algn="just"/>
            <a:endParaRPr lang="en-GB" sz="4000" dirty="0">
              <a:latin typeface="Arial" panose="020B0604020202020204" pitchFamily="34" charset="0"/>
              <a:cs typeface="Arial" panose="020B0604020202020204" pitchFamily="34" charset="0"/>
            </a:endParaRPr>
          </a:p>
          <a:p>
            <a:pPr algn="just"/>
            <a:r>
              <a:rPr lang="en-GB" sz="4000" dirty="0">
                <a:latin typeface="Arial" panose="020B0604020202020204" pitchFamily="34" charset="0"/>
                <a:cs typeface="Arial" panose="020B0604020202020204" pitchFamily="34" charset="0"/>
              </a:rPr>
              <a:t>The proportion of eligible men receiving a bonus in 2023 decreased by 0.48% compared to the previous year. </a:t>
            </a:r>
          </a:p>
        </p:txBody>
      </p:sp>
      <p:sp>
        <p:nvSpPr>
          <p:cNvPr id="5" name="Title 4">
            <a:extLst>
              <a:ext uri="{FF2B5EF4-FFF2-40B4-BE49-F238E27FC236}">
                <a16:creationId xmlns:a16="http://schemas.microsoft.com/office/drawing/2014/main" id="{FA93ADFD-6728-AFE0-EA6C-EF70B95BF5B1}"/>
              </a:ext>
            </a:extLst>
          </p:cNvPr>
          <p:cNvSpPr txBox="1">
            <a:spLocks noGrp="1"/>
          </p:cNvSpPr>
          <p:nvPr>
            <p:ph type="title" idx="4294967295"/>
          </p:nvPr>
        </p:nvSpPr>
        <p:spPr>
          <a:xfrm>
            <a:off x="996529" y="2188250"/>
            <a:ext cx="106172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Bonus Pay Context</a:t>
            </a:r>
          </a:p>
        </p:txBody>
      </p:sp>
      <p:graphicFrame>
        <p:nvGraphicFramePr>
          <p:cNvPr id="9" name="Table 8">
            <a:extLst>
              <a:ext uri="{FF2B5EF4-FFF2-40B4-BE49-F238E27FC236}">
                <a16:creationId xmlns:a16="http://schemas.microsoft.com/office/drawing/2014/main" id="{D272BEB5-1135-E877-3A43-0251E5AFEF67}"/>
              </a:ext>
            </a:extLst>
          </p:cNvPr>
          <p:cNvGraphicFramePr>
            <a:graphicFrameLocks noGrp="1"/>
          </p:cNvGraphicFramePr>
          <p:nvPr>
            <p:extLst>
              <p:ext uri="{D42A27DB-BD31-4B8C-83A1-F6EECF244321}">
                <p14:modId xmlns:p14="http://schemas.microsoft.com/office/powerpoint/2010/main" val="1679717514"/>
              </p:ext>
            </p:extLst>
          </p:nvPr>
        </p:nvGraphicFramePr>
        <p:xfrm>
          <a:off x="17805402" y="3234158"/>
          <a:ext cx="15844795" cy="4724400"/>
        </p:xfrm>
        <a:graphic>
          <a:graphicData uri="http://schemas.openxmlformats.org/drawingml/2006/table">
            <a:tbl>
              <a:tblPr firstRow="1" bandRow="1">
                <a:tableStyleId>{FABFCF23-3B69-468F-B69F-88F6DE6A72F2}</a:tableStyleId>
              </a:tblPr>
              <a:tblGrid>
                <a:gridCol w="4632960">
                  <a:extLst>
                    <a:ext uri="{9D8B030D-6E8A-4147-A177-3AD203B41FA5}">
                      <a16:colId xmlns:a16="http://schemas.microsoft.com/office/drawing/2014/main" val="2243416344"/>
                    </a:ext>
                  </a:extLst>
                </a:gridCol>
                <a:gridCol w="2809240">
                  <a:extLst>
                    <a:ext uri="{9D8B030D-6E8A-4147-A177-3AD203B41FA5}">
                      <a16:colId xmlns:a16="http://schemas.microsoft.com/office/drawing/2014/main" val="3012323041"/>
                    </a:ext>
                  </a:extLst>
                </a:gridCol>
                <a:gridCol w="2842054">
                  <a:extLst>
                    <a:ext uri="{9D8B030D-6E8A-4147-A177-3AD203B41FA5}">
                      <a16:colId xmlns:a16="http://schemas.microsoft.com/office/drawing/2014/main" val="2701546162"/>
                    </a:ext>
                  </a:extLst>
                </a:gridCol>
                <a:gridCol w="2693773">
                  <a:extLst>
                    <a:ext uri="{9D8B030D-6E8A-4147-A177-3AD203B41FA5}">
                      <a16:colId xmlns:a16="http://schemas.microsoft.com/office/drawing/2014/main" val="928513099"/>
                    </a:ext>
                  </a:extLst>
                </a:gridCol>
                <a:gridCol w="2866768">
                  <a:extLst>
                    <a:ext uri="{9D8B030D-6E8A-4147-A177-3AD203B41FA5}">
                      <a16:colId xmlns:a16="http://schemas.microsoft.com/office/drawing/2014/main" val="2673570542"/>
                    </a:ext>
                  </a:extLst>
                </a:gridCol>
              </a:tblGrid>
              <a:tr h="447453">
                <a:tc>
                  <a:txBody>
                    <a:bodyPr/>
                    <a:lstStyle/>
                    <a:p>
                      <a:pPr algn="ctr"/>
                      <a:r>
                        <a:rPr lang="en-GB" sz="4000" dirty="0"/>
                        <a:t>Bonus Pay Gap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677209"/>
                  </a:ext>
                </a:extLst>
              </a:tr>
              <a:tr h="452389">
                <a:tc>
                  <a:txBody>
                    <a:bodyPr/>
                    <a:lstStyle/>
                    <a:p>
                      <a:pPr algn="ctr"/>
                      <a:r>
                        <a:rPr lang="en-GB" sz="4000" dirty="0"/>
                        <a:t>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25% more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11.03% less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45.9% less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39.1% less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011334"/>
                  </a:ext>
                </a:extLst>
              </a:tr>
              <a:tr h="447453">
                <a:tc>
                  <a:txBody>
                    <a:bodyPr/>
                    <a:lstStyle/>
                    <a:p>
                      <a:pPr algn="ctr"/>
                      <a:r>
                        <a:rPr lang="en-GB" sz="4000" dirty="0"/>
                        <a:t>Median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0.00% more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0.00% more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0.00% more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0.00% more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035561"/>
                  </a:ext>
                </a:extLst>
              </a:tr>
              <a:tr h="836542">
                <a:tc>
                  <a:txBody>
                    <a:bodyPr/>
                    <a:lstStyle/>
                    <a:p>
                      <a:pPr algn="ctr"/>
                      <a:r>
                        <a:rPr lang="en-GB" sz="4000" dirty="0"/>
                        <a:t>Proportion of Women receiving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1.78%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057783"/>
                  </a:ext>
                </a:extLst>
              </a:tr>
              <a:tr h="978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t>Proportion of Men receiving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05045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0" y="2880360"/>
            <a:ext cx="34747200"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44546A"/>
                </a:solidFill>
                <a:effectLst/>
                <a:uLnTx/>
                <a:uFillTx/>
                <a:latin typeface="Glacial Indifference" pitchFamily="34" charset="0"/>
                <a:ea typeface="Glacial Indifference" pitchFamily="34" charset="-122"/>
                <a:cs typeface="Glacial Indifference" pitchFamily="34" charset="-120"/>
              </a:rPr>
              <a:t>Detailed Bonus Analysis By Quartiles</a:t>
            </a:r>
            <a:endParaRPr kumimoji="0" lang="en-US" sz="5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5" name="Table 0"/>
          <p:cNvGraphicFramePr>
            <a:graphicFrameLocks noGrp="1"/>
          </p:cNvGraphicFramePr>
          <p:nvPr>
            <p:extLst>
              <p:ext uri="{D42A27DB-BD31-4B8C-83A1-F6EECF244321}">
                <p14:modId xmlns:p14="http://schemas.microsoft.com/office/powerpoint/2010/main" val="2036091559"/>
              </p:ext>
            </p:extLst>
          </p:nvPr>
        </p:nvGraphicFramePr>
        <p:xfrm>
          <a:off x="1737360" y="4800600"/>
          <a:ext cx="31272480" cy="13441680"/>
        </p:xfrm>
        <a:graphic>
          <a:graphicData uri="http://schemas.openxmlformats.org/drawingml/2006/table">
            <a:tbl>
              <a:tblPr/>
              <a:tblGrid>
                <a:gridCol w="3909060">
                  <a:extLst>
                    <a:ext uri="{9D8B030D-6E8A-4147-A177-3AD203B41FA5}">
                      <a16:colId xmlns:a16="http://schemas.microsoft.com/office/drawing/2014/main" val="20000"/>
                    </a:ext>
                  </a:extLst>
                </a:gridCol>
                <a:gridCol w="3909060">
                  <a:extLst>
                    <a:ext uri="{9D8B030D-6E8A-4147-A177-3AD203B41FA5}">
                      <a16:colId xmlns:a16="http://schemas.microsoft.com/office/drawing/2014/main" val="20001"/>
                    </a:ext>
                  </a:extLst>
                </a:gridCol>
                <a:gridCol w="3909060">
                  <a:extLst>
                    <a:ext uri="{9D8B030D-6E8A-4147-A177-3AD203B41FA5}">
                      <a16:colId xmlns:a16="http://schemas.microsoft.com/office/drawing/2014/main" val="20002"/>
                    </a:ext>
                  </a:extLst>
                </a:gridCol>
                <a:gridCol w="3909060">
                  <a:extLst>
                    <a:ext uri="{9D8B030D-6E8A-4147-A177-3AD203B41FA5}">
                      <a16:colId xmlns:a16="http://schemas.microsoft.com/office/drawing/2014/main" val="20003"/>
                    </a:ext>
                  </a:extLst>
                </a:gridCol>
                <a:gridCol w="3909060">
                  <a:extLst>
                    <a:ext uri="{9D8B030D-6E8A-4147-A177-3AD203B41FA5}">
                      <a16:colId xmlns:a16="http://schemas.microsoft.com/office/drawing/2014/main" val="20004"/>
                    </a:ext>
                  </a:extLst>
                </a:gridCol>
                <a:gridCol w="3909060">
                  <a:extLst>
                    <a:ext uri="{9D8B030D-6E8A-4147-A177-3AD203B41FA5}">
                      <a16:colId xmlns:a16="http://schemas.microsoft.com/office/drawing/2014/main" val="20005"/>
                    </a:ext>
                  </a:extLst>
                </a:gridCol>
                <a:gridCol w="3909060">
                  <a:extLst>
                    <a:ext uri="{9D8B030D-6E8A-4147-A177-3AD203B41FA5}">
                      <a16:colId xmlns:a16="http://schemas.microsoft.com/office/drawing/2014/main" val="20006"/>
                    </a:ext>
                  </a:extLst>
                </a:gridCol>
                <a:gridCol w="3909060">
                  <a:extLst>
                    <a:ext uri="{9D8B030D-6E8A-4147-A177-3AD203B41FA5}">
                      <a16:colId xmlns:a16="http://schemas.microsoft.com/office/drawing/2014/main" val="20007"/>
                    </a:ext>
                  </a:extLst>
                </a:gridCol>
              </a:tblGrid>
              <a:tr h="2688336">
                <a:tc>
                  <a:txBody>
                    <a:bodyPr/>
                    <a:lstStyle/>
                    <a:p>
                      <a:pPr marL="0" indent="0" algn="ctr">
                        <a:buNone/>
                      </a:pPr>
                      <a:r>
                        <a:rPr lang="en-US" sz="4000" dirty="0">
                          <a:solidFill>
                            <a:srgbClr val="F1F1F1"/>
                          </a:solidFill>
                        </a:rPr>
                        <a:t>Group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Mean Bonus Pay 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Mean Bonus Pay Females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Bonus Pay Gap (mean)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Bonus Pay Gap (median)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Percentage of 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Percentage of Females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Contribution to Bonus Pay Gap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extLst>
                  <a:ext uri="{0D108BD9-81ED-4DB2-BD59-A6C34878D82A}">
                    <a16:rowId xmlns:a16="http://schemas.microsoft.com/office/drawing/2014/main" val="10000"/>
                  </a:ext>
                </a:extLst>
              </a:tr>
              <a:tr h="2688336">
                <a:tc>
                  <a:txBody>
                    <a:bodyPr/>
                    <a:lstStyle/>
                    <a:p>
                      <a:pPr marL="0" indent="0" algn="ctr">
                        <a:buNone/>
                      </a:pPr>
                      <a:r>
                        <a:rPr lang="en-US" sz="4000" dirty="0">
                          <a:solidFill>
                            <a:srgbClr val="44546A"/>
                          </a:solidFill>
                        </a:rPr>
                        <a:t>Lower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1177.78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900.00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23.58%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52%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40.91%</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59.09%</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-0.99%</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2688336">
                <a:tc>
                  <a:txBody>
                    <a:bodyPr/>
                    <a:lstStyle/>
                    <a:p>
                      <a:pPr marL="0" indent="0" algn="ctr">
                        <a:buNone/>
                      </a:pPr>
                      <a:r>
                        <a:rPr lang="en-US" sz="4000" dirty="0">
                          <a:solidFill>
                            <a:srgbClr val="44546A"/>
                          </a:solidFill>
                        </a:rPr>
                        <a:t>Lower middle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1250.00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1250.00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61.90%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38.10%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5.65%</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2"/>
                  </a:ext>
                </a:extLst>
              </a:tr>
              <a:tr h="2688336">
                <a:tc>
                  <a:txBody>
                    <a:bodyPr/>
                    <a:lstStyle/>
                    <a:p>
                      <a:pPr marL="0" indent="0" algn="ctr">
                        <a:buNone/>
                      </a:pPr>
                      <a:r>
                        <a:rPr lang="en-US" sz="4000" dirty="0">
                          <a:solidFill>
                            <a:srgbClr val="44546A"/>
                          </a:solidFill>
                        </a:rPr>
                        <a:t>Upper middle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1931.82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2159.09</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-11.76%</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50.00%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50.00%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-2.26%</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r h="2688336">
                <a:tc>
                  <a:txBody>
                    <a:bodyPr/>
                    <a:lstStyle/>
                    <a:p>
                      <a:pPr marL="0" indent="0" algn="ctr">
                        <a:buNone/>
                      </a:pPr>
                      <a:r>
                        <a:rPr lang="en-US" sz="4000" dirty="0">
                          <a:solidFill>
                            <a:srgbClr val="44546A"/>
                          </a:solidFill>
                        </a:rPr>
                        <a:t>Upper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6250.00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3409.09</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45.45%</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47.62%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52.38%</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22.6%</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3"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95400" y="4227575"/>
            <a:ext cx="20726400" cy="14423635"/>
          </a:xfrm>
          <a:prstGeom prst="rect">
            <a:avLst/>
          </a:prstGeom>
        </p:spPr>
      </p:pic>
      <p:sp>
        <p:nvSpPr>
          <p:cNvPr id="5" name="Text 0">
            <a:extLst>
              <a:ext uri="{FF2B5EF4-FFF2-40B4-BE49-F238E27FC236}">
                <a16:creationId xmlns:a16="http://schemas.microsoft.com/office/drawing/2014/main" id="{44F37897-7247-5367-08A9-800F383AFA37}"/>
              </a:ext>
            </a:extLst>
          </p:cNvPr>
          <p:cNvSpPr>
            <a:spLocks noGrp="1"/>
          </p:cNvSpPr>
          <p:nvPr>
            <p:ph type="title" idx="4294967295"/>
          </p:nvPr>
        </p:nvSpPr>
        <p:spPr>
          <a:xfrm>
            <a:off x="1295400" y="2537460"/>
            <a:ext cx="34747200"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Glacial Indifference" pitchFamily="34" charset="-122"/>
                <a:cs typeface="Arial" panose="020B0604020202020204" pitchFamily="34" charset="0"/>
              </a:rPr>
              <a:t>Contribution of Each Quartile to the Bonus Gap</a:t>
            </a:r>
            <a:endPar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Text 1">
            <a:extLst>
              <a:ext uri="{FF2B5EF4-FFF2-40B4-BE49-F238E27FC236}">
                <a16:creationId xmlns:a16="http://schemas.microsoft.com/office/drawing/2014/main" id="{314FA609-62A0-EE56-F413-BF9789C4579F}"/>
              </a:ext>
            </a:extLst>
          </p:cNvPr>
          <p:cNvSpPr/>
          <p:nvPr/>
        </p:nvSpPr>
        <p:spPr>
          <a:xfrm>
            <a:off x="23628096" y="1920240"/>
            <a:ext cx="9544304" cy="17282160"/>
          </a:xfrm>
          <a:prstGeom prst="rect">
            <a:avLst/>
          </a:prstGeom>
          <a:noFill/>
          <a:ln/>
        </p:spPr>
        <p:txBody>
          <a:bodyPr wrap="square" rtlCol="0" anchor="ctr"/>
          <a:lstStyle/>
          <a:p>
            <a:pPr algn="just"/>
            <a:r>
              <a:rPr lang="en-US" sz="4000" dirty="0">
                <a:latin typeface="Arial" panose="020B0604020202020204" pitchFamily="34" charset="0"/>
                <a:ea typeface="Glacial Indifference" pitchFamily="34" charset="-122"/>
                <a:cs typeface="Arial" panose="020B0604020202020204" pitchFamily="34" charset="0"/>
              </a:rPr>
              <a:t>The Contribution section shows how each Quartile contributes in percentage points towards our mean bonus pay gap.</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Here we can see that the bonuses paid to men in the upper quartile have a 22.6.% contribution to the mean bonus pay gap. A reflection of the relative higher bonuses paid to our most senior male leaders.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 name="Image 0" descr="/assets/img/pdftemplate/global-business-award.webp"/>
          <p:cNvPicPr>
            <a:picLocks noChangeAspect="1"/>
          </p:cNvPicPr>
          <p:nvPr/>
        </p:nvPicPr>
        <p:blipFill>
          <a:blip r:embed="rId3"/>
          <a:stretch>
            <a:fillRect/>
          </a:stretch>
        </p:blipFill>
        <p:spPr>
          <a:xfrm>
            <a:off x="26060400" y="11521440"/>
            <a:ext cx="6949440" cy="5760720"/>
          </a:xfrm>
          <a:prstGeom prst="rect">
            <a:avLst/>
          </a:prstGeom>
        </p:spPr>
      </p:pic>
      <p:pic>
        <p:nvPicPr>
          <p:cNvPr id="4" name="Image 1">
            <a:extLs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60400" y="3840480"/>
            <a:ext cx="6949440" cy="6720840"/>
          </a:xfrm>
          <a:prstGeom prst="rect">
            <a:avLst/>
          </a:prstGeom>
        </p:spPr>
      </p:pic>
      <p:sp>
        <p:nvSpPr>
          <p:cNvPr id="5" name="Title 4">
            <a:extLst>
              <a:ext uri="{FF2B5EF4-FFF2-40B4-BE49-F238E27FC236}">
                <a16:creationId xmlns:a16="http://schemas.microsoft.com/office/drawing/2014/main" id="{0308D3E7-56B2-0B07-A479-8D0DF90DEDE4}"/>
              </a:ext>
            </a:extLst>
          </p:cNvPr>
          <p:cNvSpPr txBox="1">
            <a:spLocks noGrp="1"/>
          </p:cNvSpPr>
          <p:nvPr>
            <p:ph type="title" idx="4294967295"/>
          </p:nvPr>
        </p:nvSpPr>
        <p:spPr>
          <a:xfrm>
            <a:off x="869915" y="2185691"/>
            <a:ext cx="23077480" cy="165070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100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Introduction from the Vice Chancellor </a:t>
            </a: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endParaRP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Edge Hill has a long tradition of widening access to education and is committed to creating an inclusive work environment, addressing barriers to all forms of inequity and to providing all staff with equal opportunity. This commitment is not only central to our values, but also critical to the continued success of the University.  </a:t>
            </a: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  </a:t>
            </a: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The University employs a substantial percentage of women in the first quartile - a consequence of our deliberate decision not to franchise-out any of our housekeeping and catering jobs, therefore guaranteeing that the least well-remunerated are paid in excess of the Living Wage Foundation recommendation and that all have access to a Defined Benefits Pension.</a:t>
            </a: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 </a:t>
            </a: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 </a:t>
            </a: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We remain committed to closing the gap by examining all factors that influence the pay gap and implementing identified strategies to render gender equality in pay a future reality. We have invested in the </a:t>
            </a:r>
            <a:r>
              <a:rPr kumimoji="0" lang="en-GB" sz="4000" b="0" i="0" u="none" strike="noStrike" kern="1200" cap="none" spc="0" normalizeH="0" baseline="0" noProof="0" dirty="0" err="1">
                <a:ln>
                  <a:noFill/>
                </a:ln>
                <a:solidFill>
                  <a:schemeClr val="tx1"/>
                </a:solidFill>
                <a:effectLst/>
                <a:uLnTx/>
                <a:uFillTx/>
                <a:latin typeface="Arial" panose="020B0604020202020204" pitchFamily="34" charset="0"/>
                <a:ea typeface="Glacial Indifference"/>
                <a:cs typeface="Arial" panose="020B0604020202020204" pitchFamily="34" charset="0"/>
              </a:rPr>
              <a:t>XpertHR</a:t>
            </a: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 </a:t>
            </a:r>
            <a:r>
              <a:rPr kumimoji="0" lang="en-GB" sz="4000" b="0" i="0" u="none" strike="noStrike" kern="1200" cap="none" spc="0" normalizeH="0" baseline="0" noProof="0" dirty="0" err="1">
                <a:ln>
                  <a:noFill/>
                </a:ln>
                <a:solidFill>
                  <a:schemeClr val="tx1"/>
                </a:solidFill>
                <a:effectLst/>
                <a:uLnTx/>
                <a:uFillTx/>
                <a:latin typeface="Arial" panose="020B0604020202020204" pitchFamily="34" charset="0"/>
                <a:ea typeface="Glacial Indifference"/>
                <a:cs typeface="Arial" panose="020B0604020202020204" pitchFamily="34" charset="0"/>
              </a:rPr>
              <a:t>Gapsquare</a:t>
            </a: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 platform to support us on that journey. </a:t>
            </a: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I can confirm that the information presented in the report is an honest, accurate and true representation of Edge Hill University’s position as of 31 March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chemeClr val="tx1"/>
                </a:solidFill>
                <a:effectLst/>
                <a:uLnTx/>
                <a:uFillTx/>
                <a:latin typeface="Arial" panose="020B0604020202020204" pitchFamily="34" charset="0"/>
                <a:ea typeface="Glacial Indifference"/>
                <a:cs typeface="Arial" panose="020B0604020202020204" pitchFamily="34" charset="0"/>
              </a:rPr>
              <a:t>Dr.</a:t>
            </a: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 John Cater – Vice Chancellor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Glacial Indifference"/>
                <a:cs typeface="Arial" panose="020B0604020202020204" pitchFamily="34" charset="0"/>
              </a:rPr>
              <a:t>Edge Hill University </a:t>
            </a:r>
          </a:p>
        </p:txBody>
      </p:sp>
      <p:pic>
        <p:nvPicPr>
          <p:cNvPr id="6" name="Picture 5">
            <a:extLst>
              <a:ext uri="{FF2B5EF4-FFF2-40B4-BE49-F238E27FC236}">
                <a16:creationId xmlns:a16="http://schemas.microsoft.com/office/drawing/2014/main" id="{D98E8EBD-92C0-C34C-A97B-F9EA30B4694A}"/>
              </a:ext>
              <a:ext uri="{C183D7F6-B498-43B3-948B-1728B52AA6E4}">
                <adec:decorative xmlns:adec="http://schemas.microsoft.com/office/drawing/2017/decorative" val="0"/>
              </a:ext>
            </a:extLst>
          </p:cNvPr>
          <p:cNvPicPr>
            <a:picLocks noChangeAspect="1"/>
          </p:cNvPicPr>
          <p:nvPr/>
        </p:nvPicPr>
        <p:blipFill rotWithShape="1">
          <a:blip r:embed="rId6"/>
          <a:srcRect l="25480" t="68018" r="61847" b="21775"/>
          <a:stretch/>
        </p:blipFill>
        <p:spPr bwMode="auto">
          <a:xfrm>
            <a:off x="1280451" y="14472796"/>
            <a:ext cx="3811800" cy="169594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3"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25790" y="3840480"/>
            <a:ext cx="21139939" cy="14711420"/>
          </a:xfrm>
          <a:prstGeom prst="rect">
            <a:avLst/>
          </a:prstGeom>
        </p:spPr>
      </p:pic>
      <p:sp>
        <p:nvSpPr>
          <p:cNvPr id="5" name="Text 0">
            <a:extLst>
              <a:ext uri="{FF2B5EF4-FFF2-40B4-BE49-F238E27FC236}">
                <a16:creationId xmlns:a16="http://schemas.microsoft.com/office/drawing/2014/main" id="{93BEAC20-C5F7-A69D-3504-87DF528B4240}"/>
              </a:ext>
            </a:extLst>
          </p:cNvPr>
          <p:cNvSpPr>
            <a:spLocks noGrp="1"/>
          </p:cNvSpPr>
          <p:nvPr>
            <p:ph type="title" idx="4294967295"/>
          </p:nvPr>
        </p:nvSpPr>
        <p:spPr>
          <a:xfrm>
            <a:off x="1037968" y="2400300"/>
            <a:ext cx="34747200"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Glacial Indifference" pitchFamily="34" charset="-122"/>
                <a:cs typeface="Arial" panose="020B0604020202020204" pitchFamily="34" charset="0"/>
              </a:rPr>
              <a:t>Bonus Workforce Representation by Quartiles</a:t>
            </a:r>
            <a:endPar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Text 1">
            <a:extLst>
              <a:ext uri="{FF2B5EF4-FFF2-40B4-BE49-F238E27FC236}">
                <a16:creationId xmlns:a16="http://schemas.microsoft.com/office/drawing/2014/main" id="{5AEBF474-FD07-D0A1-9574-78FA9B0DCB11}"/>
              </a:ext>
            </a:extLst>
          </p:cNvPr>
          <p:cNvSpPr/>
          <p:nvPr/>
        </p:nvSpPr>
        <p:spPr>
          <a:xfrm>
            <a:off x="23230703" y="1920240"/>
            <a:ext cx="9638270" cy="17282160"/>
          </a:xfrm>
          <a:prstGeom prst="rect">
            <a:avLst/>
          </a:prstGeom>
          <a:noFill/>
          <a:ln/>
        </p:spPr>
        <p:txBody>
          <a:bodyPr wrap="square" rtlCol="0" anchor="ctr"/>
          <a:lstStyle/>
          <a:p>
            <a:pPr algn="just"/>
            <a:r>
              <a:rPr lang="en-US" sz="4000" dirty="0">
                <a:latin typeface="Arial" panose="020B0604020202020204" pitchFamily="34" charset="0"/>
                <a:ea typeface="Glacial Indifference" pitchFamily="34" charset="-122"/>
                <a:cs typeface="Arial" panose="020B0604020202020204" pitchFamily="34" charset="0"/>
              </a:rPr>
              <a:t>This graph shows the data broken down into 4 equally sized groups ranging from the lowest to the highest paid employees. </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This graph simply shows the difference in the actual numbers of employees within the separate bonus pay quartiles. </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More women than men occupy the lower and uppers quartiles.</a:t>
            </a:r>
            <a:endParaRPr lang="en-US" sz="40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3"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112" y="3744467"/>
            <a:ext cx="21130055" cy="14704541"/>
          </a:xfrm>
          <a:prstGeom prst="rect">
            <a:avLst/>
          </a:prstGeom>
        </p:spPr>
      </p:pic>
      <p:sp>
        <p:nvSpPr>
          <p:cNvPr id="5" name="Text 0">
            <a:extLst>
              <a:ext uri="{FF2B5EF4-FFF2-40B4-BE49-F238E27FC236}">
                <a16:creationId xmlns:a16="http://schemas.microsoft.com/office/drawing/2014/main" id="{CE225CCF-F600-05E0-4F56-26A4653D148B}"/>
              </a:ext>
            </a:extLst>
          </p:cNvPr>
          <p:cNvSpPr>
            <a:spLocks noGrp="1"/>
          </p:cNvSpPr>
          <p:nvPr>
            <p:ph type="title" idx="4294967295"/>
          </p:nvPr>
        </p:nvSpPr>
        <p:spPr>
          <a:xfrm>
            <a:off x="939113" y="2400300"/>
            <a:ext cx="34747200"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Glacial Indifference" pitchFamily="34" charset="-122"/>
                <a:cs typeface="Arial" panose="020B0604020202020204" pitchFamily="34" charset="0"/>
              </a:rPr>
              <a:t>Bonus Gaps by Quartiles</a:t>
            </a:r>
            <a:endPar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Text 1">
            <a:extLst>
              <a:ext uri="{FF2B5EF4-FFF2-40B4-BE49-F238E27FC236}">
                <a16:creationId xmlns:a16="http://schemas.microsoft.com/office/drawing/2014/main" id="{4EAFFDC3-6D24-40F3-4048-A0E01865DEEF}"/>
              </a:ext>
            </a:extLst>
          </p:cNvPr>
          <p:cNvSpPr/>
          <p:nvPr/>
        </p:nvSpPr>
        <p:spPr>
          <a:xfrm>
            <a:off x="23628096" y="1920240"/>
            <a:ext cx="9034272" cy="17282160"/>
          </a:xfrm>
          <a:prstGeom prst="rect">
            <a:avLst/>
          </a:prstGeom>
          <a:noFill/>
          <a:ln/>
        </p:spPr>
        <p:txBody>
          <a:bodyPr wrap="square" rtlCol="0" anchor="ctr"/>
          <a:lstStyle/>
          <a:p>
            <a:pPr algn="just"/>
            <a:r>
              <a:rPr lang="en-US" sz="4000" dirty="0">
                <a:latin typeface="Arial" panose="020B0604020202020204" pitchFamily="34" charset="0"/>
                <a:ea typeface="Glacial Indifference" pitchFamily="34" charset="-122"/>
                <a:cs typeface="Arial" panose="020B0604020202020204" pitchFamily="34" charset="0"/>
              </a:rPr>
              <a:t>Each Quartile has its own separate bonus pay gap, comparing them shows what levels of bonus pay present the key imbalances and breaks down our organisation’s overall bonus pay gap.</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In the lower quartile we see positive gender pay gaps in both mean and median categories, indicating that, on average, men’s bonus awards are higher than those of women. </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The upper and middle quartile presents a perfect median pay gap, indicating zero pay gap between the amount of bonus awarded to men and women.</a:t>
            </a:r>
            <a:endParaRPr lang="en-US" sz="400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3"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8540" y="4032504"/>
            <a:ext cx="21352476" cy="14498160"/>
          </a:xfrm>
          <a:prstGeom prst="rect">
            <a:avLst/>
          </a:prstGeom>
        </p:spPr>
      </p:pic>
      <p:sp>
        <p:nvSpPr>
          <p:cNvPr id="4" name="Text 1"/>
          <p:cNvSpPr/>
          <p:nvPr/>
        </p:nvSpPr>
        <p:spPr>
          <a:xfrm>
            <a:off x="23628095" y="1920240"/>
            <a:ext cx="9932855" cy="17282160"/>
          </a:xfrm>
          <a:prstGeom prst="rect">
            <a:avLst/>
          </a:prstGeom>
          <a:noFill/>
          <a:ln/>
        </p:spPr>
        <p:txBody>
          <a:bodyPr wrap="square" rtlCol="0" anchor="ctr"/>
          <a:lstStyle/>
          <a:p>
            <a:pPr marL="0" indent="0" algn="just">
              <a:buNone/>
            </a:pPr>
            <a:r>
              <a:rPr lang="en-US" sz="4000" dirty="0">
                <a:latin typeface="Arial" panose="020B0604020202020204" pitchFamily="34" charset="0"/>
                <a:ea typeface="Glacial Indifference" pitchFamily="34" charset="-122"/>
                <a:cs typeface="Arial" panose="020B0604020202020204" pitchFamily="34" charset="0"/>
              </a:rPr>
              <a:t>This chart shows you the bonus pay ranges that provide the averages of Mean and Median for comparison.</a:t>
            </a:r>
            <a:endParaRPr lang="en-US" sz="4000" dirty="0">
              <a:latin typeface="Arial" panose="020B0604020202020204" pitchFamily="34" charset="0"/>
              <a:cs typeface="Arial" panose="020B0604020202020204" pitchFamily="34" charset="0"/>
            </a:endParaRPr>
          </a:p>
        </p:txBody>
      </p:sp>
      <p:sp>
        <p:nvSpPr>
          <p:cNvPr id="5" name="Text 0">
            <a:extLst>
              <a:ext uri="{FF2B5EF4-FFF2-40B4-BE49-F238E27FC236}">
                <a16:creationId xmlns:a16="http://schemas.microsoft.com/office/drawing/2014/main" id="{EB855658-B861-65BB-3752-2262F7A62FDE}"/>
              </a:ext>
            </a:extLst>
          </p:cNvPr>
          <p:cNvSpPr>
            <a:spLocks noGrp="1"/>
          </p:cNvSpPr>
          <p:nvPr>
            <p:ph type="title" idx="4294967295"/>
          </p:nvPr>
        </p:nvSpPr>
        <p:spPr>
          <a:xfrm>
            <a:off x="988541" y="2400300"/>
            <a:ext cx="34747200"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Glacial Indifference" pitchFamily="34" charset="-122"/>
                <a:cs typeface="Arial" panose="020B0604020202020204" pitchFamily="34" charset="0"/>
              </a:rPr>
              <a:t>Bonus Ranges by Quartiles</a:t>
            </a:r>
            <a:endParaRPr kumimoji="0" lang="en-US"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FF2B5EF4-FFF2-40B4-BE49-F238E27FC236}">
                <a16:creationId xmlns:a16="http://schemas.microsoft.com/office/drawing/2014/main" id="{36799A71-48C6-24AC-82B9-C7AD265B96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69664" y="1994381"/>
            <a:ext cx="30577536" cy="17282160"/>
          </a:xfrm>
          <a:prstGeom prst="rect">
            <a:avLst/>
          </a:prstGeom>
        </p:spPr>
      </p:pic>
      <p:sp>
        <p:nvSpPr>
          <p:cNvPr id="3" name="Text 0">
            <a:extLst>
              <a:ext uri="{FF2B5EF4-FFF2-40B4-BE49-F238E27FC236}">
                <a16:creationId xmlns:a16="http://schemas.microsoft.com/office/drawing/2014/main" id="{8C2573AC-7898-5EB9-38D7-CAAE1A7419DD}"/>
              </a:ext>
            </a:extLst>
          </p:cNvPr>
          <p:cNvSpPr>
            <a:spLocks noGrp="1"/>
          </p:cNvSpPr>
          <p:nvPr>
            <p:ph type="title" idx="4294967295"/>
          </p:nvPr>
        </p:nvSpPr>
        <p:spPr>
          <a:xfrm>
            <a:off x="0" y="8641080"/>
            <a:ext cx="34747200" cy="1920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44546A"/>
                </a:solidFill>
                <a:effectLst/>
                <a:uLnTx/>
                <a:uFillTx/>
                <a:latin typeface="Glacial Indifference" pitchFamily="34" charset="0"/>
                <a:ea typeface="Glacial Indifference" pitchFamily="34" charset="-122"/>
                <a:cs typeface="Glacial Indifference" pitchFamily="34" charset="-120"/>
              </a:rPr>
              <a:t>Working to Close the Gap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44546A"/>
                </a:solidFill>
                <a:effectLst/>
                <a:uLnTx/>
                <a:uFillTx/>
                <a:latin typeface="Glacial Indifference" pitchFamily="34" charset="0"/>
                <a:ea typeface="Glacial Indifference" pitchFamily="34" charset="-122"/>
                <a:cs typeface="+mn-cs"/>
              </a:rPr>
              <a:t>Through Meaningful Actions</a:t>
            </a:r>
            <a:endParaRPr kumimoji="0" lang="en-US" sz="13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26286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FE81-9CA0-1D48-DB6B-518C3530832E}"/>
              </a:ext>
            </a:extLst>
          </p:cNvPr>
          <p:cNvSpPr txBox="1">
            <a:spLocks noGrp="1"/>
          </p:cNvSpPr>
          <p:nvPr>
            <p:ph type="title" idx="4294967295"/>
          </p:nvPr>
        </p:nvSpPr>
        <p:spPr>
          <a:xfrm>
            <a:off x="691660" y="2523771"/>
            <a:ext cx="32906678" cy="14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The University remains committed to gender equality and has a range of holistic short, medium and long-term strategies in place to achieve this.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Examples include but are not limited to: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base" latinLnBrk="0" hangingPunct="1">
              <a:lnSpc>
                <a:spcPct val="100000"/>
              </a:lnSpc>
              <a:spcBef>
                <a:spcPts val="0"/>
              </a:spcBef>
              <a:spcAft>
                <a:spcPts val="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Our People Plan, due for refresh in 2025, continues to promote a positive culture where staff feel engaged, recognised, valued, and encouraged and where they experience fairness and equity.  We believe that a positive, inclusive culture enables success and competitive advantage and makes us an excellent place to work and study.</a:t>
            </a:r>
          </a:p>
          <a:p>
            <a:pPr marL="0" marR="0" lvl="0" indent="0" algn="just" defTabSz="914400" rtl="0" eaLnBrk="1" fontAlgn="base" latinLnBrk="0" hangingPunct="1">
              <a:lnSpc>
                <a:spcPct val="100000"/>
              </a:lnSpc>
              <a:spcBef>
                <a:spcPts val="0"/>
              </a:spcBef>
              <a:spcAft>
                <a:spcPts val="0"/>
              </a:spcAft>
              <a:buClrTx/>
              <a:buSzPct val="100000"/>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571500" algn="just" defTabSz="914400" rtl="0" eaLnBrk="1" fontAlgn="base" latinLnBrk="0" hangingPunct="1">
              <a:lnSpc>
                <a:spcPct val="100000"/>
              </a:lnSpc>
              <a:spcBef>
                <a:spcPts val="0"/>
              </a:spcBef>
              <a:spcAft>
                <a:spcPts val="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We continue to report progress against actions, annually, in the University People Report. </a:t>
            </a: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rPr>
              <a:t>The University has clear, externally benchmarked salary ranges in place for all job roles, which ensures that everyone is paid fairly for undertaking the same or similar role using the sector standard HE Role Analysis system (HERA) to support transparency and equity in grading our roles.</a:t>
            </a:r>
          </a:p>
          <a:p>
            <a:pPr marL="0" marR="0" lvl="0" indent="0" algn="just" defTabSz="914400" rtl="0" eaLnBrk="1" fontAlgn="base" latinLnBrk="0" hangingPunct="1">
              <a:lnSpc>
                <a:spcPct val="115000"/>
              </a:lnSpc>
              <a:spcBef>
                <a:spcPts val="0"/>
              </a:spcBef>
              <a:spcAft>
                <a:spcPts val="0"/>
              </a:spcAft>
              <a:buClrTx/>
              <a:buSzPts val="1100"/>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We continue to take appropriate measures to address any barriers to the attraction, recruitment, retention, development, progression and promotion of underrepresented staff e.g., embedding the use of Equality Impact Assessment (</a:t>
            </a:r>
            <a:r>
              <a:rPr kumimoji="0" lang="en-GB" sz="36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mn-cs"/>
              </a:rPr>
              <a:t>EqIA</a:t>
            </a: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 improving </a:t>
            </a:r>
            <a:r>
              <a:rPr kumimoji="0" lang="en-GB" sz="36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mn-cs"/>
              </a:rPr>
              <a:t>EqIA</a:t>
            </a: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 training resources, analysis of staff data, and refining policy and practice when issues are identified.  </a:t>
            </a:r>
            <a:endParaRPr kumimoji="0" lang="en-GB" sz="3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We will continue to ensure that EDI training is fit for purpose, mandated to all staff upon appointment, and refreshed on a tri-annual basis.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We are committed to ensuring our family-friendly entitlements are in line with northern competitors and are extended to those with caring responsibilities where possible.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We will continue to encourage and support women to develop in their chosen careers and to engage with our improved coaching and mentoring provision and networks.</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Through ACDIG, we will continue towards the embedding of local Work Allocation Models.</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87667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E6E0A4-B6E5-2A07-237C-9DD12D43D78F}"/>
              </a:ext>
            </a:extLst>
          </p:cNvPr>
          <p:cNvSpPr txBox="1">
            <a:spLocks noGrp="1"/>
          </p:cNvSpPr>
          <p:nvPr>
            <p:ph type="title" idx="4294967295"/>
          </p:nvPr>
        </p:nvSpPr>
        <p:spPr>
          <a:xfrm>
            <a:off x="17670994" y="3180084"/>
            <a:ext cx="16271265" cy="175003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marR="0" lvl="0" indent="-571500" algn="just" defTabSz="914400" rtl="0" eaLnBrk="1" fontAlgn="base" latinLnBrk="0" hangingPunct="1">
              <a:lnSpc>
                <a:spcPct val="115000"/>
              </a:lnSpc>
              <a:spcBef>
                <a:spcPts val="0"/>
              </a:spcBef>
              <a:spcAft>
                <a:spcPts val="1000"/>
              </a:spcAft>
              <a:buClrTx/>
              <a:buSzPct val="11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Edge Hill University remains committed to robust frameworks dedicated to the promotion of gender equality, retaining Bronze Athena Swan status in 2023.</a:t>
            </a:r>
          </a:p>
          <a:p>
            <a:pPr marL="571500" marR="0" lvl="0" indent="-571500" algn="just" defTabSz="914400" rtl="0" eaLnBrk="1" fontAlgn="base" latinLnBrk="0" hangingPunct="1">
              <a:lnSpc>
                <a:spcPct val="115000"/>
              </a:lnSpc>
              <a:spcBef>
                <a:spcPts val="0"/>
              </a:spcBef>
              <a:spcAft>
                <a:spcPts val="1000"/>
              </a:spcAft>
              <a:buClrTx/>
              <a:buSzPct val="11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Integrated work streams arising from these assessment processes are well established and are now governed institutionally, by a strategic Equality, Diversity and Inclusion Steering group and supported operationally by a newly established External Charters Manager and Associate Dean (with STEMM specialism)</a:t>
            </a:r>
          </a:p>
          <a:p>
            <a:pPr marL="571500" marR="0" lvl="0" indent="-571500" algn="just" defTabSz="914400" rtl="0" eaLnBrk="1" fontAlgn="base" latinLnBrk="0" hangingPunct="1">
              <a:lnSpc>
                <a:spcPct val="115000"/>
              </a:lnSpc>
              <a:spcBef>
                <a:spcPts val="0"/>
              </a:spcBef>
              <a:spcAft>
                <a:spcPts val="1000"/>
              </a:spcAft>
              <a:buClrTx/>
              <a:buSzPct val="11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The departments of the Faculty of Arts and Science are working towards achieving or applying for an Athena Swan Award. The Computer Science department is working towards Silver status. Additionally, the faculty is creating a specialized MA program on Women in Computer Science to promote and encourage more women to pursue careers in science, technology, engineering, mathematics, and medicine (STEMM).</a:t>
            </a:r>
          </a:p>
          <a:p>
            <a:pPr marL="571500" marR="0" lvl="0" indent="-571500" algn="just" defTabSz="914400" rtl="0" eaLnBrk="1" fontAlgn="base" latinLnBrk="0" hangingPunct="1">
              <a:lnSpc>
                <a:spcPct val="115000"/>
              </a:lnSpc>
              <a:spcBef>
                <a:spcPts val="0"/>
              </a:spcBef>
              <a:spcAft>
                <a:spcPts val="1000"/>
              </a:spcAft>
              <a:buClrTx/>
              <a:buSzPct val="11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We will improve academic PRD, identify trends in gender balance at each stage of the career life-cycle and identify actions that encourage women to be identified as ‘Category A submitted’ for the REF</a:t>
            </a:r>
          </a:p>
          <a:p>
            <a:pPr marL="571500" marR="0" lvl="0" indent="-571500" algn="just" defTabSz="914400" rtl="0" eaLnBrk="1" fontAlgn="base" latinLnBrk="0" hangingPunct="1">
              <a:lnSpc>
                <a:spcPct val="115000"/>
              </a:lnSpc>
              <a:spcBef>
                <a:spcPts val="0"/>
              </a:spcBef>
              <a:spcAft>
                <a:spcPts val="1000"/>
              </a:spcAft>
              <a:buClrTx/>
              <a:buSzPct val="11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We will </a:t>
            </a:r>
            <a:r>
              <a:rPr kumimoji="0" lang="en-GB" sz="36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m</a:t>
            </a:r>
            <a:r>
              <a:rPr kumimoji="0" lang="en-GB" sz="3600" b="0" i="0" u="none" strike="noStrike" kern="1200" cap="none" spc="0" normalizeH="0" baseline="0" noProof="0" dirty="0">
                <a:ln>
                  <a:noFill/>
                </a:ln>
                <a:solidFill>
                  <a:srgbClr val="242424"/>
                </a:solidFill>
                <a:effectLst/>
                <a:uLnTx/>
                <a:uFillTx/>
                <a:latin typeface="Arial" panose="020B0604020202020204" pitchFamily="34" charset="0"/>
                <a:ea typeface="+mn-ea"/>
                <a:cs typeface="+mn-cs"/>
              </a:rPr>
              <a:t>onitor the recruitment process for our expanding STEMM portfolio, including GTAs, with particular attention to women’s representation. </a:t>
            </a:r>
          </a:p>
          <a:p>
            <a:pPr marL="571500" marR="0" lvl="0" indent="-571500" algn="just" defTabSz="914400" rtl="0" eaLnBrk="1" fontAlgn="base" latinLnBrk="0" hangingPunct="1">
              <a:lnSpc>
                <a:spcPct val="115000"/>
              </a:lnSpc>
              <a:spcBef>
                <a:spcPts val="0"/>
              </a:spcBef>
              <a:spcAft>
                <a:spcPts val="1000"/>
              </a:spcAft>
              <a:buClrTx/>
              <a:buSzPct val="11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Our International Women's Day program celebrates our university's history of promoting women's rights and inspiring the next generation of female leaders. We will use our Lessons in Leadership event to continue this legacy.</a:t>
            </a:r>
          </a:p>
          <a:p>
            <a:pPr marL="571500" marR="0" lvl="0" indent="-571500" algn="just" defTabSz="914400" rtl="0" eaLnBrk="1" fontAlgn="base" latinLnBrk="0" hangingPunct="1">
              <a:lnSpc>
                <a:spcPct val="115000"/>
              </a:lnSpc>
              <a:spcBef>
                <a:spcPts val="0"/>
              </a:spcBef>
              <a:spcAft>
                <a:spcPts val="1000"/>
              </a:spcAft>
              <a:buClrTx/>
              <a:buSzPct val="110000"/>
              <a:buFont typeface="Wingdings" panose="05000000000000000000" pitchFamily="2" charset="2"/>
              <a:buChar char="ü"/>
              <a:tabLst/>
              <a:defRPr/>
            </a:pPr>
            <a:endParaRPr kumimoji="0" lang="en-GB" sz="3600" b="0" i="0" u="none" strike="noStrike" kern="1200" cap="none" spc="0" normalizeH="0" baseline="0" noProof="0" dirty="0">
              <a:ln>
                <a:noFill/>
              </a:ln>
              <a:solidFill>
                <a:srgbClr val="242424"/>
              </a:solidFill>
              <a:effectLst/>
              <a:highlight>
                <a:srgbClr val="FFFF00"/>
              </a:highlight>
              <a:uLnTx/>
              <a:uFillTx/>
              <a:latin typeface="Arial" panose="020B0604020202020204" pitchFamily="34" charset="0"/>
              <a:ea typeface="+mn-ea"/>
              <a:cs typeface="+mn-cs"/>
            </a:endParaRPr>
          </a:p>
          <a:p>
            <a:pPr marL="571500" marR="0" lvl="0" indent="-571500" algn="just" defTabSz="914400" rtl="0" eaLnBrk="1" fontAlgn="base" latinLnBrk="0" hangingPunct="1">
              <a:lnSpc>
                <a:spcPct val="115000"/>
              </a:lnSpc>
              <a:spcBef>
                <a:spcPts val="0"/>
              </a:spcBef>
              <a:spcAft>
                <a:spcPts val="1000"/>
              </a:spcAft>
              <a:buClrTx/>
              <a:buSzPct val="110000"/>
              <a:buFont typeface="Wingdings" panose="05000000000000000000" pitchFamily="2" charset="2"/>
              <a:buChar char="ü"/>
              <a:tabLst/>
              <a:defRPr/>
            </a:pPr>
            <a:endParaRPr kumimoji="0" lang="en-GB" sz="3600" b="0" i="0" u="none" strike="noStrike" kern="1200" cap="none" spc="0" normalizeH="0" baseline="0" noProof="0" dirty="0">
              <a:ln>
                <a:noFill/>
              </a:ln>
              <a:solidFill>
                <a:srgbClr val="242424"/>
              </a:solidFill>
              <a:effectLst/>
              <a:highlight>
                <a:srgbClr val="FFFF00"/>
              </a:highligh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8C00B05D-AC2B-DCA1-D45D-5B90FEC212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940" y="3180085"/>
            <a:ext cx="16866055" cy="13303829"/>
          </a:xfrm>
          <a:prstGeom prst="rect">
            <a:avLst/>
          </a:prstGeom>
        </p:spPr>
      </p:pic>
    </p:spTree>
    <p:extLst>
      <p:ext uri="{BB962C8B-B14F-4D97-AF65-F5344CB8AC3E}">
        <p14:creationId xmlns:p14="http://schemas.microsoft.com/office/powerpoint/2010/main" val="130286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9E11-18B8-4F99-AA5E-F3E88618AE01}"/>
              </a:ext>
            </a:extLst>
          </p:cNvPr>
          <p:cNvSpPr txBox="1">
            <a:spLocks noGrp="1"/>
          </p:cNvSpPr>
          <p:nvPr>
            <p:ph type="title" idx="4294967295"/>
          </p:nvPr>
        </p:nvSpPr>
        <p:spPr>
          <a:xfrm>
            <a:off x="762000" y="2825262"/>
            <a:ext cx="33223200" cy="15696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We will improve the support extended to staff returning from career breaks such as maternity leave – exploring new parents and breastfeeding peer support networks and Manager Toolkits.</a:t>
            </a:r>
          </a:p>
          <a:p>
            <a:pPr marL="0" marR="0" lvl="0" indent="0" algn="just" defTabSz="914400" rtl="0" eaLnBrk="1" fontAlgn="base" latinLnBrk="0" hangingPunct="1">
              <a:lnSpc>
                <a:spcPct val="100000"/>
              </a:lnSpc>
              <a:spcBef>
                <a:spcPts val="0"/>
              </a:spcBef>
              <a:spcAft>
                <a:spcPts val="1000"/>
              </a:spcAft>
              <a:buClrTx/>
              <a:buSzPct val="100000"/>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We continue to listen to feedback and tailor long-term well-being initiatives and resources that support women of all ages and at all stages of their careers. </a:t>
            </a:r>
          </a:p>
          <a:p>
            <a:pPr marL="0" marR="0" lvl="0" indent="0" algn="just" defTabSz="914400" rtl="0" eaLnBrk="1" fontAlgn="base" latinLnBrk="0" hangingPunct="1">
              <a:lnSpc>
                <a:spcPct val="100000"/>
              </a:lnSpc>
              <a:spcBef>
                <a:spcPts val="0"/>
              </a:spcBef>
              <a:spcAft>
                <a:spcPts val="1000"/>
              </a:spcAft>
              <a:buClrTx/>
              <a:buSzPct val="100000"/>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The establishment of a moderation framework has improved the transparency of performance bonuses for senior staff.</a:t>
            </a: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The establishment of an Honorarium and Acting Up Guidance has improved the fairness and equity in the use of temporary honorariums, acting-up arrangements and retention strategies for business-critical posts. </a:t>
            </a:r>
          </a:p>
          <a:p>
            <a:pPr marL="0" marR="0" lvl="0" indent="0" algn="just" defTabSz="914400" rtl="0" eaLnBrk="1" fontAlgn="base" latinLnBrk="0" hangingPunct="1">
              <a:lnSpc>
                <a:spcPct val="100000"/>
              </a:lnSpc>
              <a:spcBef>
                <a:spcPts val="0"/>
              </a:spcBef>
              <a:spcAft>
                <a:spcPts val="1000"/>
              </a:spcAft>
              <a:buClrTx/>
              <a:buSzPct val="100000"/>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We will continue to use inclusive recruitment practices, particularly where we have areas of imbalance and underrepresentation at horizontal and vertical levels.  </a:t>
            </a:r>
          </a:p>
          <a:p>
            <a:pPr marL="0" marR="0" lvl="0" indent="0" algn="just" defTabSz="914400" rtl="0" eaLnBrk="1" fontAlgn="base" latinLnBrk="0" hangingPunct="1">
              <a:lnSpc>
                <a:spcPct val="100000"/>
              </a:lnSpc>
              <a:spcBef>
                <a:spcPts val="0"/>
              </a:spcBef>
              <a:spcAft>
                <a:spcPts val="1000"/>
              </a:spcAft>
              <a:buClrTx/>
              <a:buSzPct val="100000"/>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Working in partnership with Lancaster University, we will develop a first-in-sector – Menopause Toolkit to encourage an environment of openness and transparency where everyone can talk about, seek and provide support for colleagues experiencing menopause, perimenopause and menstruation. </a:t>
            </a:r>
          </a:p>
          <a:p>
            <a:pPr marL="0" marR="0" lvl="0" indent="0" algn="just" defTabSz="914400" rtl="0" eaLnBrk="1" fontAlgn="base" latinLnBrk="0" hangingPunct="1">
              <a:lnSpc>
                <a:spcPct val="100000"/>
              </a:lnSpc>
              <a:spcBef>
                <a:spcPts val="0"/>
              </a:spcBef>
              <a:spcAft>
                <a:spcPts val="1000"/>
              </a:spcAft>
              <a:buClrTx/>
              <a:buSzPct val="100000"/>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We will continue to promote career development discussions, formal mentoring, sponsorship and network mechanisms for staff aspiring for progression and promotion.</a:t>
            </a:r>
          </a:p>
          <a:p>
            <a:pPr marL="0" marR="0" lvl="0" indent="0" algn="just" defTabSz="914400" rtl="0" eaLnBrk="1" fontAlgn="base" latinLnBrk="0" hangingPunct="1">
              <a:lnSpc>
                <a:spcPct val="100000"/>
              </a:lnSpc>
              <a:spcBef>
                <a:spcPts val="0"/>
              </a:spcBef>
              <a:spcAft>
                <a:spcPts val="1000"/>
              </a:spcAft>
              <a:buClrTx/>
              <a:buSzPct val="100000"/>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We will pump prime a biannual Aroura Programme – using Knowledge Exchange expertise and reinvigorated alumni to mentor emerging cohorts.</a:t>
            </a: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571500" algn="just" defTabSz="914400" rtl="0" eaLnBrk="1" fontAlgn="base" latinLnBrk="0" hangingPunct="1">
              <a:lnSpc>
                <a:spcPct val="100000"/>
              </a:lnSpc>
              <a:spcBef>
                <a:spcPts val="0"/>
              </a:spcBef>
              <a:spcAft>
                <a:spcPts val="1000"/>
              </a:spcAft>
              <a:buClrTx/>
              <a:buSzPct val="100000"/>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We will review our equal pay auditing to ensure consistent practices for gender and other intersectional data during recruitment.</a:t>
            </a:r>
          </a:p>
          <a:p>
            <a:pPr marL="0" marR="0" lvl="0" indent="0" algn="just" defTabSz="914400" rtl="0" eaLnBrk="1" fontAlgn="base" latinLnBrk="0" hangingPunct="1">
              <a:lnSpc>
                <a:spcPct val="100000"/>
              </a:lnSpc>
              <a:spcBef>
                <a:spcPts val="0"/>
              </a:spcBef>
              <a:spcAft>
                <a:spcPts val="1000"/>
              </a:spcAft>
              <a:buClrTx/>
              <a:buSzPct val="100000"/>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We are committed to working with UCEA on national Terms of Reference and, ultimately, action plans to reduce intersectional pay gaps, improve workload allocation models and reduce reliance on precarious contracts across the sector.</a:t>
            </a:r>
            <a:endParaRPr kumimoji="0" lang="en-GB"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011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1737360" y="9601200"/>
            <a:ext cx="26060400" cy="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400" b="0" i="0" u="none" strike="noStrike" kern="1200" cap="none" spc="0" normalizeH="0" baseline="0" noProof="0" dirty="0">
                <a:ln>
                  <a:noFill/>
                </a:ln>
                <a:solidFill>
                  <a:srgbClr val="3A4545"/>
                </a:solidFill>
                <a:effectLst/>
                <a:uLnTx/>
                <a:uFillTx/>
                <a:latin typeface="Glacial Indifference" pitchFamily="34" charset="0"/>
                <a:ea typeface="Glacial Indifference" pitchFamily="34" charset="-122"/>
                <a:cs typeface="Glacial Indifference" pitchFamily="34" charset="-120"/>
              </a:rPr>
              <a:t>Thank you</a:t>
            </a:r>
            <a:endParaRPr kumimoji="0" lang="en-US" sz="13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45B65A54-0D64-8DDB-7639-B5E4591D1961}"/>
              </a:ext>
            </a:extLst>
          </p:cNvPr>
          <p:cNvSpPr/>
          <p:nvPr/>
        </p:nvSpPr>
        <p:spPr>
          <a:xfrm>
            <a:off x="726831" y="2813538"/>
            <a:ext cx="16299703" cy="11160369"/>
          </a:xfrm>
          <a:prstGeom prst="rect">
            <a:avLst/>
          </a:prstGeom>
          <a:noFill/>
          <a:ln/>
        </p:spPr>
        <p:txBody>
          <a:bodyPr wrap="square" rtlCol="0" anchor="ctr"/>
          <a:lstStyle/>
          <a:p>
            <a:pPr algn="l"/>
            <a:endParaRPr lang="en-US" sz="4000" dirty="0">
              <a:solidFill>
                <a:srgbClr val="002060"/>
              </a:solidFill>
              <a:latin typeface="Arial" panose="020B0604020202020204" pitchFamily="34" charset="0"/>
              <a:ea typeface="Glacial Indifference"/>
              <a:cs typeface="Arial" panose="020B0604020202020204" pitchFamily="34" charset="0"/>
            </a:endParaRPr>
          </a:p>
          <a:p>
            <a:pPr algn="l"/>
            <a:endParaRPr lang="en-US" sz="3600" b="1" dirty="0">
              <a:latin typeface="Arial" panose="020B0604020202020204" pitchFamily="34" charset="0"/>
              <a:ea typeface="Glacial Indifference"/>
              <a:cs typeface="Arial" panose="020B0604020202020204" pitchFamily="34" charset="0"/>
            </a:endParaRPr>
          </a:p>
          <a:p>
            <a:pPr algn="l"/>
            <a:endParaRPr lang="en-US" sz="3600" b="1" dirty="0">
              <a:latin typeface="Arial" panose="020B0604020202020204" pitchFamily="34" charset="0"/>
              <a:ea typeface="Glacial Indifference"/>
              <a:cs typeface="Arial" panose="020B0604020202020204" pitchFamily="34" charset="0"/>
            </a:endParaRPr>
          </a:p>
          <a:p>
            <a:pPr algn="l"/>
            <a:endParaRPr lang="en-US" sz="3600" b="1" dirty="0">
              <a:latin typeface="Arial" panose="020B0604020202020204" pitchFamily="34" charset="0"/>
              <a:ea typeface="Glacial Indifference"/>
              <a:cs typeface="Arial" panose="020B0604020202020204" pitchFamily="34" charset="0"/>
            </a:endParaRPr>
          </a:p>
          <a:p>
            <a:pPr algn="l"/>
            <a:r>
              <a:rPr lang="en-US" sz="3600" b="1" dirty="0">
                <a:latin typeface="Arial" panose="020B0604020202020204" pitchFamily="34" charset="0"/>
                <a:ea typeface="Glacial Indifference"/>
                <a:cs typeface="Arial" panose="020B0604020202020204" pitchFamily="34" charset="0"/>
              </a:rPr>
              <a:t>What must we report?</a:t>
            </a:r>
          </a:p>
          <a:p>
            <a:pPr fontAlgn="base">
              <a:spcAft>
                <a:spcPts val="1000"/>
              </a:spcAft>
            </a:pPr>
            <a:endParaRPr lang="en-GB" sz="3600" dirty="0">
              <a:solidFill>
                <a:srgbClr val="002060"/>
              </a:solidFill>
              <a:effectLst/>
              <a:latin typeface="Arial" panose="020B0604020202020204" pitchFamily="34" charset="0"/>
              <a:ea typeface="Glacial Indifference"/>
              <a:cs typeface="Arial" panose="020B0604020202020204" pitchFamily="34" charset="0"/>
            </a:endParaRPr>
          </a:p>
          <a:p>
            <a:pPr algn="just" fontAlgn="base">
              <a:spcAft>
                <a:spcPts val="1000"/>
              </a:spcAft>
            </a:pPr>
            <a:r>
              <a:rPr lang="en-GB" sz="3600" dirty="0">
                <a:effectLst/>
                <a:latin typeface="Arial" panose="020B0604020202020204" pitchFamily="34" charset="0"/>
                <a:ea typeface="Glacial Indifference"/>
                <a:cs typeface="Arial" panose="020B0604020202020204" pitchFamily="34" charset="0"/>
              </a:rPr>
              <a:t>Employers with more than 250 staff must report six different measures, based on a snapshot of pay data on a set date (usually 31 March in the previous year) as set out by the Government Equalities Office: </a:t>
            </a:r>
          </a:p>
          <a:p>
            <a:pPr algn="just" fontAlgn="base">
              <a:spcAft>
                <a:spcPts val="1000"/>
              </a:spcAft>
            </a:pPr>
            <a:r>
              <a:rPr lang="en-GB" sz="3600" b="1" dirty="0">
                <a:effectLst/>
                <a:latin typeface="Arial" panose="020B0604020202020204" pitchFamily="34" charset="0"/>
                <a:ea typeface="Glacial Indifference"/>
                <a:cs typeface="Arial" panose="020B0604020202020204" pitchFamily="34" charset="0"/>
              </a:rPr>
              <a:t> </a:t>
            </a:r>
          </a:p>
          <a:p>
            <a:pPr marL="571500" lvl="0" indent="-571500" algn="just" fontAlgn="base">
              <a:spcAft>
                <a:spcPts val="1000"/>
              </a:spcAft>
              <a:buSzPct val="100000"/>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M</a:t>
            </a:r>
            <a:r>
              <a:rPr lang="en-GB" sz="3600" b="1" dirty="0">
                <a:effectLst/>
                <a:latin typeface="Arial" panose="020B0604020202020204" pitchFamily="34" charset="0"/>
                <a:ea typeface="Glacial Indifference"/>
                <a:cs typeface="Arial" panose="020B0604020202020204" pitchFamily="34" charset="0"/>
              </a:rPr>
              <a:t>edian gender pay gap</a:t>
            </a:r>
            <a:r>
              <a:rPr lang="en-GB" sz="3600" dirty="0">
                <a:effectLst/>
                <a:latin typeface="Arial" panose="020B0604020202020204" pitchFamily="34" charset="0"/>
                <a:ea typeface="Glacial Indifference"/>
                <a:cs typeface="Arial" panose="020B0604020202020204" pitchFamily="34" charset="0"/>
              </a:rPr>
              <a:t> – the difference between the median hourly rate of pay of male full-pay relevant employees and that of female full-pay relevant employees </a:t>
            </a:r>
          </a:p>
          <a:p>
            <a:pPr marL="571500" lvl="0" indent="-571500" algn="just" fontAlgn="base">
              <a:spcAft>
                <a:spcPts val="1000"/>
              </a:spcAft>
              <a:buSzPct val="100000"/>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M</a:t>
            </a:r>
            <a:r>
              <a:rPr lang="en-GB" sz="3600" b="1" dirty="0">
                <a:effectLst/>
                <a:latin typeface="Arial" panose="020B0604020202020204" pitchFamily="34" charset="0"/>
                <a:ea typeface="Glacial Indifference"/>
                <a:cs typeface="Arial" panose="020B0604020202020204" pitchFamily="34" charset="0"/>
              </a:rPr>
              <a:t>ean gender pay gap – </a:t>
            </a:r>
            <a:r>
              <a:rPr lang="en-GB" sz="3600" dirty="0">
                <a:effectLst/>
                <a:latin typeface="Arial" panose="020B0604020202020204" pitchFamily="34" charset="0"/>
                <a:ea typeface="Glacial Indifference"/>
                <a:cs typeface="Arial" panose="020B0604020202020204" pitchFamily="34" charset="0"/>
              </a:rPr>
              <a:t>the difference between the mean hourly rate of pay of male full-pay relevant employees and that of female full-pay relevant employees </a:t>
            </a:r>
          </a:p>
          <a:p>
            <a:pPr marL="571500" indent="-571500" algn="just" fontAlgn="base">
              <a:spcAft>
                <a:spcPts val="1000"/>
              </a:spcAft>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M</a:t>
            </a:r>
            <a:r>
              <a:rPr lang="en-GB" sz="3600" b="1" dirty="0">
                <a:effectLst/>
                <a:latin typeface="Arial" panose="020B0604020202020204" pitchFamily="34" charset="0"/>
                <a:ea typeface="Glacial Indifference"/>
                <a:cs typeface="Arial" panose="020B0604020202020204" pitchFamily="34" charset="0"/>
              </a:rPr>
              <a:t>edian bonus gap </a:t>
            </a:r>
            <a:r>
              <a:rPr lang="en-GB" sz="3600" dirty="0">
                <a:effectLst/>
                <a:latin typeface="Arial" panose="020B0604020202020204" pitchFamily="34" charset="0"/>
                <a:ea typeface="Glacial Indifference"/>
                <a:cs typeface="Arial" panose="020B0604020202020204" pitchFamily="34" charset="0"/>
              </a:rPr>
              <a:t>– the difference between the median bonus pay paid to male relevant employees and that paid to female relevant employees </a:t>
            </a:r>
          </a:p>
          <a:p>
            <a:pPr marL="571500" indent="-571500" algn="just" fontAlgn="base">
              <a:spcAft>
                <a:spcPts val="1000"/>
              </a:spcAft>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M</a:t>
            </a:r>
            <a:r>
              <a:rPr lang="en-GB" sz="3600" b="1" dirty="0">
                <a:effectLst/>
                <a:latin typeface="Arial" panose="020B0604020202020204" pitchFamily="34" charset="0"/>
                <a:ea typeface="Glacial Indifference"/>
                <a:cs typeface="Arial" panose="020B0604020202020204" pitchFamily="34" charset="0"/>
              </a:rPr>
              <a:t>ean bonus gap – </a:t>
            </a:r>
            <a:r>
              <a:rPr lang="en-GB" sz="3600" dirty="0">
                <a:effectLst/>
                <a:latin typeface="Arial" panose="020B0604020202020204" pitchFamily="34" charset="0"/>
                <a:ea typeface="Glacial Indifference"/>
                <a:cs typeface="Arial" panose="020B0604020202020204" pitchFamily="34" charset="0"/>
              </a:rPr>
              <a:t>the</a:t>
            </a:r>
            <a:r>
              <a:rPr lang="en-GB" sz="3600" b="1" dirty="0">
                <a:effectLst/>
                <a:latin typeface="Arial" panose="020B0604020202020204" pitchFamily="34" charset="0"/>
                <a:ea typeface="Glacial Indifference"/>
                <a:cs typeface="Arial" panose="020B0604020202020204" pitchFamily="34" charset="0"/>
              </a:rPr>
              <a:t> </a:t>
            </a:r>
            <a:r>
              <a:rPr lang="en-GB" sz="3600" dirty="0">
                <a:effectLst/>
                <a:latin typeface="Arial" panose="020B0604020202020204" pitchFamily="34" charset="0"/>
                <a:ea typeface="Glacial Indifference"/>
                <a:cs typeface="Arial" panose="020B0604020202020204" pitchFamily="34" charset="0"/>
              </a:rPr>
              <a:t>difference between the mean bonus pay paid to male relevant employees and that paid to female relevant employees </a:t>
            </a:r>
          </a:p>
          <a:p>
            <a:pPr marL="571500" indent="-571500" algn="just" fontAlgn="base">
              <a:spcAft>
                <a:spcPts val="1000"/>
              </a:spcAft>
              <a:buFont typeface="Wingdings" panose="05000000000000000000" pitchFamily="2" charset="2"/>
              <a:buChar char="Ø"/>
            </a:pPr>
            <a:r>
              <a:rPr lang="en-GB" sz="3600" b="1" dirty="0">
                <a:effectLst/>
                <a:latin typeface="Arial" panose="020B0604020202020204" pitchFamily="34" charset="0"/>
                <a:ea typeface="Glacial Indifference"/>
                <a:cs typeface="Arial" panose="020B0604020202020204" pitchFamily="34" charset="0"/>
              </a:rPr>
              <a:t>Bonus proportions </a:t>
            </a:r>
            <a:r>
              <a:rPr lang="en-GB" sz="3600" dirty="0">
                <a:effectLst/>
                <a:latin typeface="Arial" panose="020B0604020202020204" pitchFamily="34" charset="0"/>
                <a:ea typeface="Glacial Indifference"/>
                <a:cs typeface="Arial" panose="020B0604020202020204" pitchFamily="34" charset="0"/>
              </a:rPr>
              <a:t>– the proportions of male and female relevant employees who were paid bonus pay during the relevant period </a:t>
            </a:r>
          </a:p>
          <a:p>
            <a:pPr marL="571500" indent="-571500" algn="just" fontAlgn="base">
              <a:spcAft>
                <a:spcPts val="1000"/>
              </a:spcAft>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Q</a:t>
            </a:r>
            <a:r>
              <a:rPr lang="en-GB" sz="3600" b="1" dirty="0">
                <a:effectLst/>
                <a:latin typeface="Arial" panose="020B0604020202020204" pitchFamily="34" charset="0"/>
                <a:ea typeface="Glacial Indifference"/>
                <a:cs typeface="Arial" panose="020B0604020202020204" pitchFamily="34" charset="0"/>
              </a:rPr>
              <a:t>uartile pay bands – t</a:t>
            </a:r>
            <a:r>
              <a:rPr lang="en-GB" sz="3600" dirty="0">
                <a:effectLst/>
                <a:latin typeface="Arial" panose="020B0604020202020204" pitchFamily="34" charset="0"/>
                <a:ea typeface="Glacial Indifference"/>
                <a:cs typeface="Arial" panose="020B0604020202020204" pitchFamily="34" charset="0"/>
              </a:rPr>
              <a:t>he proportions of male and female full-pay relevant employees in the lower, lower-middle, upper-middle and upper quartile pay bands</a:t>
            </a:r>
          </a:p>
          <a:p>
            <a:pPr algn="l"/>
            <a:endParaRPr lang="en-US" sz="4000" dirty="0">
              <a:solidFill>
                <a:srgbClr val="44546A"/>
              </a:solidFill>
              <a:latin typeface="Arial" panose="020B0604020202020204" pitchFamily="34" charset="0"/>
              <a:ea typeface="Glacial Indifference"/>
              <a:cs typeface="Arial" panose="020B0604020202020204" pitchFamily="34" charset="0"/>
            </a:endParaRPr>
          </a:p>
          <a:p>
            <a:pPr algn="l"/>
            <a:endParaRPr lang="en-US" sz="4000" dirty="0">
              <a:solidFill>
                <a:srgbClr val="44546A"/>
              </a:solidFill>
              <a:latin typeface="Arial" panose="020B0604020202020204" pitchFamily="34" charset="0"/>
              <a:ea typeface="Glacial Indifference"/>
              <a:cs typeface="Arial" panose="020B0604020202020204" pitchFamily="34" charset="0"/>
            </a:endParaRPr>
          </a:p>
          <a:p>
            <a:pPr algn="l"/>
            <a:endParaRPr lang="en-US" sz="4000" dirty="0">
              <a:latin typeface="Arial" panose="020B0604020202020204" pitchFamily="34" charset="0"/>
              <a:ea typeface="Glacial Indifference"/>
              <a:cs typeface="Arial" panose="020B0604020202020204" pitchFamily="34" charset="0"/>
            </a:endParaRPr>
          </a:p>
        </p:txBody>
      </p:sp>
      <p:sp>
        <p:nvSpPr>
          <p:cNvPr id="3" name="Title 2">
            <a:extLst>
              <a:ext uri="{FF2B5EF4-FFF2-40B4-BE49-F238E27FC236}">
                <a16:creationId xmlns:a16="http://schemas.microsoft.com/office/drawing/2014/main" id="{80EE0C7F-60A9-CB37-EB07-BA26AAB53BF1}"/>
              </a:ext>
            </a:extLst>
          </p:cNvPr>
          <p:cNvSpPr txBox="1">
            <a:spLocks noGrp="1"/>
          </p:cNvSpPr>
          <p:nvPr>
            <p:ph type="title" idx="4294967295"/>
          </p:nvPr>
        </p:nvSpPr>
        <p:spPr>
          <a:xfrm>
            <a:off x="18151949" y="2169172"/>
            <a:ext cx="15118143" cy="178212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does it tell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 reports show the difference between the average earnings of men and women, expressed relative to men's earnings. If an organisation reports a gender pay gap, it does not mean women are paid less than men for doing the same job, but it does show that, on average, men occupy higher-paying roles than women.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A gender pay gap above zero represents that on average men earn more than women whereas a pay gap below zero indicates that women, on average, earn more than men.  </a:t>
            </a:r>
          </a:p>
          <a:p>
            <a:pPr marL="0" marR="0" lvl="0" indent="0" algn="just" defTabSz="914400" rtl="0" eaLnBrk="1" fontAlgn="base" latinLnBrk="0" hangingPunct="1">
              <a:lnSpc>
                <a:spcPct val="100000"/>
              </a:lnSpc>
              <a:spcBef>
                <a:spcPts val="0"/>
              </a:spcBef>
              <a:spcAft>
                <a:spcPts val="100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Headlines about the gender pay gap tend to focus on the median figure, which ignores extremes and is therefore thought to be the most representative measure. It is, however, important to report all of these measures as each one can tell you something different about the underlying causes of the gender pay gap and each one can mask issues that another may highlight. If there is a big difference between an organisation’s mean and median pay gap, this indicates that the dataset is skewed – either by the presence of very low earners (making the mean lower than the median), or by a group of very high earners (making the mean bigger than the median).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100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Taking a ‘snapshot’ of this data on a set date, as required by regulation, creates a level playing field for all reporting organisations, however, the snapshot has the potential to mask the fluidity of gender pay gaps, which can fluctuate from month to month and across pay quartiles depending on changes to headcount.</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849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2AF35C-6B4E-2DC9-A589-5C34871F07E1}"/>
              </a:ext>
            </a:extLst>
          </p:cNvPr>
          <p:cNvSpPr txBox="1">
            <a:spLocks noGrp="1"/>
          </p:cNvSpPr>
          <p:nvPr>
            <p:ph type="title" idx="4294967295"/>
          </p:nvPr>
        </p:nvSpPr>
        <p:spPr>
          <a:xfrm>
            <a:off x="851336" y="2743632"/>
            <a:ext cx="1652226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is the difference between equal pay and the gender pay gap?</a:t>
            </a:r>
          </a:p>
        </p:txBody>
      </p:sp>
      <p:sp>
        <p:nvSpPr>
          <p:cNvPr id="4" name="TextBox 3">
            <a:extLst>
              <a:ext uri="{FF2B5EF4-FFF2-40B4-BE49-F238E27FC236}">
                <a16:creationId xmlns:a16="http://schemas.microsoft.com/office/drawing/2014/main" id="{DF5F505D-077D-465F-CEA6-CF8494AAE631}"/>
              </a:ext>
            </a:extLst>
          </p:cNvPr>
          <p:cNvSpPr txBox="1"/>
          <p:nvPr/>
        </p:nvSpPr>
        <p:spPr>
          <a:xfrm>
            <a:off x="1261241" y="4232692"/>
            <a:ext cx="16112358" cy="7232749"/>
          </a:xfrm>
          <a:prstGeom prst="rect">
            <a:avLst/>
          </a:prstGeom>
          <a:noFill/>
        </p:spPr>
        <p:txBody>
          <a:bodyPr wrap="square" rtlCol="0">
            <a:spAutoFit/>
          </a:bodyPr>
          <a:lstStyle/>
          <a:p>
            <a:pPr algn="just"/>
            <a:r>
              <a:rPr lang="en-GB" sz="3600" dirty="0">
                <a:latin typeface="Arial" panose="020B0604020202020204" pitchFamily="34" charset="0"/>
                <a:cs typeface="Arial" panose="020B0604020202020204" pitchFamily="34" charset="0"/>
              </a:rPr>
              <a:t>The gender pay gap isn’t the same as equal pay. Unequal pay is when women are paid less than men for doing the exact same work. </a:t>
            </a:r>
          </a:p>
          <a:p>
            <a:pPr algn="just"/>
            <a:endParaRPr lang="en-GB" sz="3600" dirty="0">
              <a:latin typeface="Arial" panose="020B0604020202020204" pitchFamily="34" charset="0"/>
              <a:cs typeface="Arial" panose="020B0604020202020204" pitchFamily="34" charset="0"/>
            </a:endParaRPr>
          </a:p>
          <a:p>
            <a:pPr algn="just"/>
            <a:r>
              <a:rPr lang="en-GB" sz="3600" dirty="0">
                <a:latin typeface="Arial" panose="020B0604020202020204" pitchFamily="34" charset="0"/>
                <a:cs typeface="Arial" panose="020B0604020202020204" pitchFamily="34" charset="0"/>
              </a:rPr>
              <a:t>Equal pay has been a legal requirement since the Equality Act was introduced in 1970. </a:t>
            </a:r>
          </a:p>
          <a:p>
            <a:pPr algn="just"/>
            <a:endParaRPr lang="en-GB" sz="3600" dirty="0">
              <a:latin typeface="Arial" panose="020B0604020202020204" pitchFamily="34" charset="0"/>
              <a:cs typeface="Arial" panose="020B0604020202020204" pitchFamily="34" charset="0"/>
            </a:endParaRPr>
          </a:p>
          <a:p>
            <a:pPr algn="just"/>
            <a:r>
              <a:rPr lang="en-GB" sz="3600" dirty="0">
                <a:latin typeface="Arial" panose="020B0604020202020204" pitchFamily="34" charset="0"/>
                <a:cs typeface="Arial" panose="020B0604020202020204" pitchFamily="34" charset="0"/>
              </a:rPr>
              <a:t>We conduct pay audits, routinely, have transparent pay frameworks and use the Higher Education Role Analysis (ECC) platform to ensure each of our roles are evaluated fairly. </a:t>
            </a:r>
          </a:p>
          <a:p>
            <a:pPr algn="just"/>
            <a:endParaRPr lang="en-GB" sz="3600" dirty="0">
              <a:latin typeface="Arial" panose="020B0604020202020204" pitchFamily="34" charset="0"/>
              <a:cs typeface="Arial" panose="020B0604020202020204" pitchFamily="34" charset="0"/>
            </a:endParaRPr>
          </a:p>
          <a:p>
            <a:pPr algn="just"/>
            <a:r>
              <a:rPr lang="en-GB" sz="3600" dirty="0">
                <a:latin typeface="Arial" panose="020B0604020202020204" pitchFamily="34" charset="0"/>
                <a:cs typeface="Arial" panose="020B0604020202020204" pitchFamily="34" charset="0"/>
              </a:rPr>
              <a:t>We therefore remain confident that there is no evidence to suggest that there is an equal pay issue at Edge Hill University. </a:t>
            </a:r>
          </a:p>
          <a:p>
            <a:endParaRPr lang="en-GB" sz="3200" dirty="0">
              <a:latin typeface="Arial" panose="020B0604020202020204" pitchFamily="34" charset="0"/>
              <a:cs typeface="Arial" panose="020B0604020202020204" pitchFamily="34" charset="0"/>
            </a:endParaRPr>
          </a:p>
        </p:txBody>
      </p:sp>
      <p:pic>
        <p:nvPicPr>
          <p:cNvPr id="5" name="Picture 2" descr="Ecc Role Analysis Tools Hera And Fedra Schemes And Software » Benefits Of  Ecc Membership » Home">
            <a:extLst>
              <a:ext uri="{FF2B5EF4-FFF2-40B4-BE49-F238E27FC236}">
                <a16:creationId xmlns:a16="http://schemas.microsoft.com/office/drawing/2014/main" id="{B179D594-F3C1-C1FC-BB31-DEE205664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2734" y="15344777"/>
            <a:ext cx="10301136" cy="2846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Equality Act 2010 | What?, 9 Characteristics, Rights. Discrimination">
            <a:extLst>
              <a:ext uri="{FF2B5EF4-FFF2-40B4-BE49-F238E27FC236}">
                <a16:creationId xmlns:a16="http://schemas.microsoft.com/office/drawing/2014/main" id="{10FA1713-1BCD-FB05-1E87-47294C92C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22951"/>
            <a:ext cx="19537063" cy="6379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diagram of a gender pay gap">
            <a:extLst>
              <a:ext uri="{FF2B5EF4-FFF2-40B4-BE49-F238E27FC236}">
                <a16:creationId xmlns:a16="http://schemas.microsoft.com/office/drawing/2014/main" id="{177F366A-1CA5-EE03-0CF7-BB0B9CDE1456}"/>
              </a:ext>
            </a:extLst>
          </p:cNvPr>
          <p:cNvPicPr>
            <a:picLocks noChangeAspect="1"/>
          </p:cNvPicPr>
          <p:nvPr/>
        </p:nvPicPr>
        <p:blipFill>
          <a:blip r:embed="rId4"/>
          <a:stretch>
            <a:fillRect/>
          </a:stretch>
        </p:blipFill>
        <p:spPr>
          <a:xfrm>
            <a:off x="18867615" y="2743632"/>
            <a:ext cx="15052046" cy="9776072"/>
          </a:xfrm>
          <a:prstGeom prst="rect">
            <a:avLst/>
          </a:prstGeom>
        </p:spPr>
      </p:pic>
    </p:spTree>
    <p:extLst>
      <p:ext uri="{BB962C8B-B14F-4D97-AF65-F5344CB8AC3E}">
        <p14:creationId xmlns:p14="http://schemas.microsoft.com/office/powerpoint/2010/main" val="361198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68EC-AEA6-A631-E1CC-3777685D8027}"/>
              </a:ext>
            </a:extLst>
          </p:cNvPr>
          <p:cNvSpPr txBox="1">
            <a:spLocks noGrp="1"/>
          </p:cNvSpPr>
          <p:nvPr>
            <p:ph type="title" idx="4294967295"/>
          </p:nvPr>
        </p:nvSpPr>
        <p:spPr>
          <a:xfrm>
            <a:off x="1101863" y="2134355"/>
            <a:ext cx="17373600" cy="160518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Who did we include? </a:t>
            </a: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As per legislative requirements, all Academic, Professional and Support Staff, Senior Managers, Professors and hourly paid Associate Tutors and non-academic workers have been included in this audit. </a:t>
            </a: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On the snapshot date, Edge Hill’s population of established, permanent, and fixed term staff, was 2438. Establishment only staff made up 1971 of our workforce. </a:t>
            </a:r>
          </a:p>
          <a:p>
            <a:pPr marL="0" marR="0" lvl="0" indent="0" algn="just" defTabSz="914400" rtl="0" eaLnBrk="1" fontAlgn="base" latinLnBrk="0" hangingPunct="1">
              <a:lnSpc>
                <a:spcPct val="115000"/>
              </a:lnSpc>
              <a:spcBef>
                <a:spcPts val="0"/>
              </a:spcBef>
              <a:spcAft>
                <a:spcPts val="1000"/>
              </a:spcAft>
              <a:buClrTx/>
              <a:buSzTx/>
              <a:buFontTx/>
              <a:buNone/>
              <a:tabLst/>
              <a:defRPr/>
            </a:pPr>
            <a:endParaRPr kumimoji="0" lang="en-GB" sz="40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64.1% (1264) of EHUs workforce on the snapshot date was made up of women in comparison to the HE sector average of 55%. The balance of part-time women (498) almost exactly mirrors the sector average at 39.4%. </a:t>
            </a:r>
          </a:p>
          <a:p>
            <a:pPr marL="0" marR="0" lvl="0" indent="0" algn="just" defTabSz="914400" rtl="0" eaLnBrk="1" fontAlgn="base" latinLnBrk="0" hangingPunct="1">
              <a:lnSpc>
                <a:spcPct val="115000"/>
              </a:lnSpc>
              <a:spcBef>
                <a:spcPts val="0"/>
              </a:spcBef>
              <a:spcAft>
                <a:spcPts val="1000"/>
              </a:spcAft>
              <a:buClrTx/>
              <a:buSzTx/>
              <a:buFontTx/>
              <a:buNone/>
              <a:tabLst/>
              <a:defRPr/>
            </a:pPr>
            <a:endParaRPr kumimoji="0" lang="en-GB" sz="40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35.9% (707) of EHUs workforce on the snapshot date was made up of men in comparison to the HE sector average of 45%. The balance of part-time men (140) is 4.2% below the sector average at 19.8% </a:t>
            </a:r>
          </a:p>
          <a:p>
            <a:pPr marL="0" marR="0" lvl="0" indent="0" algn="just" defTabSz="914400" rtl="0" eaLnBrk="1" fontAlgn="base" latinLnBrk="0" hangingPunct="1">
              <a:lnSpc>
                <a:spcPct val="115000"/>
              </a:lnSpc>
              <a:spcBef>
                <a:spcPts val="0"/>
              </a:spcBef>
              <a:spcAft>
                <a:spcPts val="1000"/>
              </a:spcAft>
              <a:buClrTx/>
              <a:buSzTx/>
              <a:buFontTx/>
              <a:buNone/>
              <a:tabLst/>
              <a:defRPr/>
            </a:pPr>
            <a:endParaRPr kumimoji="0" lang="en-GB" sz="40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Although establishment numbers remained relatively stable, there has been a further 7.43% decrease in the use of Associate Tutors compared to the previous year, in line with our ongoing commitment to tackling precarious contract arrangements.</a:t>
            </a:r>
          </a:p>
        </p:txBody>
      </p:sp>
      <p:pic>
        <p:nvPicPr>
          <p:cNvPr id="6" name="Picture 5" descr="A diagram of gender balance">
            <a:extLst>
              <a:ext uri="{FF2B5EF4-FFF2-40B4-BE49-F238E27FC236}">
                <a16:creationId xmlns:a16="http://schemas.microsoft.com/office/drawing/2014/main" id="{BEE8D04B-9B47-3096-174B-47619F1D03B9}"/>
              </a:ext>
            </a:extLst>
          </p:cNvPr>
          <p:cNvPicPr>
            <a:picLocks noChangeAspect="1"/>
          </p:cNvPicPr>
          <p:nvPr/>
        </p:nvPicPr>
        <p:blipFill>
          <a:blip r:embed="rId2"/>
          <a:stretch>
            <a:fillRect/>
          </a:stretch>
        </p:blipFill>
        <p:spPr>
          <a:xfrm>
            <a:off x="19078173" y="5250194"/>
            <a:ext cx="15412311" cy="10368747"/>
          </a:xfrm>
          <a:prstGeom prst="rect">
            <a:avLst/>
          </a:prstGeom>
        </p:spPr>
      </p:pic>
    </p:spTree>
    <p:extLst>
      <p:ext uri="{BB962C8B-B14F-4D97-AF65-F5344CB8AC3E}">
        <p14:creationId xmlns:p14="http://schemas.microsoft.com/office/powerpoint/2010/main" val="3182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FF2B5EF4-FFF2-40B4-BE49-F238E27FC236}">
                <a16:creationId xmlns:a16="http://schemas.microsoft.com/office/drawing/2014/main" id="{DA8C6CBE-A2C8-AC8A-C8F3-A38B9CD5BA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69664" y="2142662"/>
            <a:ext cx="30577536" cy="17282160"/>
          </a:xfrm>
          <a:prstGeom prst="rect">
            <a:avLst/>
          </a:prstGeom>
        </p:spPr>
      </p:pic>
      <p:sp>
        <p:nvSpPr>
          <p:cNvPr id="3" name="Text 0">
            <a:extLst>
              <a:ext uri="{FF2B5EF4-FFF2-40B4-BE49-F238E27FC236}">
                <a16:creationId xmlns:a16="http://schemas.microsoft.com/office/drawing/2014/main" id="{E93BDFCD-EF68-67B8-47D2-F5F6A8DCAF6E}"/>
              </a:ext>
            </a:extLst>
          </p:cNvPr>
          <p:cNvSpPr>
            <a:spLocks noGrp="1"/>
          </p:cNvSpPr>
          <p:nvPr>
            <p:ph type="title" idx="4294967295"/>
          </p:nvPr>
        </p:nvSpPr>
        <p:spPr>
          <a:xfrm>
            <a:off x="0" y="8641080"/>
            <a:ext cx="34747200" cy="1920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44546A"/>
                </a:solidFill>
                <a:effectLst/>
                <a:uLnTx/>
                <a:uFillTx/>
                <a:latin typeface="Glacial Indifference" pitchFamily="34" charset="0"/>
                <a:ea typeface="Glacial Indifference" pitchFamily="34" charset="-122"/>
                <a:cs typeface="+mn-cs"/>
              </a:rPr>
              <a:t>EHU Summary</a:t>
            </a:r>
            <a:endParaRPr kumimoji="0" lang="en-US" sz="13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9663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4DCB755A-34D8-7917-2E3C-F30D5847EDAB}"/>
              </a:ext>
            </a:extLst>
          </p:cNvPr>
          <p:cNvSpPr/>
          <p:nvPr/>
        </p:nvSpPr>
        <p:spPr>
          <a:xfrm>
            <a:off x="521208" y="2743693"/>
            <a:ext cx="13898880" cy="960120"/>
          </a:xfrm>
          <a:prstGeom prst="rect">
            <a:avLst/>
          </a:prstGeom>
          <a:noFill/>
          <a:ln/>
        </p:spPr>
        <p:txBody>
          <a:bodyPr wrap="square" rtlCol="0" anchor="ctr"/>
          <a:lstStyle/>
          <a:p>
            <a:pPr marL="0" indent="0" algn="l">
              <a:buNone/>
            </a:pPr>
            <a:r>
              <a:rPr lang="en-US" sz="4800" dirty="0">
                <a:solidFill>
                  <a:srgbClr val="5C646F"/>
                </a:solidFill>
                <a:latin typeface="Glacial Indifference" pitchFamily="34" charset="0"/>
                <a:ea typeface="Glacial Indifference" pitchFamily="34" charset="-122"/>
                <a:cs typeface="Glacial Indifference" pitchFamily="34" charset="-120"/>
              </a:rPr>
              <a:t>EHU Women's </a:t>
            </a:r>
            <a:r>
              <a:rPr lang="en-US" sz="4800" b="1" dirty="0">
                <a:latin typeface="Glacial Indifference" pitchFamily="34" charset="0"/>
                <a:ea typeface="Glacial Indifference" pitchFamily="34" charset="-122"/>
                <a:cs typeface="Glacial Indifference" pitchFamily="34" charset="-120"/>
              </a:rPr>
              <a:t>mean hourly rate </a:t>
            </a:r>
            <a:r>
              <a:rPr lang="en-US" sz="4800" dirty="0">
                <a:solidFill>
                  <a:srgbClr val="5C646F"/>
                </a:solidFill>
                <a:latin typeface="Glacial Indifference" pitchFamily="34" charset="0"/>
                <a:ea typeface="Glacial Indifference" pitchFamily="34" charset="-122"/>
                <a:cs typeface="Glacial Indifference" pitchFamily="34" charset="-120"/>
              </a:rPr>
              <a:t>is 8.72% less</a:t>
            </a:r>
            <a:endParaRPr lang="en-US" sz="4800" dirty="0"/>
          </a:p>
        </p:txBody>
      </p:sp>
      <p:sp>
        <p:nvSpPr>
          <p:cNvPr id="3" name="Text 3">
            <a:extLst>
              <a:ext uri="{FF2B5EF4-FFF2-40B4-BE49-F238E27FC236}">
                <a16:creationId xmlns:a16="http://schemas.microsoft.com/office/drawing/2014/main" id="{34C5E38A-2C7F-B7E6-4829-F177702DC1C5}"/>
              </a:ext>
            </a:extLst>
          </p:cNvPr>
          <p:cNvSpPr/>
          <p:nvPr/>
        </p:nvSpPr>
        <p:spPr>
          <a:xfrm>
            <a:off x="521208" y="3703813"/>
            <a:ext cx="13898880" cy="768096"/>
          </a:xfrm>
          <a:prstGeom prst="rect">
            <a:avLst/>
          </a:prstGeom>
          <a:noFill/>
          <a:ln/>
        </p:spPr>
        <p:txBody>
          <a:bodyPr wrap="square" rtlCol="0" anchor="ctr"/>
          <a:lstStyle/>
          <a:p>
            <a:pPr marL="0" indent="0" algn="l">
              <a:buNone/>
            </a:pPr>
            <a:r>
              <a:rPr lang="en-US" sz="3200" dirty="0">
                <a:solidFill>
                  <a:srgbClr val="5C646F"/>
                </a:solidFill>
                <a:latin typeface="Glacial Indifference" pitchFamily="34" charset="0"/>
                <a:ea typeface="Glacial Indifference" pitchFamily="34" charset="-122"/>
                <a:cs typeface="Glacial Indifference" pitchFamily="34" charset="-120"/>
              </a:rPr>
              <a:t>Mean pay per hour for men: 22.47</a:t>
            </a:r>
            <a:endParaRPr lang="en-US" sz="3200" dirty="0"/>
          </a:p>
        </p:txBody>
      </p:sp>
      <p:sp>
        <p:nvSpPr>
          <p:cNvPr id="4" name="Text 4">
            <a:extLst>
              <a:ext uri="{FF2B5EF4-FFF2-40B4-BE49-F238E27FC236}">
                <a16:creationId xmlns:a16="http://schemas.microsoft.com/office/drawing/2014/main" id="{3551C09D-7EE3-7B23-9E7B-B11E1F55F0DD}"/>
              </a:ext>
            </a:extLst>
          </p:cNvPr>
          <p:cNvSpPr/>
          <p:nvPr/>
        </p:nvSpPr>
        <p:spPr>
          <a:xfrm>
            <a:off x="521208" y="4567921"/>
            <a:ext cx="13898880" cy="768096"/>
          </a:xfrm>
          <a:prstGeom prst="rect">
            <a:avLst/>
          </a:prstGeom>
          <a:noFill/>
          <a:ln/>
        </p:spPr>
        <p:txBody>
          <a:bodyPr wrap="square" rtlCol="0" anchor="ctr"/>
          <a:lstStyle/>
          <a:p>
            <a:pPr marL="0" indent="0" algn="l">
              <a:buNone/>
            </a:pPr>
            <a:r>
              <a:rPr lang="en-US" sz="3200" dirty="0">
                <a:solidFill>
                  <a:srgbClr val="5C646F"/>
                </a:solidFill>
                <a:latin typeface="Glacial Indifference" pitchFamily="34" charset="0"/>
                <a:ea typeface="Glacial Indifference" pitchFamily="34" charset="-122"/>
                <a:cs typeface="Glacial Indifference" pitchFamily="34" charset="-120"/>
              </a:rPr>
              <a:t>Mean pay per hour for women: 20.51</a:t>
            </a:r>
            <a:endParaRPr lang="en-US" sz="3200" dirty="0"/>
          </a:p>
        </p:txBody>
      </p:sp>
      <p:sp>
        <p:nvSpPr>
          <p:cNvPr id="5" name="Text 5">
            <a:extLst>
              <a:ext uri="{FF2B5EF4-FFF2-40B4-BE49-F238E27FC236}">
                <a16:creationId xmlns:a16="http://schemas.microsoft.com/office/drawing/2014/main" id="{DAAD3DDE-EA0A-ECFC-4850-E2B598BB34E7}"/>
              </a:ext>
            </a:extLst>
          </p:cNvPr>
          <p:cNvSpPr/>
          <p:nvPr/>
        </p:nvSpPr>
        <p:spPr>
          <a:xfrm>
            <a:off x="521208" y="5430731"/>
            <a:ext cx="13898880" cy="768096"/>
          </a:xfrm>
          <a:prstGeom prst="rect">
            <a:avLst/>
          </a:prstGeom>
          <a:noFill/>
          <a:ln/>
        </p:spPr>
        <p:txBody>
          <a:bodyPr wrap="square" rtlCol="0" anchor="ctr"/>
          <a:lstStyle/>
          <a:p>
            <a:pPr marL="0" indent="0" algn="l">
              <a:buNone/>
            </a:pPr>
            <a:r>
              <a:rPr lang="en-US" sz="3200" dirty="0">
                <a:solidFill>
                  <a:srgbClr val="5C646F"/>
                </a:solidFill>
                <a:latin typeface="Glacial Indifference" pitchFamily="34" charset="0"/>
                <a:ea typeface="Glacial Indifference" pitchFamily="34" charset="-122"/>
                <a:cs typeface="Glacial Indifference" pitchFamily="34" charset="-120"/>
              </a:rPr>
              <a:t>Difference in pay: 1.96</a:t>
            </a:r>
            <a:endParaRPr lang="en-US" sz="3200" dirty="0"/>
          </a:p>
        </p:txBody>
      </p:sp>
      <p:sp>
        <p:nvSpPr>
          <p:cNvPr id="6" name="Text 6">
            <a:extLst>
              <a:ext uri="{FF2B5EF4-FFF2-40B4-BE49-F238E27FC236}">
                <a16:creationId xmlns:a16="http://schemas.microsoft.com/office/drawing/2014/main" id="{DA5ADCE1-E98F-005F-E96C-B07953810F93}"/>
              </a:ext>
            </a:extLst>
          </p:cNvPr>
          <p:cNvSpPr/>
          <p:nvPr/>
        </p:nvSpPr>
        <p:spPr>
          <a:xfrm>
            <a:off x="521208" y="6824203"/>
            <a:ext cx="13898880" cy="960120"/>
          </a:xfrm>
          <a:prstGeom prst="rect">
            <a:avLst/>
          </a:prstGeom>
          <a:noFill/>
          <a:ln/>
        </p:spPr>
        <p:txBody>
          <a:bodyPr wrap="square" rtlCol="0" anchor="ctr"/>
          <a:lstStyle/>
          <a:p>
            <a:pPr marL="0" indent="0" algn="l">
              <a:buNone/>
            </a:pPr>
            <a:r>
              <a:rPr lang="en-US" sz="4800" dirty="0">
                <a:solidFill>
                  <a:srgbClr val="5C646F"/>
                </a:solidFill>
                <a:latin typeface="Glacial Indifference" pitchFamily="34" charset="0"/>
                <a:ea typeface="Glacial Indifference" pitchFamily="34" charset="-122"/>
                <a:cs typeface="Glacial Indifference" pitchFamily="34" charset="-120"/>
              </a:rPr>
              <a:t>EHU Women's </a:t>
            </a:r>
            <a:r>
              <a:rPr lang="en-US" sz="4800" b="1" dirty="0">
                <a:latin typeface="Glacial Indifference" pitchFamily="34" charset="0"/>
                <a:ea typeface="Glacial Indifference" pitchFamily="34" charset="-122"/>
                <a:cs typeface="Glacial Indifference" pitchFamily="34" charset="-120"/>
              </a:rPr>
              <a:t>median hourly rate</a:t>
            </a:r>
            <a:r>
              <a:rPr lang="en-US" sz="4800" b="1" dirty="0">
                <a:solidFill>
                  <a:srgbClr val="C00000"/>
                </a:solidFill>
                <a:latin typeface="Glacial Indifference" pitchFamily="34" charset="0"/>
                <a:ea typeface="Glacial Indifference" pitchFamily="34" charset="-122"/>
                <a:cs typeface="Glacial Indifference" pitchFamily="34" charset="-120"/>
              </a:rPr>
              <a:t> </a:t>
            </a:r>
            <a:r>
              <a:rPr lang="en-US" sz="4800" dirty="0">
                <a:solidFill>
                  <a:srgbClr val="5C646F"/>
                </a:solidFill>
                <a:latin typeface="Glacial Indifference" pitchFamily="34" charset="0"/>
                <a:ea typeface="Glacial Indifference" pitchFamily="34" charset="-122"/>
                <a:cs typeface="Glacial Indifference" pitchFamily="34" charset="-120"/>
              </a:rPr>
              <a:t>is 19.26% less</a:t>
            </a:r>
            <a:endParaRPr lang="en-US" sz="4800" dirty="0"/>
          </a:p>
        </p:txBody>
      </p:sp>
      <p:sp>
        <p:nvSpPr>
          <p:cNvPr id="7" name="Text 7">
            <a:extLst>
              <a:ext uri="{FF2B5EF4-FFF2-40B4-BE49-F238E27FC236}">
                <a16:creationId xmlns:a16="http://schemas.microsoft.com/office/drawing/2014/main" id="{3381CAB8-5E82-16D6-2CE1-1659A1960934}"/>
              </a:ext>
            </a:extLst>
          </p:cNvPr>
          <p:cNvSpPr/>
          <p:nvPr/>
        </p:nvSpPr>
        <p:spPr>
          <a:xfrm>
            <a:off x="656576" y="7927692"/>
            <a:ext cx="13898880" cy="768096"/>
          </a:xfrm>
          <a:prstGeom prst="rect">
            <a:avLst/>
          </a:prstGeom>
          <a:noFill/>
          <a:ln/>
        </p:spPr>
        <p:txBody>
          <a:bodyPr wrap="square" rtlCol="0" anchor="ctr"/>
          <a:lstStyle/>
          <a:p>
            <a:pPr marL="0" indent="0" algn="l">
              <a:buNone/>
            </a:pPr>
            <a:r>
              <a:rPr lang="en-US" sz="3200" dirty="0">
                <a:solidFill>
                  <a:srgbClr val="5C646F"/>
                </a:solidFill>
                <a:latin typeface="Glacial Indifference" pitchFamily="34" charset="0"/>
                <a:ea typeface="Glacial Indifference" pitchFamily="34" charset="-122"/>
                <a:cs typeface="Glacial Indifference" pitchFamily="34" charset="-120"/>
              </a:rPr>
              <a:t>Median pay per hour for men: 20.05</a:t>
            </a:r>
            <a:endParaRPr lang="en-US" sz="3200" dirty="0"/>
          </a:p>
        </p:txBody>
      </p:sp>
      <p:sp>
        <p:nvSpPr>
          <p:cNvPr id="8" name="Text 8">
            <a:extLst>
              <a:ext uri="{FF2B5EF4-FFF2-40B4-BE49-F238E27FC236}">
                <a16:creationId xmlns:a16="http://schemas.microsoft.com/office/drawing/2014/main" id="{885205A1-7A66-C1D1-8F1E-17608A51FEE6}"/>
              </a:ext>
            </a:extLst>
          </p:cNvPr>
          <p:cNvSpPr/>
          <p:nvPr/>
        </p:nvSpPr>
        <p:spPr>
          <a:xfrm>
            <a:off x="656576" y="8695788"/>
            <a:ext cx="13898880" cy="768096"/>
          </a:xfrm>
          <a:prstGeom prst="rect">
            <a:avLst/>
          </a:prstGeom>
          <a:noFill/>
          <a:ln/>
        </p:spPr>
        <p:txBody>
          <a:bodyPr wrap="square" rtlCol="0" anchor="ctr"/>
          <a:lstStyle/>
          <a:p>
            <a:pPr marL="0" indent="0" algn="l">
              <a:buNone/>
            </a:pPr>
            <a:r>
              <a:rPr lang="en-US" sz="3200" dirty="0">
                <a:solidFill>
                  <a:srgbClr val="5C646F"/>
                </a:solidFill>
                <a:latin typeface="Glacial Indifference" pitchFamily="34" charset="0"/>
                <a:ea typeface="Glacial Indifference" pitchFamily="34" charset="-122"/>
                <a:cs typeface="Glacial Indifference" pitchFamily="34" charset="-120"/>
              </a:rPr>
              <a:t>Median pay per hour for women: 16.19</a:t>
            </a:r>
            <a:endParaRPr lang="en-US" sz="3200" dirty="0"/>
          </a:p>
        </p:txBody>
      </p:sp>
      <p:sp>
        <p:nvSpPr>
          <p:cNvPr id="9" name="Text 9">
            <a:extLst>
              <a:ext uri="{FF2B5EF4-FFF2-40B4-BE49-F238E27FC236}">
                <a16:creationId xmlns:a16="http://schemas.microsoft.com/office/drawing/2014/main" id="{6ACC089F-ADE9-0C25-66B6-2341B39D92DB}"/>
              </a:ext>
            </a:extLst>
          </p:cNvPr>
          <p:cNvSpPr/>
          <p:nvPr/>
        </p:nvSpPr>
        <p:spPr>
          <a:xfrm>
            <a:off x="656576" y="9463884"/>
            <a:ext cx="13898880" cy="768096"/>
          </a:xfrm>
          <a:prstGeom prst="rect">
            <a:avLst/>
          </a:prstGeom>
          <a:noFill/>
          <a:ln/>
        </p:spPr>
        <p:txBody>
          <a:bodyPr wrap="square" rtlCol="0" anchor="ctr"/>
          <a:lstStyle/>
          <a:p>
            <a:pPr marL="0" indent="0" algn="l">
              <a:buNone/>
            </a:pPr>
            <a:r>
              <a:rPr lang="en-US" sz="3200" dirty="0">
                <a:solidFill>
                  <a:srgbClr val="5C646F"/>
                </a:solidFill>
                <a:latin typeface="Glacial Indifference" pitchFamily="34" charset="0"/>
                <a:ea typeface="Glacial Indifference" pitchFamily="34" charset="-122"/>
                <a:cs typeface="Glacial Indifference" pitchFamily="34" charset="-120"/>
              </a:rPr>
              <a:t>Difference in pay: 3.86</a:t>
            </a:r>
            <a:endParaRPr lang="en-US" sz="3200" dirty="0"/>
          </a:p>
        </p:txBody>
      </p:sp>
      <p:pic>
        <p:nvPicPr>
          <p:cNvPr id="10" name="Image 0">
            <a:extLst>
              <a:ext uri="{FF2B5EF4-FFF2-40B4-BE49-F238E27FC236}">
                <a16:creationId xmlns:a16="http://schemas.microsoft.com/office/drawing/2014/main" id="{D43EF878-C491-3F54-F369-E2480D6241C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19104" y="3894539"/>
            <a:ext cx="6254496" cy="2304288"/>
          </a:xfrm>
          <a:prstGeom prst="rect">
            <a:avLst/>
          </a:prstGeom>
        </p:spPr>
      </p:pic>
      <p:pic>
        <p:nvPicPr>
          <p:cNvPr id="11" name="Image 1">
            <a:extLst>
              <a:ext uri="{FF2B5EF4-FFF2-40B4-BE49-F238E27FC236}">
                <a16:creationId xmlns:a16="http://schemas.microsoft.com/office/drawing/2014/main" id="{B3E9159C-DD43-65B3-142E-D7C467985E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19104" y="7927692"/>
            <a:ext cx="6254496" cy="2304288"/>
          </a:xfrm>
          <a:prstGeom prst="rect">
            <a:avLst/>
          </a:prstGeom>
        </p:spPr>
      </p:pic>
      <p:sp>
        <p:nvSpPr>
          <p:cNvPr id="13" name="Text 3">
            <a:extLst>
              <a:ext uri="{FF2B5EF4-FFF2-40B4-BE49-F238E27FC236}">
                <a16:creationId xmlns:a16="http://schemas.microsoft.com/office/drawing/2014/main" id="{70BC8D59-D09C-276E-948F-04C4A672ECAD}"/>
              </a:ext>
            </a:extLst>
          </p:cNvPr>
          <p:cNvSpPr>
            <a:spLocks noGrp="1"/>
          </p:cNvSpPr>
          <p:nvPr>
            <p:ph type="title" idx="4294967295"/>
          </p:nvPr>
        </p:nvSpPr>
        <p:spPr>
          <a:xfrm>
            <a:off x="17650691" y="2743693"/>
            <a:ext cx="13551408" cy="96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C646F"/>
                </a:solidFill>
                <a:effectLst/>
                <a:uLnTx/>
                <a:uFillTx/>
                <a:latin typeface="Glacial Indifference" pitchFamily="34" charset="0"/>
                <a:ea typeface="Glacial Indifference" pitchFamily="34" charset="-122"/>
                <a:cs typeface="Glacial Indifference" pitchFamily="34" charset="-120"/>
              </a:rPr>
              <a:t>Women's </a:t>
            </a:r>
            <a:r>
              <a:rPr kumimoji="0" lang="en-US" sz="4800" b="1" i="0" u="none" strike="noStrike" kern="1200" cap="none" spc="0" normalizeH="0" baseline="0" noProof="0" dirty="0">
                <a:ln>
                  <a:noFill/>
                </a:ln>
                <a:solidFill>
                  <a:schemeClr val="tx1"/>
                </a:solidFill>
                <a:effectLst/>
                <a:uLnTx/>
                <a:uFillTx/>
                <a:latin typeface="Glacial Indifference" pitchFamily="34" charset="0"/>
                <a:ea typeface="Glacial Indifference" pitchFamily="34" charset="-122"/>
                <a:cs typeface="Glacial Indifference" pitchFamily="34" charset="-120"/>
              </a:rPr>
              <a:t>mean bonus pay </a:t>
            </a:r>
            <a:r>
              <a:rPr kumimoji="0" lang="en-US" sz="4800" b="0" i="0" u="none" strike="noStrike" kern="1200" cap="none" spc="0" normalizeH="0" baseline="0" noProof="0" dirty="0">
                <a:ln>
                  <a:noFill/>
                </a:ln>
                <a:solidFill>
                  <a:srgbClr val="5C646F"/>
                </a:solidFill>
                <a:effectLst/>
                <a:uLnTx/>
                <a:uFillTx/>
                <a:latin typeface="Glacial Indifference" pitchFamily="34" charset="0"/>
                <a:ea typeface="Glacial Indifference" pitchFamily="34" charset="-122"/>
                <a:cs typeface="Glacial Indifference" pitchFamily="34" charset="-120"/>
              </a:rPr>
              <a:t>is 25.00% less</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 4">
            <a:extLst>
              <a:ext uri="{FF2B5EF4-FFF2-40B4-BE49-F238E27FC236}">
                <a16:creationId xmlns:a16="http://schemas.microsoft.com/office/drawing/2014/main" id="{1D2B05C4-B422-59B1-CF09-FB0804692AFE}"/>
              </a:ext>
            </a:extLst>
          </p:cNvPr>
          <p:cNvSpPr/>
          <p:nvPr/>
        </p:nvSpPr>
        <p:spPr>
          <a:xfrm>
            <a:off x="17650691" y="3703813"/>
            <a:ext cx="13551408" cy="960120"/>
          </a:xfrm>
          <a:prstGeom prst="rect">
            <a:avLst/>
          </a:prstGeom>
          <a:noFill/>
          <a:ln/>
        </p:spPr>
        <p:txBody>
          <a:bodyPr wrap="square" rtlCol="0" anchor="ctr"/>
          <a:lstStyle/>
          <a:p>
            <a:pPr marL="0" indent="0" algn="l">
              <a:buNone/>
            </a:pPr>
            <a:r>
              <a:rPr lang="en-US" sz="4800" dirty="0">
                <a:solidFill>
                  <a:srgbClr val="5C646F"/>
                </a:solidFill>
                <a:latin typeface="Glacial Indifference" pitchFamily="34" charset="0"/>
                <a:ea typeface="Glacial Indifference" pitchFamily="34" charset="-122"/>
                <a:cs typeface="Glacial Indifference" pitchFamily="34" charset="-120"/>
              </a:rPr>
              <a:t>Women's </a:t>
            </a:r>
            <a:r>
              <a:rPr lang="en-US" sz="4800" b="1" dirty="0">
                <a:latin typeface="Glacial Indifference" pitchFamily="34" charset="0"/>
                <a:ea typeface="Glacial Indifference" pitchFamily="34" charset="-122"/>
                <a:cs typeface="Glacial Indifference" pitchFamily="34" charset="-120"/>
              </a:rPr>
              <a:t>median bonus pay </a:t>
            </a:r>
            <a:r>
              <a:rPr lang="en-US" sz="4800" dirty="0">
                <a:solidFill>
                  <a:srgbClr val="5C646F"/>
                </a:solidFill>
                <a:latin typeface="Glacial Indifference" pitchFamily="34" charset="0"/>
                <a:ea typeface="Glacial Indifference" pitchFamily="34" charset="-122"/>
                <a:cs typeface="Glacial Indifference" pitchFamily="34" charset="-120"/>
              </a:rPr>
              <a:t>is 0.00% more</a:t>
            </a:r>
            <a:endParaRPr lang="en-US" sz="4800" dirty="0"/>
          </a:p>
        </p:txBody>
      </p:sp>
      <p:sp>
        <p:nvSpPr>
          <p:cNvPr id="15" name="Text 5">
            <a:extLst>
              <a:ext uri="{FF2B5EF4-FFF2-40B4-BE49-F238E27FC236}">
                <a16:creationId xmlns:a16="http://schemas.microsoft.com/office/drawing/2014/main" id="{CCC7CD11-2C39-CF36-5F72-6AB5164AF6DD}"/>
              </a:ext>
            </a:extLst>
          </p:cNvPr>
          <p:cNvSpPr/>
          <p:nvPr/>
        </p:nvSpPr>
        <p:spPr>
          <a:xfrm>
            <a:off x="17650691" y="4663933"/>
            <a:ext cx="13551408" cy="960120"/>
          </a:xfrm>
          <a:prstGeom prst="rect">
            <a:avLst/>
          </a:prstGeom>
          <a:noFill/>
          <a:ln/>
        </p:spPr>
        <p:txBody>
          <a:bodyPr wrap="square" rtlCol="0" anchor="ctr"/>
          <a:lstStyle/>
          <a:p>
            <a:pPr marL="0" indent="0" algn="l">
              <a:buNone/>
            </a:pPr>
            <a:r>
              <a:rPr lang="en-US" sz="4800" dirty="0">
                <a:solidFill>
                  <a:srgbClr val="5C646F"/>
                </a:solidFill>
                <a:latin typeface="Glacial Indifference" pitchFamily="34" charset="0"/>
                <a:ea typeface="Glacial Indifference" pitchFamily="34" charset="-122"/>
                <a:cs typeface="Glacial Indifference" pitchFamily="34" charset="-120"/>
              </a:rPr>
              <a:t>Proportion of </a:t>
            </a:r>
            <a:r>
              <a:rPr lang="en-US" sz="4800" b="1" dirty="0">
                <a:latin typeface="Glacial Indifference" pitchFamily="34" charset="0"/>
                <a:ea typeface="Glacial Indifference" pitchFamily="34" charset="-122"/>
                <a:cs typeface="Glacial Indifference" pitchFamily="34" charset="-120"/>
              </a:rPr>
              <a:t>women receiving </a:t>
            </a:r>
            <a:r>
              <a:rPr lang="en-US" sz="4800" dirty="0">
                <a:solidFill>
                  <a:srgbClr val="5C646F"/>
                </a:solidFill>
                <a:latin typeface="Glacial Indifference" pitchFamily="34" charset="0"/>
                <a:ea typeface="Glacial Indifference" pitchFamily="34" charset="-122"/>
                <a:cs typeface="Glacial Indifference" pitchFamily="34" charset="-120"/>
              </a:rPr>
              <a:t>bonus: 1.78%</a:t>
            </a:r>
            <a:endParaRPr lang="en-US" sz="4800" dirty="0"/>
          </a:p>
        </p:txBody>
      </p:sp>
      <p:sp>
        <p:nvSpPr>
          <p:cNvPr id="16" name="Text 6">
            <a:extLst>
              <a:ext uri="{FF2B5EF4-FFF2-40B4-BE49-F238E27FC236}">
                <a16:creationId xmlns:a16="http://schemas.microsoft.com/office/drawing/2014/main" id="{56C0F1FE-9D2A-B5F1-D8F1-3D6A917C73F4}"/>
              </a:ext>
            </a:extLst>
          </p:cNvPr>
          <p:cNvSpPr/>
          <p:nvPr/>
        </p:nvSpPr>
        <p:spPr>
          <a:xfrm>
            <a:off x="17650691" y="5624053"/>
            <a:ext cx="13551408" cy="960120"/>
          </a:xfrm>
          <a:prstGeom prst="rect">
            <a:avLst/>
          </a:prstGeom>
          <a:noFill/>
          <a:ln/>
        </p:spPr>
        <p:txBody>
          <a:bodyPr wrap="square" rtlCol="0" anchor="ctr"/>
          <a:lstStyle/>
          <a:p>
            <a:pPr marL="0" indent="0" algn="l">
              <a:buNone/>
            </a:pPr>
            <a:r>
              <a:rPr lang="en-US" sz="4800" dirty="0">
                <a:solidFill>
                  <a:srgbClr val="5C646F"/>
                </a:solidFill>
                <a:latin typeface="Glacial Indifference" pitchFamily="34" charset="0"/>
                <a:ea typeface="Glacial Indifference" pitchFamily="34" charset="-122"/>
                <a:cs typeface="Glacial Indifference" pitchFamily="34" charset="-120"/>
              </a:rPr>
              <a:t>Proportion of </a:t>
            </a:r>
            <a:r>
              <a:rPr lang="en-US" sz="4800" b="1" dirty="0">
                <a:latin typeface="Glacial Indifference" pitchFamily="34" charset="0"/>
                <a:ea typeface="Glacial Indifference" pitchFamily="34" charset="-122"/>
                <a:cs typeface="Glacial Indifference" pitchFamily="34" charset="-120"/>
              </a:rPr>
              <a:t>men receiving </a:t>
            </a:r>
            <a:r>
              <a:rPr lang="en-US" sz="4800" dirty="0">
                <a:solidFill>
                  <a:srgbClr val="5C646F"/>
                </a:solidFill>
                <a:latin typeface="Glacial Indifference" pitchFamily="34" charset="0"/>
                <a:ea typeface="Glacial Indifference" pitchFamily="34" charset="-122"/>
                <a:cs typeface="Glacial Indifference" pitchFamily="34" charset="-120"/>
              </a:rPr>
              <a:t>bonus: 3.86%</a:t>
            </a:r>
            <a:endParaRPr lang="en-US" sz="4800" dirty="0"/>
          </a:p>
        </p:txBody>
      </p:sp>
      <p:graphicFrame>
        <p:nvGraphicFramePr>
          <p:cNvPr id="17" name="Table 0"/>
          <p:cNvGraphicFramePr>
            <a:graphicFrameLocks noGrp="1"/>
          </p:cNvGraphicFramePr>
          <p:nvPr>
            <p:extLst>
              <p:ext uri="{D42A27DB-BD31-4B8C-83A1-F6EECF244321}">
                <p14:modId xmlns:p14="http://schemas.microsoft.com/office/powerpoint/2010/main" val="3830562258"/>
              </p:ext>
            </p:extLst>
          </p:nvPr>
        </p:nvGraphicFramePr>
        <p:xfrm>
          <a:off x="656576" y="10869497"/>
          <a:ext cx="32816008" cy="7930015"/>
        </p:xfrm>
        <a:graphic>
          <a:graphicData uri="http://schemas.openxmlformats.org/drawingml/2006/table">
            <a:tbl>
              <a:tblPr/>
              <a:tblGrid>
                <a:gridCol w="4102001">
                  <a:extLst>
                    <a:ext uri="{9D8B030D-6E8A-4147-A177-3AD203B41FA5}">
                      <a16:colId xmlns:a16="http://schemas.microsoft.com/office/drawing/2014/main" val="20000"/>
                    </a:ext>
                  </a:extLst>
                </a:gridCol>
                <a:gridCol w="4102001">
                  <a:extLst>
                    <a:ext uri="{9D8B030D-6E8A-4147-A177-3AD203B41FA5}">
                      <a16:colId xmlns:a16="http://schemas.microsoft.com/office/drawing/2014/main" val="20001"/>
                    </a:ext>
                  </a:extLst>
                </a:gridCol>
                <a:gridCol w="4102001">
                  <a:extLst>
                    <a:ext uri="{9D8B030D-6E8A-4147-A177-3AD203B41FA5}">
                      <a16:colId xmlns:a16="http://schemas.microsoft.com/office/drawing/2014/main" val="20002"/>
                    </a:ext>
                  </a:extLst>
                </a:gridCol>
                <a:gridCol w="4102001">
                  <a:extLst>
                    <a:ext uri="{9D8B030D-6E8A-4147-A177-3AD203B41FA5}">
                      <a16:colId xmlns:a16="http://schemas.microsoft.com/office/drawing/2014/main" val="20003"/>
                    </a:ext>
                  </a:extLst>
                </a:gridCol>
                <a:gridCol w="4102001">
                  <a:extLst>
                    <a:ext uri="{9D8B030D-6E8A-4147-A177-3AD203B41FA5}">
                      <a16:colId xmlns:a16="http://schemas.microsoft.com/office/drawing/2014/main" val="20004"/>
                    </a:ext>
                  </a:extLst>
                </a:gridCol>
                <a:gridCol w="4102001">
                  <a:extLst>
                    <a:ext uri="{9D8B030D-6E8A-4147-A177-3AD203B41FA5}">
                      <a16:colId xmlns:a16="http://schemas.microsoft.com/office/drawing/2014/main" val="20005"/>
                    </a:ext>
                  </a:extLst>
                </a:gridCol>
                <a:gridCol w="4102001">
                  <a:extLst>
                    <a:ext uri="{9D8B030D-6E8A-4147-A177-3AD203B41FA5}">
                      <a16:colId xmlns:a16="http://schemas.microsoft.com/office/drawing/2014/main" val="20006"/>
                    </a:ext>
                  </a:extLst>
                </a:gridCol>
                <a:gridCol w="4102001">
                  <a:extLst>
                    <a:ext uri="{9D8B030D-6E8A-4147-A177-3AD203B41FA5}">
                      <a16:colId xmlns:a16="http://schemas.microsoft.com/office/drawing/2014/main" val="20007"/>
                    </a:ext>
                  </a:extLst>
                </a:gridCol>
              </a:tblGrid>
              <a:tr h="1586003">
                <a:tc>
                  <a:txBody>
                    <a:bodyPr/>
                    <a:lstStyle/>
                    <a:p>
                      <a:pPr marL="0" indent="0" algn="ctr">
                        <a:buNone/>
                      </a:pPr>
                      <a:r>
                        <a:rPr lang="en-US" sz="3200" dirty="0">
                          <a:solidFill>
                            <a:srgbClr val="F1F1F1"/>
                          </a:solidFill>
                        </a:rPr>
                        <a:t>Group</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Mean Pay Males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Mean Pay Females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Pay Gap (mean)</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Pay Gap (median)</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Percentage of Males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Percentage of Females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Contribution to Pay Gap</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extLst>
                  <a:ext uri="{0D108BD9-81ED-4DB2-BD59-A6C34878D82A}">
                    <a16:rowId xmlns:a16="http://schemas.microsoft.com/office/drawing/2014/main" val="10000"/>
                  </a:ext>
                </a:extLst>
              </a:tr>
              <a:tr h="1586003">
                <a:tc>
                  <a:txBody>
                    <a:bodyPr/>
                    <a:lstStyle/>
                    <a:p>
                      <a:pPr marL="0" indent="0" algn="ctr">
                        <a:buNone/>
                      </a:pPr>
                      <a:r>
                        <a:rPr lang="en-US" sz="3200" dirty="0">
                          <a:solidFill>
                            <a:srgbClr val="44546A"/>
                          </a:solidFill>
                        </a:rPr>
                        <a:t>Lower quartile</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12.03</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12.01</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0.1%</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0.59%</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25.99%</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74.01%</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-4.66%</a:t>
                      </a:r>
                      <a:endParaRPr lang="en-US" sz="32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1586003">
                <a:tc>
                  <a:txBody>
                    <a:bodyPr/>
                    <a:lstStyle/>
                    <a:p>
                      <a:pPr marL="0" indent="0" algn="ctr">
                        <a:buNone/>
                      </a:pPr>
                      <a:r>
                        <a:rPr lang="en-US" sz="3200" dirty="0">
                          <a:solidFill>
                            <a:srgbClr val="44546A"/>
                          </a:solidFill>
                        </a:rPr>
                        <a:t>Lower middle quartile</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15.07</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14.90</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1.17%</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0.02%</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31.25%</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68.75%</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-1.72%</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2"/>
                  </a:ext>
                </a:extLst>
              </a:tr>
              <a:tr h="1586003">
                <a:tc>
                  <a:txBody>
                    <a:bodyPr/>
                    <a:lstStyle/>
                    <a:p>
                      <a:pPr marL="0" indent="0" algn="ctr">
                        <a:buNone/>
                      </a:pPr>
                      <a:r>
                        <a:rPr lang="en-US" sz="3200" dirty="0">
                          <a:solidFill>
                            <a:srgbClr val="44546A"/>
                          </a:solidFill>
                        </a:rPr>
                        <a:t>Upper middle quartile</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22.12</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21.77</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1.58%</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2.03%</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37.66%</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62.34%</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4.6%</a:t>
                      </a:r>
                      <a:endParaRPr lang="en-US" sz="32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r h="1586003">
                <a:tc>
                  <a:txBody>
                    <a:bodyPr/>
                    <a:lstStyle/>
                    <a:p>
                      <a:pPr marL="0" indent="0" algn="ctr">
                        <a:buNone/>
                      </a:pPr>
                      <a:r>
                        <a:rPr lang="en-US" sz="3200" dirty="0">
                          <a:solidFill>
                            <a:srgbClr val="44546A"/>
                          </a:solidFill>
                        </a:rPr>
                        <a:t>Upper quartile</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35.29</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36.26</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-2.77%</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0%</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40.36%</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59.64%</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10.5%</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412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69664" y="1920240"/>
            <a:ext cx="30577536" cy="17282160"/>
          </a:xfrm>
          <a:prstGeom prst="rect">
            <a:avLst/>
          </a:prstGeom>
        </p:spPr>
      </p:pic>
      <p:sp>
        <p:nvSpPr>
          <p:cNvPr id="3" name="Text 0"/>
          <p:cNvSpPr>
            <a:spLocks noGrp="1"/>
          </p:cNvSpPr>
          <p:nvPr>
            <p:ph type="title" idx="4294967295"/>
          </p:nvPr>
        </p:nvSpPr>
        <p:spPr>
          <a:xfrm>
            <a:off x="0" y="8641080"/>
            <a:ext cx="34747200" cy="1920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44546A"/>
                </a:solidFill>
                <a:effectLst/>
                <a:uLnTx/>
                <a:uFillTx/>
                <a:latin typeface="Glacial Indifference" pitchFamily="34" charset="0"/>
                <a:ea typeface="Glacial Indifference" pitchFamily="34" charset="-122"/>
                <a:cs typeface="+mn-cs"/>
              </a:rPr>
              <a:t>EHU Headline Figures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44546A"/>
                </a:solidFill>
                <a:effectLst/>
                <a:uLnTx/>
                <a:uFillTx/>
                <a:latin typeface="Glacial Indifference" pitchFamily="34" charset="0"/>
                <a:ea typeface="Glacial Indifference" pitchFamily="34" charset="-122"/>
                <a:cs typeface="+mn-cs"/>
              </a:rPr>
              <a:t>Pay</a:t>
            </a:r>
            <a:endParaRPr kumimoji="0" lang="en-US" sz="13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13" name="Imag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797760" y="3840480"/>
            <a:ext cx="6949440" cy="13441680"/>
          </a:xfrm>
          <a:prstGeom prst="rect">
            <a:avLst/>
          </a:prstGeom>
        </p:spPr>
      </p:pic>
      <p:pic>
        <p:nvPicPr>
          <p:cNvPr id="14" name="Imag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280624" y="6720840"/>
            <a:ext cx="7644384" cy="7680960"/>
          </a:xfrm>
          <a:prstGeom prst="rect">
            <a:avLst/>
          </a:prstGeom>
        </p:spPr>
      </p:pic>
      <p:sp>
        <p:nvSpPr>
          <p:cNvPr id="18" name="Title 17">
            <a:extLst>
              <a:ext uri="{FF2B5EF4-FFF2-40B4-BE49-F238E27FC236}">
                <a16:creationId xmlns:a16="http://schemas.microsoft.com/office/drawing/2014/main" id="{828FFC92-81D7-9139-6A11-95BD381E5ECE}"/>
              </a:ext>
            </a:extLst>
          </p:cNvPr>
          <p:cNvSpPr txBox="1">
            <a:spLocks noGrp="1"/>
          </p:cNvSpPr>
          <p:nvPr>
            <p:ph type="title" idx="4294967295"/>
          </p:nvPr>
        </p:nvSpPr>
        <p:spPr>
          <a:xfrm>
            <a:off x="1136822" y="2397211"/>
            <a:ext cx="25603200" cy="169781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Mean Gender Pay Gap at EHU</a:t>
            </a:r>
          </a:p>
          <a:p>
            <a:pPr marL="0" marR="0" lvl="0" indent="0" algn="l" defTabSz="914400" rtl="0" eaLnBrk="1" fontAlgn="base" latinLnBrk="0" hangingPunct="1">
              <a:lnSpc>
                <a:spcPct val="115000"/>
              </a:lnSpc>
              <a:spcBef>
                <a:spcPts val="0"/>
              </a:spcBef>
              <a:spcAft>
                <a:spcPts val="1000"/>
              </a:spcAft>
              <a:buClrTx/>
              <a:buSzTx/>
              <a:buFontTx/>
              <a:buNone/>
              <a:tabLst/>
              <a:defRPr/>
            </a:pPr>
            <a:endPar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2023: </a:t>
            </a: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8.72% - based on an hourly rate of ordinary pay</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 £22.47 | Women £20.51).</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Difference: £1.96</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2022: </a:t>
            </a: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10.7% - based on an hourly rate of ordinary pay</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 £21.26 | Women £18.98).</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Difference: £2.28</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2021: </a:t>
            </a: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9.9% - based on an hourly rate of ordinary pay</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 £21.34 | Women £19.22).</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Difference: £2.12</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2020: </a:t>
            </a: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8.5% - based on an hourly rate of ordinary pay</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 £20.53 | Women £18.78). </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Difference: £1.75</a:t>
            </a: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At 8.72% the University’s Mean Gender Pay Gap remains well below the 14.2% sector average for the fifth consecutive year with some HEI’s reporting gaps above 30%.  </a:t>
            </a:r>
            <a:r>
              <a:rPr kumimoji="0" lang="en-GB" sz="2400" b="0" i="0" u="sng" strike="noStrike" kern="1200" cap="none" spc="0" normalizeH="0" baseline="0" noProof="0" dirty="0">
                <a:ln>
                  <a:noFill/>
                </a:ln>
                <a:solidFill>
                  <a:srgbClr val="002451"/>
                </a:solidFill>
                <a:effectLst/>
                <a:uLnTx/>
                <a:uFillTx/>
                <a:latin typeface="Arial" panose="020B0604020202020204" pitchFamily="34" charset="0"/>
                <a:ea typeface="Times New Roman" panose="02020603050405020304" pitchFamily="18" charset="0"/>
                <a:cs typeface="+mn-cs"/>
                <a:hlinkClick r:id="rId5" tooltip="Original URL: https://www.timeshighereducation.com/news/equal-pay-day-2023-see-gender-pay-gap-your-university#:~:text=Recent%20data%20from%20Advance%20HE%20shows%20that%20the,the%20women%20and%20%C2%A340%2C928%20for%20men%20last%20year.. Click or tap if y"/>
              </a:rPr>
              <a:t>Equal Pay Day: your university’s gender pay gap | Times Higher Education (THE)</a:t>
            </a:r>
            <a:endParaRPr kumimoji="0" lang="en-GB" sz="24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9" name="Image 0">
            <a:extLst>
              <a:ext uri="{FF2B5EF4-FFF2-40B4-BE49-F238E27FC236}">
                <a16:creationId xmlns:a16="http://schemas.microsoft.com/office/drawing/2014/main" id="{79F1CEED-BD27-B53B-5F01-2E2DA7EB8DA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211075" y="3014737"/>
            <a:ext cx="11203125" cy="412746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3487</Words>
  <Application>Microsoft Office PowerPoint</Application>
  <PresentationFormat>Custom</PresentationFormat>
  <Paragraphs>376</Paragraphs>
  <Slides>27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Glacial Indifference</vt:lpstr>
      <vt:lpstr>Wingdings</vt:lpstr>
      <vt:lpstr>Office Theme</vt:lpstr>
      <vt:lpstr>Edge Hill University</vt:lpstr>
      <vt:lpstr>Introduction from the Vice Chancellor   Edge Hill has a long tradition of widening access to education and is committed to creating an inclusive work environment, addressing barriers to all forms of inequity and to providing all staff with equal opportunity. This commitment is not only central to our values, but also critical to the continued success of the University.      The University employs a substantial percentage of women in the first quartile - a consequence of our deliberate decision not to franchise-out any of our housekeeping and catering jobs, therefore guaranteeing that the least well-remunerated are paid in excess of the Living Wage Foundation recommendation and that all have access to a Defined Benefits Pension.    We remain committed to closing the gap by examining all factors that influence the pay gap and implementing identified strategies to render gender equality in pay a future reality. We have invested in the XpertHR Gapsquare platform to support us on that journey.    I can confirm that the information presented in the report is an honest, accurate and true representation of Edge Hill University’s position as of 31 March 2023.     Dr. John Cater – Vice Chancellor  Edge Hill University </vt:lpstr>
      <vt:lpstr>What does it tell us?  The reports show the difference between the average earnings of men and women, expressed relative to men's earnings. If an organisation reports a gender pay gap, it does not mean women are paid less than men for doing the same job, but it does show that, on average, men occupy higher-paying roles than women.    A gender pay gap above zero represents that on average men earn more than women whereas a pay gap below zero indicates that women, on average, earn more than men.    Headlines about the gender pay gap tend to focus on the median figure, which ignores extremes and is therefore thought to be the most representative measure. It is, however, important to report all of these measures as each one can tell you something different about the underlying causes of the gender pay gap and each one can mask issues that another may highlight. If there is a big difference between an organisation’s mean and median pay gap, this indicates that the dataset is skewed – either by the presence of very low earners (making the mean lower than the median), or by a group of very high earners (making the mean bigger than the median).    Taking a ‘snapshot’ of this data on a set date, as required by regulation, creates a level playing field for all reporting organisations, however, the snapshot has the potential to mask the fluidity of gender pay gaps, which can fluctuate from month to month and across pay quartiles depending on changes to headcount.  </vt:lpstr>
      <vt:lpstr>What is the difference between equal pay and the gender pay gap?</vt:lpstr>
      <vt:lpstr>Who did we include?  As per legislative requirements, all Academic, Professional and Support Staff, Senior Managers, Professors and hourly paid Associate Tutors and non-academic workers have been included in this audit.    On the snapshot date, Edge Hill’s population of established, permanent, and fixed term staff, was 2438. Establishment only staff made up 1971 of our workforce.   64.1% (1264) of EHUs workforce on the snapshot date was made up of women in comparison to the HE sector average of 55%. The balance of part-time women (498) almost exactly mirrors the sector average at 39.4%.   35.9% (707) of EHUs workforce on the snapshot date was made up of men in comparison to the HE sector average of 45%. The balance of part-time men (140) is 4.2% below the sector average at 19.8%   Although establishment numbers remained relatively stable, there has been a further 7.43% decrease in the use of Associate Tutors compared to the previous year, in line with our ongoing commitment to tackling precarious contract arrangements.</vt:lpstr>
      <vt:lpstr>EHU Summary</vt:lpstr>
      <vt:lpstr>Women's mean bonus pay is 25.00% less</vt:lpstr>
      <vt:lpstr>EHU Headline Figures Pay</vt:lpstr>
      <vt:lpstr>Mean Gender Pay Gap at EHU  2023: 8.72% - based on an hourly rate of ordinary pay (Men £22.47 | Women £20.51). Difference: £1.96  2022: 10.7% - based on an hourly rate of ordinary pay (Men £21.26 | Women £18.98). Difference: £2.28   2021: 9.9% - based on an hourly rate of ordinary pay (Men £21.34 | Women £19.22). Difference: £2.12   2020: 8.5% - based on an hourly rate of ordinary pay (Men £20.53 | Women £18.78).  Difference: £1.75  At 8.72% the University’s Mean Gender Pay Gap remains well below the 14.2% sector average for the fifth consecutive year with some HEI’s reporting gaps above 30%.  Equal Pay Day: your university’s gender pay gap | Times Higher Education (THE)</vt:lpstr>
      <vt:lpstr>Median Gender pay gap at EHU   2023: 19.26% based on an hourly rate of ordinary pay (Men £20.05 | Women £16.19). Difference: £3.86  2022: 15.0% based on an hourly rate of ordinary pay (Men £18.84 | Women £16.03). Difference: £2.81   2021: 11.4% based on an hourly rate of ordinary pay (Men £19.09 | Women £16.91). Difference: £2.18   2020: 18.6% based on an hourly rate of ordinary pay (Men £17.93 | Women £14.59).  Difference: £3.34  Over the last decade average median pay gaps have reduced significantly in the HE sector and the wider economy. At 19.26% EHU is 5.56% above the 14.2% sector average, for the fifth consecutive year.  </vt:lpstr>
      <vt:lpstr>PowerPoint Presentation</vt:lpstr>
      <vt:lpstr>Detailed Report Analysis By Quartiles</vt:lpstr>
      <vt:lpstr>Pay Gaps by Quartiles</vt:lpstr>
      <vt:lpstr>Contribution of Each Quartile to the Pay Gap</vt:lpstr>
      <vt:lpstr>Workforce Representation by Quartiles</vt:lpstr>
      <vt:lpstr>EHU Headline Figures Bonus</vt:lpstr>
      <vt:lpstr>Bonus Pay Context</vt:lpstr>
      <vt:lpstr>Detailed Bonus Analysis By Quartiles</vt:lpstr>
      <vt:lpstr>Contribution of Each Quartile to the Bonus Gap</vt:lpstr>
      <vt:lpstr>Bonus Workforce Representation by Quartiles</vt:lpstr>
      <vt:lpstr>Bonus Gaps by Quartiles</vt:lpstr>
      <vt:lpstr>Bonus Ranges by Quartiles</vt:lpstr>
      <vt:lpstr>Working to Close the Gap Through Meaningful Actions</vt:lpstr>
      <vt:lpstr>The University remains committed to gender equality and has a range of holistic short, medium and long-term strategies in place to achieve this.   Examples include but are not limited to:    Our People Plan, due for refresh in 2025, continues to promote a positive culture where staff feel engaged, recognised, valued, and encouraged and where they experience fairness and equity.  We believe that a positive, inclusive culture enables success and competitive advantage and makes us an excellent place to work and study.  We continue to report progress against actions, annually, in the University People Report. The University has clear, externally benchmarked salary ranges in place for all job roles, which ensures that everyone is paid fairly for undertaking the same or similar role using the sector standard HE Role Analysis system (HERA) to support transparency and equity in grading our roles.   We continue to take appropriate measures to address any barriers to the attraction, recruitment, retention, development, progression and promotion of underrepresented staff e.g., embedding the use of Equality Impact Assessment (EqIA) improving EqIA training resources, analysis of staff data, and refining policy and practice when issues are identified.    We will continue to ensure that EDI training is fit for purpose, mandated to all staff upon appointment, and refreshed on a tri-annual basis.    We are committed to ensuring our family-friendly entitlements are in line with northern competitors and are extended to those with caring responsibilities where possible.  We will continue to encourage and support women to develop in their chosen careers and to engage with our improved coaching and mentoring provision and networks.  Through ACDIG, we will continue towards the embedding of local Work Allocation Models.  </vt:lpstr>
      <vt:lpstr>Edge Hill University remains committed to robust frameworks dedicated to the promotion of gender equality, retaining Bronze Athena Swan status in 2023. Integrated work streams arising from these assessment processes are well established and are now governed institutionally, by a strategic Equality, Diversity and Inclusion Steering group and supported operationally by a newly established External Charters Manager and Associate Dean (with STEMM specialism) The departments of the Faculty of Arts and Science are working towards achieving or applying for an Athena Swan Award. The Computer Science department is working towards Silver status. Additionally, the faculty is creating a specialized MA program on Women in Computer Science to promote and encourage more women to pursue careers in science, technology, engineering, mathematics, and medicine (STEMM). We will improve academic PRD, identify trends in gender balance at each stage of the career life-cycle and identify actions that encourage women to be identified as ‘Category A submitted’ for the REF We will monitor the recruitment process for our expanding STEMM portfolio, including GTAs, with particular attention to women’s representation.  Our International Women's Day program celebrates our university's history of promoting women's rights and inspiring the next generation of female leaders. We will use our Lessons in Leadership event to continue this legacy.  </vt:lpstr>
      <vt:lpstr>We will improve the support extended to staff returning from career breaks such as maternity leave – exploring new parents and breastfeeding peer support networks and Manager Toolkits.  We continue to listen to feedback and tailor long-term well-being initiatives and resources that support women of all ages and at all stages of their careers.   The establishment of a moderation framework has improved the transparency of performance bonuses for senior staff.  The establishment of an Honorarium and Acting Up Guidance has improved the fairness and equity in the use of temporary honorariums, acting-up arrangements and retention strategies for business-critical posts.   We will continue to use inclusive recruitment practices, particularly where we have areas of imbalance and underrepresentation at horizontal and vertical levels.    Working in partnership with Lancaster University, we will develop a first-in-sector – Menopause Toolkit to encourage an environment of openness and transparency where everyone can talk about, seek and provide support for colleagues experiencing menopause, perimenopause and menstruation.   We will continue to promote career development discussions, formal mentoring, sponsorship and network mechanisms for staff aspiring for progression and promotion.  We will pump prime a biannual Aroura Programme – using Knowledge Exchange expertise and reinvigorated alumni to mentor emerging cohorts.  We will review our equal pay auditing to ensure consistent practices for gender and other intersectional data during recruitment.  We are committed to working with UCEA on national Terms of Reference and, ultimately, action plans to reduce intersectional pay gaps, improve workload allocation models and reduce reliance on precarious contracts across the sector.</vt:lpstr>
      <vt:lpstr>Thank you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Aisling Barker</cp:lastModifiedBy>
  <cp:revision>36</cp:revision>
  <cp:lastPrinted>2024-03-05T12:17:41Z</cp:lastPrinted>
  <dcterms:created xsi:type="dcterms:W3CDTF">2024-02-07T09:28:43Z</dcterms:created>
  <dcterms:modified xsi:type="dcterms:W3CDTF">2024-03-05T12:48:32Z</dcterms:modified>
</cp:coreProperties>
</file>