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2" r:id="rId3"/>
    <p:sldId id="257" r:id="rId4"/>
    <p:sldId id="290" r:id="rId5"/>
    <p:sldId id="284" r:id="rId6"/>
    <p:sldId id="289" r:id="rId7"/>
    <p:sldId id="269" r:id="rId8"/>
    <p:sldId id="298" r:id="rId9"/>
    <p:sldId id="260" r:id="rId10"/>
    <p:sldId id="297" r:id="rId11"/>
    <p:sldId id="273" r:id="rId12"/>
    <p:sldId id="261" r:id="rId13"/>
    <p:sldId id="264" r:id="rId14"/>
    <p:sldId id="262" r:id="rId15"/>
    <p:sldId id="263" r:id="rId16"/>
    <p:sldId id="296" r:id="rId17"/>
    <p:sldId id="295" r:id="rId18"/>
    <p:sldId id="280" r:id="rId19"/>
    <p:sldId id="279" r:id="rId20"/>
    <p:sldId id="278" r:id="rId21"/>
    <p:sldId id="282" r:id="rId22"/>
    <p:sldId id="283" r:id="rId23"/>
    <p:sldId id="288" r:id="rId24"/>
    <p:sldId id="286" r:id="rId25"/>
    <p:sldId id="274" r:id="rId26"/>
    <p:sldId id="299" r:id="rId27"/>
    <p:sldId id="267" r:id="rId28"/>
  </p:sldIdLst>
  <p:sldSz cx="34747200" cy="19202400"/>
  <p:notesSz cx="19202400" cy="34747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10"/>
  </p:normalViewPr>
  <p:slideViewPr>
    <p:cSldViewPr snapToGrid="0" snapToObjects="1">
      <p:cViewPr varScale="1">
        <p:scale>
          <a:sx n="41" d="100"/>
          <a:sy n="41" d="100"/>
        </p:scale>
        <p:origin x="3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69026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13579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08070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4345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1588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89384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_SLIDE">
    <p:spTree>
      <p:nvGrpSpPr>
        <p:cNvPr id="1" name=""/>
        <p:cNvGrpSpPr/>
        <p:nvPr/>
      </p:nvGrpSpPr>
      <p:grpSpPr>
        <a:xfrm>
          <a:off x="0" y="0"/>
          <a:ext cx="0" cy="0"/>
          <a:chOff x="0" y="0"/>
          <a:chExt cx="0" cy="0"/>
        </a:xfrm>
      </p:grpSpPr>
      <p:pic>
        <p:nvPicPr>
          <p:cNvPr id="2" name="Image 0" descr="/assets/img/pptx/gradient_img_radial.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3898880" y="0"/>
            <a:ext cx="20848320" cy="19202400"/>
          </a:xfrm>
          <a:prstGeom prst="rect">
            <a:avLst/>
          </a:prstGeom>
        </p:spPr>
      </p:pic>
      <p:pic>
        <p:nvPicPr>
          <p:cNvPr id="4" name="Image 2" descr="/assets/img/logo/Gapsquare_TM_RGB.png"/>
          <p:cNvPicPr>
            <a:picLocks noChangeAspect="1"/>
          </p:cNvPicPr>
          <p:nvPr/>
        </p:nvPicPr>
        <p:blipFill>
          <a:blip r:embed="rId4"/>
          <a:stretch>
            <a:fillRect/>
          </a:stretch>
        </p:blipFill>
        <p:spPr>
          <a:xfrm>
            <a:off x="1737360" y="1920240"/>
            <a:ext cx="8686800" cy="13441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assets/img/pptx/Top_Banner_4B.png"/>
          <p:cNvPicPr>
            <a:picLocks noChangeAspect="1"/>
          </p:cNvPicPr>
          <p:nvPr/>
        </p:nvPicPr>
        <p:blipFill>
          <a:blip r:embed="rId2"/>
          <a:stretch>
            <a:fillRect/>
          </a:stretch>
        </p:blipFill>
        <p:spPr>
          <a:xfrm>
            <a:off x="0" y="0"/>
            <a:ext cx="34747200" cy="1920240"/>
          </a:xfrm>
          <a:prstGeom prst="rect">
            <a:avLst/>
          </a:prstGeom>
        </p:spPr>
      </p:pic>
      <p:pic>
        <p:nvPicPr>
          <p:cNvPr id="3" name="Image 1" descr="/assets/img/logo/Gapsquare_TM_RGB.png"/>
          <p:cNvPicPr>
            <a:picLocks noChangeAspect="1"/>
          </p:cNvPicPr>
          <p:nvPr/>
        </p:nvPicPr>
        <p:blipFill>
          <a:blip r:embed="rId3"/>
          <a:stretch>
            <a:fillRect/>
          </a:stretch>
        </p:blipFill>
        <p:spPr>
          <a:xfrm>
            <a:off x="27102816" y="480060"/>
            <a:ext cx="5559552" cy="960120"/>
          </a:xfrm>
          <a:prstGeom prst="rect">
            <a:avLst/>
          </a:prstGeom>
        </p:spPr>
      </p:pic>
      <p:sp>
        <p:nvSpPr>
          <p:cNvPr id="4" name="Text 0"/>
          <p:cNvSpPr/>
          <p:nvPr/>
        </p:nvSpPr>
        <p:spPr>
          <a:xfrm>
            <a:off x="1737360" y="0"/>
            <a:ext cx="8686800" cy="1920240"/>
          </a:xfrm>
          <a:prstGeom prst="rect">
            <a:avLst/>
          </a:prstGeom>
          <a:noFill/>
          <a:ln/>
        </p:spPr>
        <p:txBody>
          <a:bodyPr wrap="square" rtlCol="0" anchor="ctr"/>
          <a:lstStyle/>
          <a:p>
            <a:r>
              <a:rPr lang="en-US" sz="4800" dirty="0">
                <a:solidFill>
                  <a:srgbClr val="000000"/>
                </a:solidFill>
                <a:latin typeface="Glacial Indifference" pitchFamily="34" charset="0"/>
                <a:ea typeface="Glacial Indifference" pitchFamily="34" charset="-122"/>
                <a:cs typeface="Glacial Indifference" pitchFamily="34" charset="-120"/>
              </a:rPr>
              <a:t>Gender Pay Gap Report</a:t>
            </a:r>
            <a:endParaRPr lang="en-US" sz="4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TRO_SLIDE">
    <p:spTree>
      <p:nvGrpSpPr>
        <p:cNvPr id="1" name=""/>
        <p:cNvGrpSpPr/>
        <p:nvPr/>
      </p:nvGrpSpPr>
      <p:grpSpPr>
        <a:xfrm>
          <a:off x="0" y="0"/>
          <a:ext cx="0" cy="0"/>
          <a:chOff x="0" y="0"/>
          <a:chExt cx="0" cy="0"/>
        </a:xfrm>
      </p:grpSpPr>
      <p:pic>
        <p:nvPicPr>
          <p:cNvPr id="2" name="Image 0" descr="/assets/img/pptx/gradient_img_linear.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7373600" y="2880360"/>
            <a:ext cx="17373600" cy="16322040"/>
          </a:xfrm>
          <a:prstGeom prst="rect">
            <a:avLst/>
          </a:prstGeom>
        </p:spPr>
      </p:pic>
      <p:pic>
        <p:nvPicPr>
          <p:cNvPr id="4" name="Image 2" descr="/assets/img/logo/Gapsquare_TM_RGB.png"/>
          <p:cNvPicPr>
            <a:picLocks noChangeAspect="1"/>
          </p:cNvPicPr>
          <p:nvPr/>
        </p:nvPicPr>
        <p:blipFill>
          <a:blip r:embed="rId4"/>
          <a:stretch>
            <a:fillRect/>
          </a:stretch>
        </p:blipFill>
        <p:spPr>
          <a:xfrm>
            <a:off x="1737360" y="2880360"/>
            <a:ext cx="13898880" cy="23042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bin"/><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737360" y="5376672"/>
            <a:ext cx="14593824" cy="3840480"/>
          </a:xfrm>
          <a:prstGeom prst="rect">
            <a:avLst/>
          </a:prstGeom>
          <a:noFill/>
          <a:ln/>
        </p:spPr>
        <p:txBody>
          <a:bodyPr wrap="square" rtlCol="0" anchor="ctr"/>
          <a:lstStyle/>
          <a:p>
            <a:pPr algn="l"/>
            <a:r>
              <a:rPr lang="en-US" sz="8000" b="1" dirty="0">
                <a:solidFill>
                  <a:srgbClr val="3A4545"/>
                </a:solidFill>
                <a:latin typeface="Glacial Indifference" pitchFamily="34" charset="0"/>
                <a:ea typeface="Glacial Indifference" pitchFamily="34" charset="-122"/>
                <a:cs typeface="Glacial Indifference" pitchFamily="34" charset="-120"/>
              </a:rPr>
              <a:t>Edge Hill University</a:t>
            </a:r>
            <a:endParaRPr lang="en-US" sz="8000" dirty="0"/>
          </a:p>
        </p:txBody>
      </p:sp>
      <p:sp>
        <p:nvSpPr>
          <p:cNvPr id="3" name="Text 1"/>
          <p:cNvSpPr/>
          <p:nvPr/>
        </p:nvSpPr>
        <p:spPr>
          <a:xfrm>
            <a:off x="1737360" y="9985248"/>
            <a:ext cx="10424160" cy="960120"/>
          </a:xfrm>
          <a:prstGeom prst="rect">
            <a:avLst/>
          </a:prstGeom>
          <a:noFill/>
          <a:ln/>
        </p:spPr>
        <p:txBody>
          <a:bodyPr wrap="square" rtlCol="0" anchor="ctr"/>
          <a:lstStyle/>
          <a:p>
            <a:pPr algn="l"/>
            <a:r>
              <a:rPr lang="en-US" sz="6000" dirty="0">
                <a:solidFill>
                  <a:srgbClr val="3A4545"/>
                </a:solidFill>
                <a:latin typeface="Glacial Indifference" pitchFamily="34" charset="0"/>
                <a:ea typeface="Glacial Indifference" pitchFamily="34" charset="-122"/>
                <a:cs typeface="Glacial Indifference" pitchFamily="34" charset="-120"/>
              </a:rPr>
              <a:t>Gender Pay Gap Report</a:t>
            </a:r>
            <a:endParaRPr lang="en-US" sz="6000" dirty="0"/>
          </a:p>
        </p:txBody>
      </p:sp>
      <p:sp>
        <p:nvSpPr>
          <p:cNvPr id="4" name="Text 2"/>
          <p:cNvSpPr/>
          <p:nvPr/>
        </p:nvSpPr>
        <p:spPr>
          <a:xfrm>
            <a:off x="1737359" y="10945368"/>
            <a:ext cx="12645906" cy="960120"/>
          </a:xfrm>
          <a:prstGeom prst="rect">
            <a:avLst/>
          </a:prstGeom>
          <a:noFill/>
          <a:ln/>
        </p:spPr>
        <p:txBody>
          <a:bodyPr wrap="square" rtlCol="0" anchor="ctr"/>
          <a:lstStyle/>
          <a:p>
            <a:pPr algn="l"/>
            <a:r>
              <a:rPr lang="en-US" sz="4800" dirty="0">
                <a:solidFill>
                  <a:srgbClr val="3A4545"/>
                </a:solidFill>
                <a:latin typeface="Glacial Indifference" pitchFamily="34" charset="0"/>
                <a:ea typeface="Glacial Indifference" pitchFamily="34" charset="-122"/>
                <a:cs typeface="Glacial Indifference" pitchFamily="34" charset="-120"/>
              </a:rPr>
              <a:t>Snapshot: 31 March 2022</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2" descr="/assets/img/pptx/semi-circle.png"/>
          <p:cNvPicPr>
            <a:picLocks noChangeAspect="1"/>
          </p:cNvPicPr>
          <p:nvPr/>
        </p:nvPicPr>
        <p:blipFill>
          <a:blip r:embed="rId3"/>
          <a:stretch>
            <a:fillRect/>
          </a:stretch>
        </p:blipFill>
        <p:spPr>
          <a:xfrm>
            <a:off x="27797760" y="3840480"/>
            <a:ext cx="6949440" cy="13441680"/>
          </a:xfrm>
          <a:prstGeom prst="rect">
            <a:avLst/>
          </a:prstGeom>
        </p:spPr>
      </p:pic>
      <p:pic>
        <p:nvPicPr>
          <p:cNvPr id="13" name="Image 3" descr="/assets/img/pptx/Two_Women_In_Circle.png"/>
          <p:cNvPicPr>
            <a:picLocks noChangeAspect="1"/>
          </p:cNvPicPr>
          <p:nvPr/>
        </p:nvPicPr>
        <p:blipFill>
          <a:blip r:embed="rId4"/>
          <a:stretch>
            <a:fillRect/>
          </a:stretch>
        </p:blipFill>
        <p:spPr>
          <a:xfrm>
            <a:off x="23280624" y="6720840"/>
            <a:ext cx="7644384" cy="7680960"/>
          </a:xfrm>
          <a:prstGeom prst="rect">
            <a:avLst/>
          </a:prstGeom>
        </p:spPr>
      </p:pic>
      <p:sp>
        <p:nvSpPr>
          <p:cNvPr id="5" name="TextBox 4">
            <a:extLst>
              <a:ext uri="{FF2B5EF4-FFF2-40B4-BE49-F238E27FC236}">
                <a16:creationId xmlns:a16="http://schemas.microsoft.com/office/drawing/2014/main" id="{877F1D4F-AA12-33FE-069C-BE01FF8316F1}"/>
              </a:ext>
            </a:extLst>
          </p:cNvPr>
          <p:cNvSpPr txBox="1"/>
          <p:nvPr/>
        </p:nvSpPr>
        <p:spPr>
          <a:xfrm>
            <a:off x="1791729" y="3582055"/>
            <a:ext cx="13011666" cy="14118032"/>
          </a:xfrm>
          <a:prstGeom prst="rect">
            <a:avLst/>
          </a:prstGeom>
          <a:noFill/>
        </p:spPr>
        <p:txBody>
          <a:bodyPr wrap="square">
            <a:spAutoFit/>
          </a:bodyPr>
          <a:lstStyle/>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Median Gender pay gap</a:t>
            </a:r>
            <a:r>
              <a:rPr lang="en-GB" sz="4000" b="1" dirty="0">
                <a:latin typeface="Arial" panose="020B0604020202020204" pitchFamily="34" charset="0"/>
                <a:ea typeface="Times New Roman" panose="02020603050405020304" pitchFamily="18" charset="0"/>
                <a:cs typeface="Arial" panose="020B0604020202020204" pitchFamily="34" charset="0"/>
              </a:rPr>
              <a:t> at EHU</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2022: </a:t>
            </a:r>
            <a:r>
              <a:rPr lang="en-GB" sz="4000" dirty="0">
                <a:effectLst/>
                <a:latin typeface="Arial" panose="020B0604020202020204" pitchFamily="34" charset="0"/>
                <a:ea typeface="Times New Roman" panose="02020603050405020304" pitchFamily="18" charset="0"/>
                <a:cs typeface="Arial" panose="020B0604020202020204" pitchFamily="34" charset="0"/>
              </a:rPr>
              <a:t>15.0%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£18.84 | Women £16.03).</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£2.81</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2021</a:t>
            </a:r>
            <a:r>
              <a:rPr lang="en-GB" sz="4000" dirty="0">
                <a:effectLst/>
                <a:latin typeface="Arial" panose="020B0604020202020204" pitchFamily="34" charset="0"/>
                <a:ea typeface="Times New Roman" panose="02020603050405020304" pitchFamily="18" charset="0"/>
                <a:cs typeface="Arial" panose="020B0604020202020204" pitchFamily="34" charset="0"/>
              </a:rPr>
              <a:t>: 11.4%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£19.09 | Women £16.91).</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£2.18</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2020: </a:t>
            </a:r>
            <a:r>
              <a:rPr lang="en-GB" sz="4000" dirty="0">
                <a:effectLst/>
                <a:latin typeface="Arial" panose="020B0604020202020204" pitchFamily="34" charset="0"/>
                <a:ea typeface="Times New Roman" panose="02020603050405020304" pitchFamily="18" charset="0"/>
                <a:cs typeface="Arial" panose="020B0604020202020204" pitchFamily="34" charset="0"/>
              </a:rPr>
              <a:t>18.6%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£17.93 | Women £14.59).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£3.34</a:t>
            </a:r>
          </a:p>
          <a:p>
            <a:pPr algn="just" fontAlgn="base">
              <a:lnSpc>
                <a:spcPct val="115000"/>
              </a:lnSpc>
              <a:spcAft>
                <a:spcPts val="1000"/>
              </a:spcAft>
            </a:pPr>
            <a:endParaRPr lang="en-GB" sz="4000" dirty="0">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spcAft>
                <a:spcPts val="1000"/>
              </a:spcAft>
            </a:pP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spcAft>
                <a:spcPts val="1000"/>
              </a:spcAft>
            </a:pPr>
            <a:endParaRPr lang="en-GB"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endParaRPr lang="en-GB"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 1" descr="preencoded.png">
            <a:extLst>
              <a:ext uri="{FF2B5EF4-FFF2-40B4-BE49-F238E27FC236}">
                <a16:creationId xmlns:a16="http://schemas.microsoft.com/office/drawing/2014/main" id="{CFD37F4D-734E-F30F-5C3A-6916202771E1}"/>
              </a:ext>
            </a:extLst>
          </p:cNvPr>
          <p:cNvPicPr>
            <a:picLocks noChangeAspect="1"/>
          </p:cNvPicPr>
          <p:nvPr/>
        </p:nvPicPr>
        <p:blipFill>
          <a:blip r:embed="rId5"/>
          <a:stretch>
            <a:fillRect/>
          </a:stretch>
        </p:blipFill>
        <p:spPr>
          <a:xfrm>
            <a:off x="15128872" y="4274696"/>
            <a:ext cx="9381744" cy="3456432"/>
          </a:xfrm>
          <a:prstGeom prst="rect">
            <a:avLst/>
          </a:prstGeom>
        </p:spPr>
      </p:pic>
      <p:pic>
        <p:nvPicPr>
          <p:cNvPr id="7" name="Picture 6">
            <a:extLst>
              <a:ext uri="{FF2B5EF4-FFF2-40B4-BE49-F238E27FC236}">
                <a16:creationId xmlns:a16="http://schemas.microsoft.com/office/drawing/2014/main" id="{0D6DF473-569E-F4DA-EC69-4978C7E7AFCA}"/>
              </a:ext>
            </a:extLst>
          </p:cNvPr>
          <p:cNvPicPr>
            <a:picLocks noChangeAspect="1"/>
          </p:cNvPicPr>
          <p:nvPr/>
        </p:nvPicPr>
        <p:blipFill>
          <a:blip r:embed="rId6"/>
          <a:stretch>
            <a:fillRect/>
          </a:stretch>
        </p:blipFill>
        <p:spPr>
          <a:xfrm>
            <a:off x="19680359" y="5708142"/>
            <a:ext cx="11244649" cy="8799166"/>
          </a:xfrm>
          <a:prstGeom prst="rect">
            <a:avLst/>
          </a:prstGeom>
        </p:spPr>
      </p:pic>
      <p:sp>
        <p:nvSpPr>
          <p:cNvPr id="8" name="TextBox 7">
            <a:extLst>
              <a:ext uri="{FF2B5EF4-FFF2-40B4-BE49-F238E27FC236}">
                <a16:creationId xmlns:a16="http://schemas.microsoft.com/office/drawing/2014/main" id="{31D71774-ABBB-E317-6BB6-DE47CFB995D2}"/>
              </a:ext>
            </a:extLst>
          </p:cNvPr>
          <p:cNvSpPr txBox="1"/>
          <p:nvPr/>
        </p:nvSpPr>
        <p:spPr>
          <a:xfrm>
            <a:off x="1791729" y="15958721"/>
            <a:ext cx="27197222" cy="132343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Over the last decade average median pay gaps have reduced significantly in the HE sector and the wider economy.</a:t>
            </a:r>
          </a:p>
          <a:p>
            <a:r>
              <a:rPr lang="en-GB" sz="4000" dirty="0">
                <a:latin typeface="Arial" panose="020B0604020202020204" pitchFamily="34" charset="0"/>
                <a:cs typeface="Arial" panose="020B0604020202020204" pitchFamily="34" charset="0"/>
              </a:rPr>
              <a:t>At 14.9% EHU remains comfortably below the 16.2% sector average, for the fourth consecutive year. </a:t>
            </a:r>
          </a:p>
        </p:txBody>
      </p:sp>
    </p:spTree>
    <p:extLst>
      <p:ext uri="{BB962C8B-B14F-4D97-AF65-F5344CB8AC3E}">
        <p14:creationId xmlns:p14="http://schemas.microsoft.com/office/powerpoint/2010/main" val="143393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E723ED-C73D-0E87-41AA-0BC3B4190B4A}"/>
              </a:ext>
            </a:extLst>
          </p:cNvPr>
          <p:cNvPicPr>
            <a:picLocks noChangeAspect="1"/>
          </p:cNvPicPr>
          <p:nvPr/>
        </p:nvPicPr>
        <p:blipFill>
          <a:blip r:embed="rId2"/>
          <a:stretch>
            <a:fillRect/>
          </a:stretch>
        </p:blipFill>
        <p:spPr>
          <a:xfrm>
            <a:off x="406284" y="2883877"/>
            <a:ext cx="34340916" cy="15497908"/>
          </a:xfrm>
          <a:prstGeom prst="rect">
            <a:avLst/>
          </a:prstGeom>
        </p:spPr>
      </p:pic>
    </p:spTree>
    <p:extLst>
      <p:ext uri="{BB962C8B-B14F-4D97-AF65-F5344CB8AC3E}">
        <p14:creationId xmlns:p14="http://schemas.microsoft.com/office/powerpoint/2010/main" val="404556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068612" y="2128451"/>
            <a:ext cx="15866076" cy="960120"/>
          </a:xfrm>
          <a:prstGeom prst="rect">
            <a:avLst/>
          </a:prstGeom>
          <a:noFill/>
          <a:ln/>
        </p:spPr>
        <p:txBody>
          <a:bodyPr wrap="square" rtlCol="0" anchor="ctr">
            <a:spAutoFit/>
          </a:bodyPr>
          <a:lstStyle/>
          <a:p>
            <a:r>
              <a:rPr lang="en-US" sz="5400" b="1" dirty="0">
                <a:solidFill>
                  <a:srgbClr val="44546A"/>
                </a:solidFill>
                <a:latin typeface="Arial" panose="020B0604020202020204" pitchFamily="34" charset="0"/>
                <a:ea typeface="Glacial Indifference" pitchFamily="34" charset="-122"/>
                <a:cs typeface="Arial" panose="020B0604020202020204" pitchFamily="34" charset="0"/>
              </a:rPr>
              <a:t>Detailed Report Analysis By Quartiles</a:t>
            </a:r>
            <a:endParaRPr lang="en-US" sz="5400" dirty="0">
              <a:latin typeface="Arial" panose="020B0604020202020204" pitchFamily="34" charset="0"/>
              <a:cs typeface="Arial" panose="020B0604020202020204" pitchFamily="34" charset="0"/>
            </a:endParaRPr>
          </a:p>
        </p:txBody>
      </p:sp>
      <p:graphicFrame>
        <p:nvGraphicFramePr>
          <p:cNvPr id="4" name="Table 0">
            <a:extLst>
              <a:ext uri="{FF2B5EF4-FFF2-40B4-BE49-F238E27FC236}">
                <a16:creationId xmlns:a16="http://schemas.microsoft.com/office/drawing/2014/main" id="{785DFA8C-9ABB-CA7C-2816-E22F88BB3FCA}"/>
              </a:ext>
            </a:extLst>
          </p:cNvPr>
          <p:cNvGraphicFramePr>
            <a:graphicFrameLocks noGrp="1"/>
          </p:cNvGraphicFramePr>
          <p:nvPr>
            <p:extLst>
              <p:ext uri="{D42A27DB-BD31-4B8C-83A1-F6EECF244321}">
                <p14:modId xmlns:p14="http://schemas.microsoft.com/office/powerpoint/2010/main" val="3222919957"/>
              </p:ext>
            </p:extLst>
          </p:nvPr>
        </p:nvGraphicFramePr>
        <p:xfrm>
          <a:off x="1068610" y="4954005"/>
          <a:ext cx="22705784" cy="12372705"/>
        </p:xfrm>
        <a:graphic>
          <a:graphicData uri="http://schemas.openxmlformats.org/drawingml/2006/table">
            <a:tbl>
              <a:tblPr/>
              <a:tblGrid>
                <a:gridCol w="2838223">
                  <a:extLst>
                    <a:ext uri="{9D8B030D-6E8A-4147-A177-3AD203B41FA5}">
                      <a16:colId xmlns:a16="http://schemas.microsoft.com/office/drawing/2014/main" val="20000"/>
                    </a:ext>
                  </a:extLst>
                </a:gridCol>
                <a:gridCol w="2838223">
                  <a:extLst>
                    <a:ext uri="{9D8B030D-6E8A-4147-A177-3AD203B41FA5}">
                      <a16:colId xmlns:a16="http://schemas.microsoft.com/office/drawing/2014/main" val="20001"/>
                    </a:ext>
                  </a:extLst>
                </a:gridCol>
                <a:gridCol w="2838223">
                  <a:extLst>
                    <a:ext uri="{9D8B030D-6E8A-4147-A177-3AD203B41FA5}">
                      <a16:colId xmlns:a16="http://schemas.microsoft.com/office/drawing/2014/main" val="20002"/>
                    </a:ext>
                  </a:extLst>
                </a:gridCol>
                <a:gridCol w="2838223">
                  <a:extLst>
                    <a:ext uri="{9D8B030D-6E8A-4147-A177-3AD203B41FA5}">
                      <a16:colId xmlns:a16="http://schemas.microsoft.com/office/drawing/2014/main" val="20003"/>
                    </a:ext>
                  </a:extLst>
                </a:gridCol>
                <a:gridCol w="2838223">
                  <a:extLst>
                    <a:ext uri="{9D8B030D-6E8A-4147-A177-3AD203B41FA5}">
                      <a16:colId xmlns:a16="http://schemas.microsoft.com/office/drawing/2014/main" val="20004"/>
                    </a:ext>
                  </a:extLst>
                </a:gridCol>
                <a:gridCol w="2838223">
                  <a:extLst>
                    <a:ext uri="{9D8B030D-6E8A-4147-A177-3AD203B41FA5}">
                      <a16:colId xmlns:a16="http://schemas.microsoft.com/office/drawing/2014/main" val="20005"/>
                    </a:ext>
                  </a:extLst>
                </a:gridCol>
                <a:gridCol w="2838223">
                  <a:extLst>
                    <a:ext uri="{9D8B030D-6E8A-4147-A177-3AD203B41FA5}">
                      <a16:colId xmlns:a16="http://schemas.microsoft.com/office/drawing/2014/main" val="20006"/>
                    </a:ext>
                  </a:extLst>
                </a:gridCol>
                <a:gridCol w="2838223">
                  <a:extLst>
                    <a:ext uri="{9D8B030D-6E8A-4147-A177-3AD203B41FA5}">
                      <a16:colId xmlns:a16="http://schemas.microsoft.com/office/drawing/2014/main" val="20007"/>
                    </a:ext>
                  </a:extLst>
                </a:gridCol>
              </a:tblGrid>
              <a:tr h="2474541">
                <a:tc>
                  <a:txBody>
                    <a:bodyPr/>
                    <a:lstStyle/>
                    <a:p>
                      <a:pPr algn="ct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Mean Pay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Mean Pay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Percentage of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Percentage of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Contribution to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474541">
                <a:tc>
                  <a:txBody>
                    <a:bodyPr/>
                    <a:lstStyle/>
                    <a:p>
                      <a:pPr algn="ct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10.48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10.76</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-2.62%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-2.53%</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26.02%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73.98%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-4.98%</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474541">
                <a:tc>
                  <a:txBody>
                    <a:bodyPr/>
                    <a:lstStyle/>
                    <a:p>
                      <a:pPr algn="ct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13.94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13.78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1.12%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3.88%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33.63%</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66.37%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-0.42%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474541">
                <a:tc>
                  <a:txBody>
                    <a:bodyPr/>
                    <a:lstStyle/>
                    <a:p>
                      <a:pPr algn="ct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20.48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20.30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0.86%</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37.52%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62.48%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3.45%</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474541">
                <a:tc>
                  <a:txBody>
                    <a:bodyPr/>
                    <a:lstStyle/>
                    <a:p>
                      <a:pPr algn="ct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34.91</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33.65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3.63%</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40.71%</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59.29%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12.69%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
        <p:nvSpPr>
          <p:cNvPr id="3" name="Text 8">
            <a:extLst>
              <a:ext uri="{FF2B5EF4-FFF2-40B4-BE49-F238E27FC236}">
                <a16:creationId xmlns:a16="http://schemas.microsoft.com/office/drawing/2014/main" id="{51CB45E6-D833-FCC4-836F-02BDE9E89093}"/>
              </a:ext>
            </a:extLst>
          </p:cNvPr>
          <p:cNvSpPr/>
          <p:nvPr/>
        </p:nvSpPr>
        <p:spPr>
          <a:xfrm>
            <a:off x="1068611" y="2847244"/>
            <a:ext cx="22705785" cy="1924194"/>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The table below shows a division of our entire organisation into four groups of equal numbers, starting from the lowest-paid group (lower quartile) to the highest-paid group (upper quartile).</a:t>
            </a:r>
            <a:endParaRPr lang="en-US" sz="4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96DA90-E96B-86F8-0364-A970A179A487}"/>
              </a:ext>
            </a:extLst>
          </p:cNvPr>
          <p:cNvSpPr txBox="1"/>
          <p:nvPr/>
        </p:nvSpPr>
        <p:spPr>
          <a:xfrm>
            <a:off x="24477785" y="4771438"/>
            <a:ext cx="9589477" cy="12895838"/>
          </a:xfrm>
          <a:prstGeom prst="rect">
            <a:avLst/>
          </a:prstGeom>
          <a:noFill/>
        </p:spPr>
        <p:txBody>
          <a:bodyPr wrap="square" rtlCol="0">
            <a:spAutoFit/>
          </a:bodyPr>
          <a:lstStyle/>
          <a:p>
            <a:r>
              <a:rPr lang="en-US" sz="3600" dirty="0">
                <a:latin typeface="Arial" panose="020B0604020202020204" pitchFamily="34" charset="0"/>
                <a:ea typeface="Glacial Indifference" pitchFamily="34" charset="-122"/>
                <a:cs typeface="Arial" panose="020B0604020202020204" pitchFamily="34" charset="0"/>
              </a:rPr>
              <a:t>Slicing snapshot data up into quartiles allows us to explore the impact of horizontal and vertical segregation within EHU. </a:t>
            </a:r>
          </a:p>
          <a:p>
            <a:endParaRPr lang="en-US" sz="3600" dirty="0">
              <a:effectLst/>
              <a:latin typeface="Arial" panose="020B0604020202020204" pitchFamily="34" charset="0"/>
              <a:ea typeface="Glacial Indifference" pitchFamily="34" charset="-122"/>
              <a:cs typeface="Arial" panose="020B0604020202020204" pitchFamily="34" charset="0"/>
            </a:endParaRPr>
          </a:p>
          <a:p>
            <a:r>
              <a:rPr lang="en-GB" sz="3600" dirty="0">
                <a:effectLst/>
                <a:latin typeface="Arial" panose="020B0604020202020204" pitchFamily="34" charset="0"/>
                <a:ea typeface="Times New Roman" panose="02020603050405020304" pitchFamily="18" charset="0"/>
                <a:cs typeface="Arial" panose="020B0604020202020204" pitchFamily="34" charset="0"/>
              </a:rPr>
              <a:t>A contributing factor to our current position is the disproportionately high number of female staff employed in Facilities Management 73.9% against the sector average of 57%. </a:t>
            </a:r>
          </a:p>
          <a:p>
            <a:endParaRPr lang="en-GB" sz="3600" dirty="0">
              <a:latin typeface="Arial" panose="020B0604020202020204" pitchFamily="34" charset="0"/>
              <a:ea typeface="Times New Roman" panose="02020603050405020304" pitchFamily="18" charset="0"/>
              <a:cs typeface="Arial" panose="020B0604020202020204" pitchFamily="34" charset="0"/>
            </a:endParaRPr>
          </a:p>
          <a:p>
            <a:r>
              <a:rPr lang="en-GB" sz="3600" dirty="0">
                <a:latin typeface="Arial" panose="020B0604020202020204" pitchFamily="34" charset="0"/>
                <a:ea typeface="Times New Roman" panose="02020603050405020304" pitchFamily="18" charset="0"/>
                <a:cs typeface="Arial" panose="020B0604020202020204" pitchFamily="34" charset="0"/>
              </a:rPr>
              <a:t>Our historic profile has meant that we have always been fortunate that female managers are well represented in both academic and professional support services reversing the sector trend in the middle and upper quartiles where we employ up to 66.3% female staff against sector averages of around 40%</a:t>
            </a:r>
          </a:p>
          <a:p>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r>
              <a:rPr lang="en-GB" sz="3600" dirty="0">
                <a:latin typeface="Arial" panose="020B0604020202020204" pitchFamily="34" charset="0"/>
                <a:ea typeface="Times New Roman" panose="02020603050405020304" pitchFamily="18" charset="0"/>
                <a:cs typeface="Arial" panose="020B0604020202020204" pitchFamily="34" charset="0"/>
              </a:rPr>
              <a:t>Another significantly skewing factor is that our two most senior leaders are men with exceptionally long service in post – which is understandably reflected in their renumeration. </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endParaRPr lang="en-GB"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6" name="Text 0">
            <a:extLst>
              <a:ext uri="{FF2B5EF4-FFF2-40B4-BE49-F238E27FC236}">
                <a16:creationId xmlns:a16="http://schemas.microsoft.com/office/drawing/2014/main" id="{73337937-C667-4CAB-548D-5013C24C6319}"/>
              </a:ext>
            </a:extLst>
          </p:cNvPr>
          <p:cNvSpPr/>
          <p:nvPr/>
        </p:nvSpPr>
        <p:spPr>
          <a:xfrm>
            <a:off x="925655" y="2400300"/>
            <a:ext cx="34747200" cy="960120"/>
          </a:xfrm>
          <a:prstGeom prst="rect">
            <a:avLst/>
          </a:prstGeom>
          <a:noFill/>
          <a:ln/>
        </p:spPr>
        <p:txBody>
          <a:bodyPr wrap="square" rtlCol="0" anchor="ctr"/>
          <a:lstStyle/>
          <a:p>
            <a:r>
              <a:rPr lang="en-US" sz="5400" dirty="0">
                <a:latin typeface="Arial" panose="020B0604020202020204" pitchFamily="34" charset="0"/>
                <a:ea typeface="Glacial Indifference" pitchFamily="34" charset="-122"/>
                <a:cs typeface="Arial" panose="020B0604020202020204" pitchFamily="34" charset="0"/>
              </a:rPr>
              <a:t>Pay Gaps by Quartiles</a:t>
            </a:r>
            <a:endParaRPr lang="en-US" sz="5400" dirty="0">
              <a:latin typeface="Arial" panose="020B0604020202020204" pitchFamily="34" charset="0"/>
              <a:cs typeface="Arial" panose="020B0604020202020204" pitchFamily="34" charset="0"/>
            </a:endParaRPr>
          </a:p>
        </p:txBody>
      </p:sp>
      <p:pic>
        <p:nvPicPr>
          <p:cNvPr id="7" name="Image 0" descr="preencoded.png">
            <a:extLst>
              <a:ext uri="{FF2B5EF4-FFF2-40B4-BE49-F238E27FC236}">
                <a16:creationId xmlns:a16="http://schemas.microsoft.com/office/drawing/2014/main" id="{3E1564D2-53FF-7F00-2713-5B9549D79321}"/>
              </a:ext>
            </a:extLst>
          </p:cNvPr>
          <p:cNvPicPr>
            <a:picLocks noChangeAspect="1"/>
          </p:cNvPicPr>
          <p:nvPr/>
        </p:nvPicPr>
        <p:blipFill>
          <a:blip r:embed="rId3"/>
          <a:stretch>
            <a:fillRect/>
          </a:stretch>
        </p:blipFill>
        <p:spPr>
          <a:xfrm>
            <a:off x="925655" y="3840480"/>
            <a:ext cx="21073403" cy="14665117"/>
          </a:xfrm>
          <a:prstGeom prst="rect">
            <a:avLst/>
          </a:prstGeom>
        </p:spPr>
      </p:pic>
      <p:sp>
        <p:nvSpPr>
          <p:cNvPr id="8" name="Text 1">
            <a:extLst>
              <a:ext uri="{FF2B5EF4-FFF2-40B4-BE49-F238E27FC236}">
                <a16:creationId xmlns:a16="http://schemas.microsoft.com/office/drawing/2014/main" id="{757E1600-C857-8F3F-7E0D-ADA01340358D}"/>
              </a:ext>
            </a:extLst>
          </p:cNvPr>
          <p:cNvSpPr/>
          <p:nvPr/>
        </p:nvSpPr>
        <p:spPr>
          <a:xfrm>
            <a:off x="22555201" y="1920240"/>
            <a:ext cx="11266344" cy="1691640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Each Quartile has its own separate pay gap, comparing them shows what levels of pay present the key imbalances and breaks down our organisation’s overall pay gap.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In the lower quartile we see negative gender pay gaps in both mean and median categories, indicating that, on average, women’s gross hourly earnings are higher than those of men.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At the opposite end of the scale, we see positive gender pay gaps in both mean and median categories, indicating that, on average, men’s gross hourly earnings are higher than those of women.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The upper middle quartile presents a perfect median pay gap and a 0.8% mean pay gap, indicating zero and extremely narrow pay gaps between men and women.  </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6" name="Text 0">
            <a:extLst>
              <a:ext uri="{FF2B5EF4-FFF2-40B4-BE49-F238E27FC236}">
                <a16:creationId xmlns:a16="http://schemas.microsoft.com/office/drawing/2014/main" id="{E201EF7E-A819-0689-C15D-08DA1CDE1DEF}"/>
              </a:ext>
            </a:extLst>
          </p:cNvPr>
          <p:cNvSpPr/>
          <p:nvPr/>
        </p:nvSpPr>
        <p:spPr>
          <a:xfrm>
            <a:off x="0" y="288036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Contribution of Each Quartile to the Pay Gap</a:t>
            </a:r>
            <a:endParaRPr lang="en-US" sz="5400" dirty="0">
              <a:latin typeface="Arial" panose="020B0604020202020204" pitchFamily="34" charset="0"/>
              <a:cs typeface="Arial" panose="020B0604020202020204" pitchFamily="34" charset="0"/>
            </a:endParaRPr>
          </a:p>
        </p:txBody>
      </p:sp>
      <p:pic>
        <p:nvPicPr>
          <p:cNvPr id="7" name="Image 0" descr="preencoded.png">
            <a:extLst>
              <a:ext uri="{FF2B5EF4-FFF2-40B4-BE49-F238E27FC236}">
                <a16:creationId xmlns:a16="http://schemas.microsoft.com/office/drawing/2014/main" id="{4CFBCBDF-ACCE-54EA-546A-B0D816A3F53B}"/>
              </a:ext>
            </a:extLst>
          </p:cNvPr>
          <p:cNvPicPr>
            <a:picLocks noChangeAspect="1"/>
          </p:cNvPicPr>
          <p:nvPr/>
        </p:nvPicPr>
        <p:blipFill>
          <a:blip r:embed="rId3"/>
          <a:stretch>
            <a:fillRect/>
          </a:stretch>
        </p:blipFill>
        <p:spPr>
          <a:xfrm>
            <a:off x="3474720" y="4608576"/>
            <a:ext cx="18763488" cy="13057632"/>
          </a:xfrm>
          <a:prstGeom prst="rect">
            <a:avLst/>
          </a:prstGeom>
        </p:spPr>
      </p:pic>
      <p:sp>
        <p:nvSpPr>
          <p:cNvPr id="8" name="Text 1">
            <a:extLst>
              <a:ext uri="{FF2B5EF4-FFF2-40B4-BE49-F238E27FC236}">
                <a16:creationId xmlns:a16="http://schemas.microsoft.com/office/drawing/2014/main" id="{3F28A328-0120-ED00-ED19-78044D4152FB}"/>
              </a:ext>
            </a:extLst>
          </p:cNvPr>
          <p:cNvSpPr/>
          <p:nvPr/>
        </p:nvSpPr>
        <p:spPr>
          <a:xfrm>
            <a:off x="23628096" y="1920240"/>
            <a:ext cx="9034272" cy="1728216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The Contribution section shows how each quartile contributes in percentage points towards our mean pay gap. We see that our two lower quartiles offer a negative contribution to the overall mean pay gap – where women earn more than men.</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In contrast the upper quartiles present a positive contribution to the overall mean pay gap - this is to be expected where a significant volume of women occupy the lowest paid roles, and the highest paid roles are occupied by male senior leaders. This trend is currently reflected across the HE sector and in the general economy. </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6" name="Text 0">
            <a:extLst>
              <a:ext uri="{FF2B5EF4-FFF2-40B4-BE49-F238E27FC236}">
                <a16:creationId xmlns:a16="http://schemas.microsoft.com/office/drawing/2014/main" id="{FD31E408-7D99-BD4E-148B-C7770EAB093F}"/>
              </a:ext>
            </a:extLst>
          </p:cNvPr>
          <p:cNvSpPr/>
          <p:nvPr/>
        </p:nvSpPr>
        <p:spPr>
          <a:xfrm>
            <a:off x="0" y="288036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Workforce Representation by Quartiles</a:t>
            </a:r>
            <a:endParaRPr lang="en-US" sz="5400" dirty="0">
              <a:latin typeface="Arial" panose="020B0604020202020204" pitchFamily="34" charset="0"/>
              <a:cs typeface="Arial" panose="020B0604020202020204" pitchFamily="34" charset="0"/>
            </a:endParaRPr>
          </a:p>
        </p:txBody>
      </p:sp>
      <p:pic>
        <p:nvPicPr>
          <p:cNvPr id="7" name="Image 0" descr="preencoded.png">
            <a:extLst>
              <a:ext uri="{FF2B5EF4-FFF2-40B4-BE49-F238E27FC236}">
                <a16:creationId xmlns:a16="http://schemas.microsoft.com/office/drawing/2014/main" id="{8943C088-F46F-ED82-2431-85B22B8A4013}"/>
              </a:ext>
            </a:extLst>
          </p:cNvPr>
          <p:cNvPicPr>
            <a:picLocks noChangeAspect="1"/>
          </p:cNvPicPr>
          <p:nvPr/>
        </p:nvPicPr>
        <p:blipFill>
          <a:blip r:embed="rId3"/>
          <a:stretch>
            <a:fillRect/>
          </a:stretch>
        </p:blipFill>
        <p:spPr>
          <a:xfrm>
            <a:off x="3474720" y="4608576"/>
            <a:ext cx="18763488" cy="13057632"/>
          </a:xfrm>
          <a:prstGeom prst="rect">
            <a:avLst/>
          </a:prstGeom>
        </p:spPr>
      </p:pic>
      <p:sp>
        <p:nvSpPr>
          <p:cNvPr id="8" name="Text 1">
            <a:extLst>
              <a:ext uri="{FF2B5EF4-FFF2-40B4-BE49-F238E27FC236}">
                <a16:creationId xmlns:a16="http://schemas.microsoft.com/office/drawing/2014/main" id="{7731AB6D-0FFE-49E0-A2C5-FAE3E6BEAA30}"/>
              </a:ext>
            </a:extLst>
          </p:cNvPr>
          <p:cNvSpPr/>
          <p:nvPr/>
        </p:nvSpPr>
        <p:spPr>
          <a:xfrm>
            <a:off x="23628095" y="1920240"/>
            <a:ext cx="10031709" cy="1728216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This graph shows the data broken down into 4 equally sized groups ranging from the lowest to the highest paid employees.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It shows the difference in the actual numbers of employees within the separate pay quartiles.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Positively, there is an overall higher proportion of women in the middle two quartiles where there is less evidence of gender pay gaps in both mean and median ranges.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The relative volume of women decreases as they move from the lower to upper pay quartiles.</a:t>
            </a:r>
            <a:r>
              <a:rPr lang="en-US" sz="4000" dirty="0">
                <a:latin typeface="Arial" panose="020B0604020202020204" pitchFamily="34" charset="0"/>
                <a:cs typeface="Arial" panose="020B0604020202020204" pitchFamily="34" charset="0"/>
              </a:rPr>
              <a:t> In contrast the relative volume of men increase as they move from the lower to upper quartiles. This trend is reflected in both the education sector and the general economy.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assets/img/pptx/Group_171.png"/>
          <p:cNvPicPr>
            <a:picLocks noChangeAspect="1"/>
          </p:cNvPicPr>
          <p:nvPr/>
        </p:nvPicPr>
        <p:blipFill>
          <a:blip r:embed="rId3"/>
          <a:stretch>
            <a:fillRect/>
          </a:stretch>
        </p:blipFill>
        <p:spPr>
          <a:xfrm>
            <a:off x="4169664" y="2142662"/>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algn="ctr"/>
            <a:r>
              <a:rPr lang="en-US" sz="13800" b="1" dirty="0">
                <a:solidFill>
                  <a:srgbClr val="44546A"/>
                </a:solidFill>
                <a:latin typeface="Glacial Indifference" pitchFamily="34" charset="0"/>
                <a:ea typeface="Glacial Indifference" pitchFamily="34" charset="-122"/>
              </a:rPr>
              <a:t>EHU Headline Figures</a:t>
            </a:r>
          </a:p>
          <a:p>
            <a:pPr algn="ctr"/>
            <a:r>
              <a:rPr lang="en-US" sz="13800" b="1" dirty="0">
                <a:solidFill>
                  <a:srgbClr val="44546A"/>
                </a:solidFill>
                <a:latin typeface="Glacial Indifference" pitchFamily="34" charset="0"/>
                <a:ea typeface="Glacial Indifference" pitchFamily="34" charset="-122"/>
              </a:rPr>
              <a:t>Bonus</a:t>
            </a:r>
            <a:endParaRPr lang="en-US" sz="13800" dirty="0"/>
          </a:p>
        </p:txBody>
      </p:sp>
    </p:spTree>
    <p:extLst>
      <p:ext uri="{BB962C8B-B14F-4D97-AF65-F5344CB8AC3E}">
        <p14:creationId xmlns:p14="http://schemas.microsoft.com/office/powerpoint/2010/main" val="374258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5DCDD8-2C58-9D96-A805-49F322FF6623}"/>
              </a:ext>
            </a:extLst>
          </p:cNvPr>
          <p:cNvSpPr txBox="1"/>
          <p:nvPr/>
        </p:nvSpPr>
        <p:spPr>
          <a:xfrm>
            <a:off x="996529" y="4568687"/>
            <a:ext cx="15945271" cy="14250055"/>
          </a:xfrm>
          <a:prstGeom prst="rect">
            <a:avLst/>
          </a:prstGeom>
          <a:noFill/>
        </p:spPr>
        <p:txBody>
          <a:bodyPr wrap="square" rtlCol="0">
            <a:spAutoFit/>
          </a:bodyPr>
          <a:lstStyle/>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Non-consolidated, discretionary, bonus payments are only available to staff employed under Management or Professor terms and conditions at EHU. Bonus payments to these senior staff are awarded for outstanding or very good performance during the previous 12 month period.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same bonus amounts are awarded to both men and women which is reflected clearly in our consistent 0% median pay gap figure. However, the number of payments will differ from year to year depending on the contribution each senior leader is judged to have made.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Mean Gender Bonus Gap narrowed in 2022 by 34.87% compared to the previous year.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proportion of eligible women receiving a bonus in 2022 increased by 0.3% to 1.8% compared to the previous two years. </a:t>
            </a:r>
          </a:p>
          <a:p>
            <a:pPr algn="just"/>
            <a:endParaRPr lang="en-GB" sz="4000" dirty="0">
              <a:latin typeface="Arial" panose="020B0604020202020204" pitchFamily="34" charset="0"/>
              <a:cs typeface="Arial" panose="020B0604020202020204" pitchFamily="34" charset="0"/>
            </a:endParaRPr>
          </a:p>
          <a:p>
            <a:pPr algn="just"/>
            <a:r>
              <a:rPr lang="en-GB" sz="4000" dirty="0">
                <a:latin typeface="Arial" panose="020B0604020202020204" pitchFamily="34" charset="0"/>
                <a:cs typeface="Arial" panose="020B0604020202020204" pitchFamily="34" charset="0"/>
              </a:rPr>
              <a:t>The proportion of eligible men receiving a bonus in 2022 increased by 2.04% compared to 2021 and 2.34% compared to 2020</a:t>
            </a:r>
          </a:p>
          <a:p>
            <a:pPr algn="just"/>
            <a:endParaRPr lang="en-GB" sz="4000" dirty="0">
              <a:latin typeface="Arial" panose="020B0604020202020204" pitchFamily="34" charset="0"/>
              <a:cs typeface="Arial" panose="020B0604020202020204" pitchFamily="34" charset="0"/>
            </a:endParaRPr>
          </a:p>
          <a:p>
            <a:pPr algn="just"/>
            <a:endParaRPr lang="en-GB" sz="4000" dirty="0">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id="{8DF4CC99-009C-C952-3304-55A5D68234F7}"/>
              </a:ext>
            </a:extLst>
          </p:cNvPr>
          <p:cNvGraphicFramePr>
            <a:graphicFrameLocks noGrp="1"/>
          </p:cNvGraphicFramePr>
          <p:nvPr>
            <p:extLst>
              <p:ext uri="{D42A27DB-BD31-4B8C-83A1-F6EECF244321}">
                <p14:modId xmlns:p14="http://schemas.microsoft.com/office/powerpoint/2010/main" val="267577116"/>
              </p:ext>
            </p:extLst>
          </p:nvPr>
        </p:nvGraphicFramePr>
        <p:xfrm>
          <a:off x="18491200" y="3850066"/>
          <a:ext cx="14503400" cy="6026658"/>
        </p:xfrm>
        <a:graphic>
          <a:graphicData uri="http://schemas.openxmlformats.org/drawingml/2006/table">
            <a:tbl>
              <a:tblPr firstRow="1" bandRow="1"/>
              <a:tblGrid>
                <a:gridCol w="3625850">
                  <a:extLst>
                    <a:ext uri="{9D8B030D-6E8A-4147-A177-3AD203B41FA5}">
                      <a16:colId xmlns:a16="http://schemas.microsoft.com/office/drawing/2014/main" val="564235346"/>
                    </a:ext>
                  </a:extLst>
                </a:gridCol>
                <a:gridCol w="3625850">
                  <a:extLst>
                    <a:ext uri="{9D8B030D-6E8A-4147-A177-3AD203B41FA5}">
                      <a16:colId xmlns:a16="http://schemas.microsoft.com/office/drawing/2014/main" val="359218898"/>
                    </a:ext>
                  </a:extLst>
                </a:gridCol>
                <a:gridCol w="3625850">
                  <a:extLst>
                    <a:ext uri="{9D8B030D-6E8A-4147-A177-3AD203B41FA5}">
                      <a16:colId xmlns:a16="http://schemas.microsoft.com/office/drawing/2014/main" val="2580480973"/>
                    </a:ext>
                  </a:extLst>
                </a:gridCol>
                <a:gridCol w="3625850">
                  <a:extLst>
                    <a:ext uri="{9D8B030D-6E8A-4147-A177-3AD203B41FA5}">
                      <a16:colId xmlns:a16="http://schemas.microsoft.com/office/drawing/2014/main" val="3144311756"/>
                    </a:ext>
                  </a:extLst>
                </a:gridCol>
              </a:tblGrid>
              <a:tr h="392944">
                <a:tc>
                  <a:txBody>
                    <a:bodyPr/>
                    <a:lstStyle/>
                    <a:p>
                      <a:pPr algn="ctr"/>
                      <a:r>
                        <a:rPr lang="en-GB" sz="4000" b="1" dirty="0">
                          <a:latin typeface="Arial" panose="020B0604020202020204" pitchFamily="34" charset="0"/>
                          <a:cs typeface="Arial" panose="020B0604020202020204" pitchFamily="34" charset="0"/>
                        </a:rPr>
                        <a:t>Bonus Pay Gap </a:t>
                      </a:r>
                    </a:p>
                  </a:txBody>
                  <a:tcPr/>
                </a:tc>
                <a:tc>
                  <a:txBody>
                    <a:bodyPr/>
                    <a:lstStyle/>
                    <a:p>
                      <a:pPr algn="ctr"/>
                      <a:r>
                        <a:rPr lang="en-GB" sz="4000" b="1" dirty="0">
                          <a:latin typeface="Arial" panose="020B0604020202020204" pitchFamily="34" charset="0"/>
                          <a:cs typeface="Arial" panose="020B0604020202020204" pitchFamily="34" charset="0"/>
                        </a:rPr>
                        <a:t>2022</a:t>
                      </a:r>
                    </a:p>
                  </a:txBody>
                  <a:tcPr/>
                </a:tc>
                <a:tc>
                  <a:txBody>
                    <a:bodyPr/>
                    <a:lstStyle/>
                    <a:p>
                      <a:pPr algn="ctr"/>
                      <a:r>
                        <a:rPr lang="en-GB" sz="4000" b="1" dirty="0">
                          <a:latin typeface="Arial" panose="020B0604020202020204" pitchFamily="34" charset="0"/>
                          <a:cs typeface="Arial" panose="020B0604020202020204" pitchFamily="34" charset="0"/>
                        </a:rPr>
                        <a:t>2021</a:t>
                      </a:r>
                    </a:p>
                  </a:txBody>
                  <a:tcPr/>
                </a:tc>
                <a:tc>
                  <a:txBody>
                    <a:bodyPr/>
                    <a:lstStyle/>
                    <a:p>
                      <a:pPr algn="ctr"/>
                      <a:r>
                        <a:rPr lang="en-GB" sz="4000" b="1" dirty="0">
                          <a:latin typeface="Arial" panose="020B0604020202020204" pitchFamily="34" charset="0"/>
                          <a:cs typeface="Arial" panose="020B0604020202020204" pitchFamily="34" charset="0"/>
                        </a:rPr>
                        <a:t>2020</a:t>
                      </a:r>
                    </a:p>
                  </a:txBody>
                  <a:tcPr/>
                </a:tc>
                <a:extLst>
                  <a:ext uri="{0D108BD9-81ED-4DB2-BD59-A6C34878D82A}">
                    <a16:rowId xmlns:a16="http://schemas.microsoft.com/office/drawing/2014/main" val="3130180356"/>
                  </a:ext>
                </a:extLst>
              </a:tr>
              <a:tr h="581530">
                <a:tc>
                  <a:txBody>
                    <a:bodyPr/>
                    <a:lstStyle/>
                    <a:p>
                      <a:pPr algn="ctr"/>
                      <a:r>
                        <a:rPr lang="en-GB" sz="4000" b="1" dirty="0">
                          <a:latin typeface="Arial" panose="020B0604020202020204" pitchFamily="34" charset="0"/>
                          <a:cs typeface="Arial" panose="020B0604020202020204" pitchFamily="34" charset="0"/>
                        </a:rPr>
                        <a:t>Mean</a:t>
                      </a:r>
                    </a:p>
                  </a:txBody>
                  <a:tcPr/>
                </a:tc>
                <a:tc>
                  <a:txBody>
                    <a:bodyPr/>
                    <a:lstStyle/>
                    <a:p>
                      <a:pPr algn="ctr"/>
                      <a:r>
                        <a:rPr lang="en-GB" sz="4000" dirty="0">
                          <a:latin typeface="Arial" panose="020B0604020202020204" pitchFamily="34" charset="0"/>
                          <a:cs typeface="Arial" panose="020B0604020202020204" pitchFamily="34" charset="0"/>
                        </a:rPr>
                        <a:t>11.03% less</a:t>
                      </a:r>
                    </a:p>
                  </a:txBody>
                  <a:tcPr/>
                </a:tc>
                <a:tc>
                  <a:txBody>
                    <a:bodyPr/>
                    <a:lstStyle/>
                    <a:p>
                      <a:pPr algn="ctr"/>
                      <a:r>
                        <a:rPr lang="en-GB" sz="4000" dirty="0">
                          <a:latin typeface="Arial" panose="020B0604020202020204" pitchFamily="34" charset="0"/>
                          <a:cs typeface="Arial" panose="020B0604020202020204" pitchFamily="34" charset="0"/>
                        </a:rPr>
                        <a:t>45.9% less</a:t>
                      </a:r>
                    </a:p>
                  </a:txBody>
                  <a:tcPr/>
                </a:tc>
                <a:tc>
                  <a:txBody>
                    <a:bodyPr/>
                    <a:lstStyle/>
                    <a:p>
                      <a:pPr algn="ctr"/>
                      <a:r>
                        <a:rPr lang="en-GB" sz="4000" dirty="0">
                          <a:latin typeface="Arial" panose="020B0604020202020204" pitchFamily="34" charset="0"/>
                          <a:cs typeface="Arial" panose="020B0604020202020204" pitchFamily="34" charset="0"/>
                        </a:rPr>
                        <a:t>39.1% less</a:t>
                      </a:r>
                    </a:p>
                  </a:txBody>
                  <a:tcPr/>
                </a:tc>
                <a:extLst>
                  <a:ext uri="{0D108BD9-81ED-4DB2-BD59-A6C34878D82A}">
                    <a16:rowId xmlns:a16="http://schemas.microsoft.com/office/drawing/2014/main" val="991659606"/>
                  </a:ext>
                </a:extLst>
              </a:tr>
              <a:tr h="581530">
                <a:tc>
                  <a:txBody>
                    <a:bodyPr/>
                    <a:lstStyle/>
                    <a:p>
                      <a:pPr algn="ctr"/>
                      <a:r>
                        <a:rPr lang="en-GB" sz="4000" b="1" dirty="0">
                          <a:latin typeface="Arial" panose="020B0604020202020204" pitchFamily="34" charset="0"/>
                          <a:cs typeface="Arial" panose="020B0604020202020204" pitchFamily="34" charset="0"/>
                        </a:rPr>
                        <a:t>Median</a:t>
                      </a:r>
                    </a:p>
                  </a:txBody>
                  <a:tcPr/>
                </a:tc>
                <a:tc>
                  <a:txBody>
                    <a:bodyPr/>
                    <a:lstStyle/>
                    <a:p>
                      <a:pPr algn="ctr"/>
                      <a:r>
                        <a:rPr lang="en-GB" sz="4000" dirty="0">
                          <a:latin typeface="Arial" panose="020B0604020202020204" pitchFamily="34" charset="0"/>
                          <a:cs typeface="Arial" panose="020B0604020202020204" pitchFamily="34" charset="0"/>
                        </a:rPr>
                        <a:t>0.00% more</a:t>
                      </a:r>
                    </a:p>
                  </a:txBody>
                  <a:tcPr/>
                </a:tc>
                <a:tc>
                  <a:txBody>
                    <a:bodyPr/>
                    <a:lstStyle/>
                    <a:p>
                      <a:pPr algn="ctr"/>
                      <a:r>
                        <a:rPr lang="en-GB" sz="4000" dirty="0">
                          <a:latin typeface="Arial" panose="020B0604020202020204" pitchFamily="34" charset="0"/>
                          <a:cs typeface="Arial" panose="020B0604020202020204" pitchFamily="34" charset="0"/>
                        </a:rPr>
                        <a:t>0.00% more</a:t>
                      </a:r>
                    </a:p>
                  </a:txBody>
                  <a:tcPr/>
                </a:tc>
                <a:tc>
                  <a:txBody>
                    <a:bodyPr/>
                    <a:lstStyle/>
                    <a:p>
                      <a:pPr algn="ctr"/>
                      <a:r>
                        <a:rPr lang="en-GB" sz="4000" dirty="0">
                          <a:latin typeface="Arial" panose="020B0604020202020204" pitchFamily="34" charset="0"/>
                          <a:cs typeface="Arial" panose="020B0604020202020204" pitchFamily="34" charset="0"/>
                        </a:rPr>
                        <a:t>0.00% more</a:t>
                      </a:r>
                    </a:p>
                  </a:txBody>
                  <a:tcPr/>
                </a:tc>
                <a:extLst>
                  <a:ext uri="{0D108BD9-81ED-4DB2-BD59-A6C34878D82A}">
                    <a16:rowId xmlns:a16="http://schemas.microsoft.com/office/drawing/2014/main" val="1685250255"/>
                  </a:ext>
                </a:extLst>
              </a:tr>
              <a:tr h="1393698">
                <a:tc>
                  <a:txBody>
                    <a:bodyPr/>
                    <a:lstStyle/>
                    <a:p>
                      <a:pPr algn="ctr"/>
                      <a:r>
                        <a:rPr lang="en-GB" sz="4000" b="1" dirty="0">
                          <a:latin typeface="Arial" panose="020B0604020202020204" pitchFamily="34" charset="0"/>
                          <a:cs typeface="Arial" panose="020B0604020202020204" pitchFamily="34" charset="0"/>
                        </a:rPr>
                        <a:t>Proportion of Women receiving </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1.8%</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1.5%</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2324427631"/>
                  </a:ext>
                </a:extLst>
              </a:tr>
              <a:tr h="1393698">
                <a:tc>
                  <a:txBody>
                    <a:bodyPr/>
                    <a:lstStyle/>
                    <a:p>
                      <a:pPr algn="ctr"/>
                      <a:r>
                        <a:rPr lang="en-GB" sz="4000" b="1" dirty="0">
                          <a:latin typeface="Arial" panose="020B0604020202020204" pitchFamily="34" charset="0"/>
                          <a:cs typeface="Arial" panose="020B0604020202020204" pitchFamily="34" charset="0"/>
                        </a:rPr>
                        <a:t>Proportion of Men receiving </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4.34%</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2.3%</a:t>
                      </a:r>
                    </a:p>
                  </a:txBody>
                  <a:tcPr/>
                </a:tc>
                <a:tc>
                  <a:txBody>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3554925412"/>
                  </a:ext>
                </a:extLst>
              </a:tr>
            </a:tbl>
          </a:graphicData>
        </a:graphic>
      </p:graphicFrame>
      <p:sp>
        <p:nvSpPr>
          <p:cNvPr id="12" name="TextBox 11">
            <a:extLst>
              <a:ext uri="{FF2B5EF4-FFF2-40B4-BE49-F238E27FC236}">
                <a16:creationId xmlns:a16="http://schemas.microsoft.com/office/drawing/2014/main" id="{C1BC196C-9164-3A8C-27B8-5AF4D9A444D0}"/>
              </a:ext>
            </a:extLst>
          </p:cNvPr>
          <p:cNvSpPr txBox="1"/>
          <p:nvPr/>
        </p:nvSpPr>
        <p:spPr>
          <a:xfrm>
            <a:off x="996529" y="3745205"/>
            <a:ext cx="10617200"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Bonus Pay Context</a:t>
            </a:r>
          </a:p>
        </p:txBody>
      </p:sp>
      <p:pic>
        <p:nvPicPr>
          <p:cNvPr id="14" name="Image 0" descr="preencoded.png">
            <a:extLst>
              <a:ext uri="{FF2B5EF4-FFF2-40B4-BE49-F238E27FC236}">
                <a16:creationId xmlns:a16="http://schemas.microsoft.com/office/drawing/2014/main" id="{678A9FAE-2E36-79FC-F245-C54B7BA85EFE}"/>
              </a:ext>
            </a:extLst>
          </p:cNvPr>
          <p:cNvPicPr>
            <a:picLocks noChangeAspect="1"/>
          </p:cNvPicPr>
          <p:nvPr/>
        </p:nvPicPr>
        <p:blipFill>
          <a:blip r:embed="rId2"/>
          <a:stretch>
            <a:fillRect/>
          </a:stretch>
        </p:blipFill>
        <p:spPr>
          <a:xfrm>
            <a:off x="16687800" y="9590466"/>
            <a:ext cx="17856200" cy="9291320"/>
          </a:xfrm>
          <a:prstGeom prst="rect">
            <a:avLst/>
          </a:prstGeom>
        </p:spPr>
      </p:pic>
    </p:spTree>
    <p:extLst>
      <p:ext uri="{BB962C8B-B14F-4D97-AF65-F5344CB8AC3E}">
        <p14:creationId xmlns:p14="http://schemas.microsoft.com/office/powerpoint/2010/main" val="341979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A050925F-70B5-06C9-9381-BB5157A60ADD}"/>
              </a:ext>
            </a:extLst>
          </p:cNvPr>
          <p:cNvSpPr/>
          <p:nvPr/>
        </p:nvSpPr>
        <p:spPr>
          <a:xfrm>
            <a:off x="0" y="2880360"/>
            <a:ext cx="34747200" cy="960120"/>
          </a:xfrm>
          <a:prstGeom prst="rect">
            <a:avLst/>
          </a:prstGeom>
          <a:noFill/>
          <a:ln/>
        </p:spPr>
        <p:txBody>
          <a:bodyPr wrap="square" rtlCol="0" anchor="ctr">
            <a:spAutoFit/>
          </a:bodyPr>
          <a:lstStyle/>
          <a:p>
            <a:pPr algn="ctr"/>
            <a:r>
              <a:rPr lang="en-US" sz="5400" b="1" dirty="0">
                <a:solidFill>
                  <a:srgbClr val="44546A"/>
                </a:solidFill>
                <a:latin typeface="Glacial Indifference" pitchFamily="34" charset="0"/>
                <a:ea typeface="Glacial Indifference" pitchFamily="34" charset="-122"/>
                <a:cs typeface="Glacial Indifference" pitchFamily="34" charset="-120"/>
              </a:rPr>
              <a:t>Detailed Bonus Analysis By Quartiles</a:t>
            </a:r>
            <a:endParaRPr lang="en-US" sz="5400" dirty="0"/>
          </a:p>
        </p:txBody>
      </p:sp>
      <p:graphicFrame>
        <p:nvGraphicFramePr>
          <p:cNvPr id="3" name="Table 0">
            <a:extLst>
              <a:ext uri="{FF2B5EF4-FFF2-40B4-BE49-F238E27FC236}">
                <a16:creationId xmlns:a16="http://schemas.microsoft.com/office/drawing/2014/main" id="{C85110A9-64EF-CD03-49D7-DBDCC884470E}"/>
              </a:ext>
            </a:extLst>
          </p:cNvPr>
          <p:cNvGraphicFramePr>
            <a:graphicFrameLocks noGrp="1"/>
          </p:cNvGraphicFramePr>
          <p:nvPr>
            <p:extLst>
              <p:ext uri="{D42A27DB-BD31-4B8C-83A1-F6EECF244321}">
                <p14:modId xmlns:p14="http://schemas.microsoft.com/office/powerpoint/2010/main" val="2442098565"/>
              </p:ext>
            </p:extLst>
          </p:nvPr>
        </p:nvGraphicFramePr>
        <p:xfrm>
          <a:off x="1737360" y="4800600"/>
          <a:ext cx="31272480" cy="13441680"/>
        </p:xfrm>
        <a:graphic>
          <a:graphicData uri="http://schemas.openxmlformats.org/drawingml/2006/table">
            <a:tbl>
              <a:tblPr/>
              <a:tblGrid>
                <a:gridCol w="3909060">
                  <a:extLst>
                    <a:ext uri="{9D8B030D-6E8A-4147-A177-3AD203B41FA5}">
                      <a16:colId xmlns:a16="http://schemas.microsoft.com/office/drawing/2014/main" val="20000"/>
                    </a:ext>
                  </a:extLst>
                </a:gridCol>
                <a:gridCol w="3909060">
                  <a:extLst>
                    <a:ext uri="{9D8B030D-6E8A-4147-A177-3AD203B41FA5}">
                      <a16:colId xmlns:a16="http://schemas.microsoft.com/office/drawing/2014/main" val="20001"/>
                    </a:ext>
                  </a:extLst>
                </a:gridCol>
                <a:gridCol w="3909060">
                  <a:extLst>
                    <a:ext uri="{9D8B030D-6E8A-4147-A177-3AD203B41FA5}">
                      <a16:colId xmlns:a16="http://schemas.microsoft.com/office/drawing/2014/main" val="20002"/>
                    </a:ext>
                  </a:extLst>
                </a:gridCol>
                <a:gridCol w="3909060">
                  <a:extLst>
                    <a:ext uri="{9D8B030D-6E8A-4147-A177-3AD203B41FA5}">
                      <a16:colId xmlns:a16="http://schemas.microsoft.com/office/drawing/2014/main" val="20003"/>
                    </a:ext>
                  </a:extLst>
                </a:gridCol>
                <a:gridCol w="3909060">
                  <a:extLst>
                    <a:ext uri="{9D8B030D-6E8A-4147-A177-3AD203B41FA5}">
                      <a16:colId xmlns:a16="http://schemas.microsoft.com/office/drawing/2014/main" val="20004"/>
                    </a:ext>
                  </a:extLst>
                </a:gridCol>
                <a:gridCol w="3909060">
                  <a:extLst>
                    <a:ext uri="{9D8B030D-6E8A-4147-A177-3AD203B41FA5}">
                      <a16:colId xmlns:a16="http://schemas.microsoft.com/office/drawing/2014/main" val="20005"/>
                    </a:ext>
                  </a:extLst>
                </a:gridCol>
                <a:gridCol w="3909060">
                  <a:extLst>
                    <a:ext uri="{9D8B030D-6E8A-4147-A177-3AD203B41FA5}">
                      <a16:colId xmlns:a16="http://schemas.microsoft.com/office/drawing/2014/main" val="20006"/>
                    </a:ext>
                  </a:extLst>
                </a:gridCol>
                <a:gridCol w="3909060">
                  <a:extLst>
                    <a:ext uri="{9D8B030D-6E8A-4147-A177-3AD203B41FA5}">
                      <a16:colId xmlns:a16="http://schemas.microsoft.com/office/drawing/2014/main" val="20007"/>
                    </a:ext>
                  </a:extLst>
                </a:gridCol>
              </a:tblGrid>
              <a:tr h="2688336">
                <a:tc>
                  <a:txBody>
                    <a:bodyPr/>
                    <a:lstStyle/>
                    <a:p>
                      <a:pPr algn="ct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Mean Bonus Pay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Mean Bonus Pay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Bonus 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Bonus 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Percentage of 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Percentage of Females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4000" dirty="0">
                          <a:solidFill>
                            <a:srgbClr val="F1F1F1"/>
                          </a:solidFill>
                        </a:rPr>
                        <a:t>Contribution to Bonus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688336">
                <a:tc>
                  <a:txBody>
                    <a:bodyPr/>
                    <a:lstStyle/>
                    <a:p>
                      <a:pPr algn="ct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107.89</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416.67</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-286.18%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-1100%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86.36%</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13.64%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0.57%</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688336">
                <a:tc>
                  <a:txBody>
                    <a:bodyPr/>
                    <a:lstStyle/>
                    <a:p>
                      <a:pPr algn="ct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1177.78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1087.50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7.67%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42.86%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57.14%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-6.32%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688336">
                <a:tc>
                  <a:txBody>
                    <a:bodyPr/>
                    <a:lstStyle/>
                    <a:p>
                      <a:pPr algn="ct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1500.00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1704.55</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-13.64%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47.62%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52.38%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4000" dirty="0">
                          <a:solidFill>
                            <a:srgbClr val="44546A"/>
                          </a:solidFill>
                        </a:rPr>
                        <a:t>-9.34%</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688336">
                <a:tc>
                  <a:txBody>
                    <a:bodyPr/>
                    <a:lstStyle/>
                    <a:p>
                      <a:pPr algn="ct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6666.67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2500.00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62.5%</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42.86%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57.14%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4000" dirty="0">
                          <a:solidFill>
                            <a:srgbClr val="44546A"/>
                          </a:solidFill>
                        </a:rPr>
                        <a:t>26.12%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020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66E8C50E-6858-7CA1-42CD-B301ABAF72F4}"/>
              </a:ext>
            </a:extLst>
          </p:cNvPr>
          <p:cNvSpPr/>
          <p:nvPr/>
        </p:nvSpPr>
        <p:spPr>
          <a:xfrm>
            <a:off x="-4191000" y="301752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Contribution of Each Quartile to the Bonus Gap</a:t>
            </a:r>
            <a:endParaRPr lang="en-US" sz="5400" dirty="0">
              <a:latin typeface="Arial" panose="020B0604020202020204" pitchFamily="34" charset="0"/>
              <a:cs typeface="Arial" panose="020B0604020202020204" pitchFamily="34" charset="0"/>
            </a:endParaRPr>
          </a:p>
        </p:txBody>
      </p:sp>
      <p:pic>
        <p:nvPicPr>
          <p:cNvPr id="3" name="Image 0" descr="preencoded.png">
            <a:extLst>
              <a:ext uri="{FF2B5EF4-FFF2-40B4-BE49-F238E27FC236}">
                <a16:creationId xmlns:a16="http://schemas.microsoft.com/office/drawing/2014/main" id="{72829F68-8B08-5DE9-3E18-B35663651104}"/>
              </a:ext>
            </a:extLst>
          </p:cNvPr>
          <p:cNvPicPr>
            <a:picLocks noChangeAspect="1"/>
          </p:cNvPicPr>
          <p:nvPr/>
        </p:nvPicPr>
        <p:blipFill>
          <a:blip r:embed="rId2"/>
          <a:stretch>
            <a:fillRect/>
          </a:stretch>
        </p:blipFill>
        <p:spPr>
          <a:xfrm>
            <a:off x="3474720" y="4608576"/>
            <a:ext cx="18763488" cy="13057632"/>
          </a:xfrm>
          <a:prstGeom prst="rect">
            <a:avLst/>
          </a:prstGeom>
        </p:spPr>
      </p:pic>
      <p:sp>
        <p:nvSpPr>
          <p:cNvPr id="4" name="Text 1">
            <a:extLst>
              <a:ext uri="{FF2B5EF4-FFF2-40B4-BE49-F238E27FC236}">
                <a16:creationId xmlns:a16="http://schemas.microsoft.com/office/drawing/2014/main" id="{E6D2A2CB-6E79-6E2D-52E4-2FA05D4C29C2}"/>
              </a:ext>
            </a:extLst>
          </p:cNvPr>
          <p:cNvSpPr/>
          <p:nvPr/>
        </p:nvSpPr>
        <p:spPr>
          <a:xfrm>
            <a:off x="23628096" y="1920240"/>
            <a:ext cx="9034272" cy="17282160"/>
          </a:xfrm>
          <a:prstGeom prst="rect">
            <a:avLst/>
          </a:prstGeom>
          <a:noFill/>
          <a:ln/>
        </p:spPr>
        <p:txBody>
          <a:bodyPr wrap="square" rtlCol="0" anchor="ctr"/>
          <a:lstStyle/>
          <a:p>
            <a:pPr algn="just"/>
            <a:r>
              <a:rPr lang="en-US" sz="4000" dirty="0">
                <a:latin typeface="Arial" panose="020B0604020202020204" pitchFamily="34" charset="0"/>
                <a:ea typeface="Glacial Indifference" pitchFamily="34" charset="-122"/>
                <a:cs typeface="Arial" panose="020B0604020202020204" pitchFamily="34" charset="0"/>
              </a:rPr>
              <a:t>The Contribution section shows how each Quartile contributes in percentage points towards our mean bonus pay gap.</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Here we can see that the bonuses paid to men in the upper quartile have a 26.12% contribution to the mean bonus pay gap. A reflection of the relative higher bonuses paid to our most senior male leaders. </a:t>
            </a:r>
          </a:p>
          <a:p>
            <a:pPr algn="just"/>
            <a:endParaRPr lang="en-US" sz="4000" dirty="0">
              <a:latin typeface="Arial" panose="020B0604020202020204" pitchFamily="34" charset="0"/>
              <a:ea typeface="Glacial Indifference" pitchFamily="34" charset="-122"/>
              <a:cs typeface="Arial" panose="020B0604020202020204" pitchFamily="34" charset="0"/>
            </a:endParaRPr>
          </a:p>
          <a:p>
            <a:pPr algn="just"/>
            <a:r>
              <a:rPr lang="en-US" sz="4000" dirty="0">
                <a:latin typeface="Arial" panose="020B0604020202020204" pitchFamily="34" charset="0"/>
                <a:ea typeface="Glacial Indifference" pitchFamily="34" charset="-122"/>
                <a:cs typeface="Arial" panose="020B0604020202020204" pitchFamily="34" charset="0"/>
              </a:rPr>
              <a:t>We see that the greater number of women receiving bonuses in the middle quartiles counteract the mean bonus gap by -15.66% collectively.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29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474720" y="-2224216"/>
            <a:ext cx="19110960" cy="21426616"/>
          </a:xfrm>
          <a:prstGeom prst="rect">
            <a:avLst/>
          </a:prstGeom>
          <a:noFill/>
          <a:ln/>
        </p:spPr>
        <p:txBody>
          <a:bodyPr wrap="square" rtlCol="0" anchor="ctr"/>
          <a:lstStyle/>
          <a:p>
            <a:pPr fontAlgn="base">
              <a:spcAft>
                <a:spcPts val="1000"/>
              </a:spcAft>
            </a:pPr>
            <a:endParaRPr lang="en-GB" sz="4000" dirty="0">
              <a:solidFill>
                <a:srgbClr val="002060"/>
              </a:solidFill>
              <a:effectLst/>
              <a:latin typeface="Arial" panose="020B0604020202020204" pitchFamily="34" charset="0"/>
              <a:ea typeface="Glacial Indifference"/>
              <a:cs typeface="Times New Roman" panose="02020603050405020304" pitchFamily="18" charset="0"/>
            </a:endParaRPr>
          </a:p>
          <a:p>
            <a:pPr fontAlgn="base">
              <a:lnSpc>
                <a:spcPct val="115000"/>
              </a:lnSpc>
              <a:spcAft>
                <a:spcPts val="1000"/>
              </a:spcAft>
            </a:pPr>
            <a:endParaRPr lang="en-GB" sz="4000" dirty="0">
              <a:solidFill>
                <a:srgbClr val="002060"/>
              </a:solidFill>
              <a:effectLst/>
              <a:latin typeface="Grotesque" panose="020B060402020202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en-US" sz="4800" dirty="0">
              <a:solidFill>
                <a:srgbClr val="44546A"/>
              </a:solidFill>
              <a:latin typeface="Glacial Indifference" pitchFamily="34" charset="0"/>
              <a:ea typeface="Glacial Indifference" pitchFamily="34" charset="-122"/>
              <a:cs typeface="Glacial Indifference" pitchFamily="34" charset="-120"/>
            </a:endParaRPr>
          </a:p>
          <a:p>
            <a:pPr algn="l"/>
            <a:endParaRPr lang="en-US" sz="4800" dirty="0">
              <a:solidFill>
                <a:srgbClr val="44546A"/>
              </a:solidFill>
              <a:latin typeface="Glacial Indifference" pitchFamily="34" charset="0"/>
              <a:ea typeface="Glacial Indifference" pitchFamily="34" charset="-122"/>
            </a:endParaRPr>
          </a:p>
          <a:p>
            <a:pPr algn="l"/>
            <a:endParaRPr lang="en-US" sz="4800" dirty="0"/>
          </a:p>
        </p:txBody>
      </p:sp>
      <p:pic>
        <p:nvPicPr>
          <p:cNvPr id="4" name="Image 1" descr="/assets/img/pptx/Mask-Group-46.sv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45642" y="3840479"/>
            <a:ext cx="8264198" cy="7992349"/>
          </a:xfrm>
          <a:prstGeom prst="rect">
            <a:avLst/>
          </a:prstGeom>
        </p:spPr>
      </p:pic>
      <p:sp>
        <p:nvSpPr>
          <p:cNvPr id="5" name="TextBox 4">
            <a:extLst>
              <a:ext uri="{FF2B5EF4-FFF2-40B4-BE49-F238E27FC236}">
                <a16:creationId xmlns:a16="http://schemas.microsoft.com/office/drawing/2014/main" id="{318132F6-6044-163D-8C15-C645EFCADB5F}"/>
              </a:ext>
            </a:extLst>
          </p:cNvPr>
          <p:cNvSpPr txBox="1"/>
          <p:nvPr/>
        </p:nvSpPr>
        <p:spPr>
          <a:xfrm>
            <a:off x="869915" y="2185691"/>
            <a:ext cx="21270922" cy="16507083"/>
          </a:xfrm>
          <a:prstGeom prst="rect">
            <a:avLst/>
          </a:prstGeom>
          <a:noFill/>
        </p:spPr>
        <p:txBody>
          <a:bodyPr wrap="square">
            <a:spAutoFit/>
          </a:bodyPr>
          <a:lstStyle/>
          <a:p>
            <a:pPr fontAlgn="base">
              <a:spcAft>
                <a:spcPts val="1000"/>
              </a:spcAft>
            </a:pPr>
            <a:r>
              <a:rPr lang="en-GB" sz="4000" b="1" dirty="0">
                <a:effectLst/>
                <a:latin typeface="Arial" panose="020B0604020202020204" pitchFamily="34" charset="0"/>
                <a:ea typeface="Glacial Indifference"/>
                <a:cs typeface="Arial" panose="020B0604020202020204" pitchFamily="34" charset="0"/>
              </a:rPr>
              <a:t>Introduction from the Vice Chancellor </a:t>
            </a:r>
          </a:p>
          <a:p>
            <a:pPr fontAlgn="base">
              <a:spcAft>
                <a:spcPts val="1000"/>
              </a:spcAft>
            </a:pPr>
            <a:endParaRPr lang="en-GB" sz="4000" dirty="0">
              <a:effectLst/>
              <a:latin typeface="Arial" panose="020B0604020202020204" pitchFamily="34" charset="0"/>
              <a:ea typeface="Glacial Indifference"/>
              <a:cs typeface="Arial" panose="020B0604020202020204" pitchFamily="34" charset="0"/>
            </a:endParaRPr>
          </a:p>
          <a:p>
            <a:pPr algn="just" fontAlgn="base">
              <a:spcAft>
                <a:spcPts val="1000"/>
              </a:spcAft>
            </a:pPr>
            <a:r>
              <a:rPr lang="en-GB" sz="4000" dirty="0">
                <a:effectLst/>
                <a:latin typeface="Arial" panose="020B0604020202020204" pitchFamily="34" charset="0"/>
                <a:ea typeface="Glacial Indifference"/>
                <a:cs typeface="Arial" panose="020B0604020202020204" pitchFamily="34" charset="0"/>
              </a:rPr>
              <a:t>Edge Hill has a long tradition of widening access to education and is committed to creating an inclusive work environment, addressing barriers to all forms of inequity and to providing all staff with equal opportunity. This commitment is not only central to our values, but also critical to the continued success of the University.  </a:t>
            </a:r>
          </a:p>
          <a:p>
            <a:pPr algn="just" fontAlgn="base">
              <a:spcAft>
                <a:spcPts val="1000"/>
              </a:spcAft>
            </a:pPr>
            <a:r>
              <a:rPr lang="en-GB" sz="4000" dirty="0">
                <a:effectLst/>
                <a:latin typeface="Arial" panose="020B0604020202020204" pitchFamily="34" charset="0"/>
                <a:ea typeface="Glacial Indifference"/>
                <a:cs typeface="Arial" panose="020B0604020202020204" pitchFamily="34" charset="0"/>
              </a:rPr>
              <a:t>  </a:t>
            </a:r>
          </a:p>
          <a:p>
            <a:pPr algn="just" fontAlgn="base">
              <a:spcAft>
                <a:spcPts val="1000"/>
              </a:spcAft>
            </a:pPr>
            <a:r>
              <a:rPr lang="en-US" sz="4000" dirty="0">
                <a:effectLst/>
                <a:latin typeface="Arial" panose="020B0604020202020204" pitchFamily="34" charset="0"/>
                <a:ea typeface="Glacial Indifference"/>
                <a:cs typeface="Arial" panose="020B0604020202020204" pitchFamily="34" charset="0"/>
              </a:rPr>
              <a:t>The University employs a substantial percentage of women in the first quartile - a consequence of our deliberate decision not to franchise-out any of our </a:t>
            </a:r>
            <a:r>
              <a:rPr lang="en-US" sz="4000" dirty="0">
                <a:latin typeface="Arial" panose="020B0604020202020204" pitchFamily="34" charset="0"/>
                <a:ea typeface="Glacial Indifference"/>
                <a:cs typeface="Arial" panose="020B0604020202020204" pitchFamily="34" charset="0"/>
              </a:rPr>
              <a:t>housekeeping</a:t>
            </a:r>
            <a:r>
              <a:rPr lang="en-US" sz="4000" dirty="0">
                <a:effectLst/>
                <a:latin typeface="Arial" panose="020B0604020202020204" pitchFamily="34" charset="0"/>
                <a:ea typeface="Glacial Indifference"/>
                <a:cs typeface="Arial" panose="020B0604020202020204" pitchFamily="34" charset="0"/>
              </a:rPr>
              <a:t> and catering jobs, therefore guaranteeing that the least well-remunerated are paid in excess of the Living Wage Foundation recommendation and that all have access to a Defined Benefits Pension.</a:t>
            </a:r>
            <a:r>
              <a:rPr lang="en-GB" sz="4000" dirty="0">
                <a:effectLst/>
                <a:latin typeface="Arial" panose="020B0604020202020204" pitchFamily="34" charset="0"/>
                <a:ea typeface="Glacial Indifference"/>
                <a:cs typeface="Arial" panose="020B0604020202020204" pitchFamily="34" charset="0"/>
              </a:rPr>
              <a:t> </a:t>
            </a:r>
          </a:p>
          <a:p>
            <a:pPr algn="just" fontAlgn="base">
              <a:spcAft>
                <a:spcPts val="1000"/>
              </a:spcAft>
            </a:pPr>
            <a:r>
              <a:rPr lang="en-GB" sz="4000" dirty="0">
                <a:effectLst/>
                <a:latin typeface="Arial" panose="020B0604020202020204" pitchFamily="34" charset="0"/>
                <a:ea typeface="Glacial Indifference"/>
                <a:cs typeface="Arial" panose="020B0604020202020204" pitchFamily="34" charset="0"/>
              </a:rPr>
              <a:t> </a:t>
            </a:r>
          </a:p>
          <a:p>
            <a:pPr algn="just" fontAlgn="base">
              <a:spcAft>
                <a:spcPts val="1000"/>
              </a:spcAft>
            </a:pPr>
            <a:r>
              <a:rPr lang="en-GB" sz="4000" dirty="0">
                <a:effectLst/>
                <a:latin typeface="Arial" panose="020B0604020202020204" pitchFamily="34" charset="0"/>
                <a:ea typeface="Glacial Indifference"/>
                <a:cs typeface="Arial" panose="020B0604020202020204" pitchFamily="34" charset="0"/>
              </a:rPr>
              <a:t>We remain committed to closing the gap by examining all factors that influence the pay gap and implementing identified strategies to render gender equality in pay a future reality. We have invested in the </a:t>
            </a:r>
            <a:r>
              <a:rPr lang="en-GB" sz="4000" dirty="0" err="1">
                <a:effectLst/>
                <a:latin typeface="Arial" panose="020B0604020202020204" pitchFamily="34" charset="0"/>
                <a:ea typeface="Glacial Indifference"/>
                <a:cs typeface="Arial" panose="020B0604020202020204" pitchFamily="34" charset="0"/>
              </a:rPr>
              <a:t>XpertHR</a:t>
            </a:r>
            <a:r>
              <a:rPr lang="en-GB" sz="4000" dirty="0">
                <a:effectLst/>
                <a:latin typeface="Arial" panose="020B0604020202020204" pitchFamily="34" charset="0"/>
                <a:ea typeface="Glacial Indifference"/>
                <a:cs typeface="Arial" panose="020B0604020202020204" pitchFamily="34" charset="0"/>
              </a:rPr>
              <a:t> </a:t>
            </a:r>
            <a:r>
              <a:rPr lang="en-GB" sz="4000" dirty="0" err="1">
                <a:effectLst/>
                <a:latin typeface="Arial" panose="020B0604020202020204" pitchFamily="34" charset="0"/>
                <a:ea typeface="Glacial Indifference"/>
                <a:cs typeface="Arial" panose="020B0604020202020204" pitchFamily="34" charset="0"/>
              </a:rPr>
              <a:t>Gapsquare</a:t>
            </a:r>
            <a:r>
              <a:rPr lang="en-GB" sz="4000" dirty="0">
                <a:effectLst/>
                <a:latin typeface="Arial" panose="020B0604020202020204" pitchFamily="34" charset="0"/>
                <a:ea typeface="Glacial Indifference"/>
                <a:cs typeface="Arial" panose="020B0604020202020204" pitchFamily="34" charset="0"/>
              </a:rPr>
              <a:t> platform to support us on that journey. </a:t>
            </a:r>
          </a:p>
          <a:p>
            <a:pPr algn="just" fontAlgn="base">
              <a:spcAft>
                <a:spcPts val="1000"/>
              </a:spcAft>
            </a:pPr>
            <a:r>
              <a:rPr lang="en-GB" sz="4000" dirty="0">
                <a:effectLst/>
                <a:latin typeface="Arial" panose="020B0604020202020204" pitchFamily="34" charset="0"/>
                <a:ea typeface="Glacial Indifference"/>
                <a:cs typeface="Arial" panose="020B0604020202020204" pitchFamily="34" charset="0"/>
              </a:rPr>
              <a:t> </a:t>
            </a:r>
          </a:p>
          <a:p>
            <a:pPr algn="just"/>
            <a:r>
              <a:rPr lang="en-GB" sz="4000" dirty="0">
                <a:effectLst/>
                <a:latin typeface="Arial" panose="020B0604020202020204" pitchFamily="34" charset="0"/>
                <a:ea typeface="Glacial Indifference"/>
                <a:cs typeface="Arial" panose="020B0604020202020204" pitchFamily="34" charset="0"/>
              </a:rPr>
              <a:t>I can confirm that the information presented in the report is an honest, accurate and true representation of Edge Hill University’s position as of 31 March 2022.</a:t>
            </a:r>
          </a:p>
          <a:p>
            <a:pPr algn="just"/>
            <a:endParaRPr lang="en-GB" sz="4000" dirty="0">
              <a:latin typeface="Arial" panose="020B0604020202020204" pitchFamily="34" charset="0"/>
              <a:ea typeface="Glacial Indifference"/>
              <a:cs typeface="Arial" panose="020B0604020202020204" pitchFamily="34" charset="0"/>
            </a:endParaRPr>
          </a:p>
          <a:p>
            <a:endParaRPr lang="en-GB" sz="4000" dirty="0">
              <a:latin typeface="Arial" panose="020B0604020202020204" pitchFamily="34" charset="0"/>
              <a:ea typeface="Glacial Indifference"/>
              <a:cs typeface="Arial" panose="020B0604020202020204" pitchFamily="34" charset="0"/>
            </a:endParaRPr>
          </a:p>
          <a:p>
            <a:endParaRPr lang="en-GB" sz="4000" dirty="0">
              <a:latin typeface="Arial" panose="020B0604020202020204" pitchFamily="34" charset="0"/>
              <a:ea typeface="Glacial Indifference"/>
              <a:cs typeface="Arial" panose="020B0604020202020204" pitchFamily="34" charset="0"/>
            </a:endParaRPr>
          </a:p>
          <a:p>
            <a:endParaRPr lang="en-GB" sz="4000" dirty="0">
              <a:latin typeface="Arial" panose="020B0604020202020204" pitchFamily="34" charset="0"/>
              <a:ea typeface="Glacial Indifference"/>
              <a:cs typeface="Arial" panose="020B0604020202020204" pitchFamily="34" charset="0"/>
            </a:endParaRPr>
          </a:p>
          <a:p>
            <a:r>
              <a:rPr lang="en-GB" sz="4000" dirty="0" err="1">
                <a:latin typeface="Arial" panose="020B0604020202020204" pitchFamily="34" charset="0"/>
                <a:ea typeface="Glacial Indifference"/>
                <a:cs typeface="Arial" panose="020B0604020202020204" pitchFamily="34" charset="0"/>
              </a:rPr>
              <a:t>Dr.</a:t>
            </a:r>
            <a:r>
              <a:rPr lang="en-GB" sz="4000" dirty="0">
                <a:latin typeface="Arial" panose="020B0604020202020204" pitchFamily="34" charset="0"/>
                <a:ea typeface="Glacial Indifference"/>
                <a:cs typeface="Arial" panose="020B0604020202020204" pitchFamily="34" charset="0"/>
              </a:rPr>
              <a:t> John Cater – Vice Chancellor </a:t>
            </a:r>
          </a:p>
          <a:p>
            <a:r>
              <a:rPr lang="en-GB" sz="4000" dirty="0">
                <a:latin typeface="Arial" panose="020B0604020202020204" pitchFamily="34" charset="0"/>
                <a:ea typeface="Glacial Indifference"/>
                <a:cs typeface="Arial" panose="020B0604020202020204" pitchFamily="34" charset="0"/>
              </a:rPr>
              <a:t>Edge Hill University </a:t>
            </a:r>
          </a:p>
        </p:txBody>
      </p:sp>
      <p:pic>
        <p:nvPicPr>
          <p:cNvPr id="3" name="Picture 2" descr="Graphical user interface, text, application&#10;&#10;Description automatically generated">
            <a:extLst>
              <a:ext uri="{FF2B5EF4-FFF2-40B4-BE49-F238E27FC236}">
                <a16:creationId xmlns:a16="http://schemas.microsoft.com/office/drawing/2014/main" id="{EAF6BCDD-6DA8-B246-F180-B9D8D5E72EBF}"/>
              </a:ext>
            </a:extLst>
          </p:cNvPr>
          <p:cNvPicPr>
            <a:picLocks noChangeAspect="1"/>
          </p:cNvPicPr>
          <p:nvPr/>
        </p:nvPicPr>
        <p:blipFill rotWithShape="1">
          <a:blip r:embed="rId5"/>
          <a:srcRect l="25480" t="68018" r="61847" b="21775"/>
          <a:stretch/>
        </p:blipFill>
        <p:spPr bwMode="auto">
          <a:xfrm>
            <a:off x="1651154" y="15320767"/>
            <a:ext cx="3811800" cy="1695942"/>
          </a:xfrm>
          <a:prstGeom prst="rect">
            <a:avLst/>
          </a:prstGeom>
          <a:ln>
            <a:noFill/>
          </a:ln>
          <a:extLst>
            <a:ext uri="{53640926-AAD7-44D8-BBD7-CCE9431645EC}">
              <a14:shadowObscured xmlns:a14="http://schemas.microsoft.com/office/drawing/2010/main"/>
            </a:ext>
          </a:extLst>
        </p:spPr>
      </p:pic>
      <p:pic>
        <p:nvPicPr>
          <p:cNvPr id="6" name="Image 0" descr="/assets/img/pdftemplate/global-business-award.webp">
            <a:extLst>
              <a:ext uri="{FF2B5EF4-FFF2-40B4-BE49-F238E27FC236}">
                <a16:creationId xmlns:a16="http://schemas.microsoft.com/office/drawing/2014/main" id="{E5B5CE01-20A8-5D86-A976-D4E954FD720A}"/>
              </a:ext>
            </a:extLst>
          </p:cNvPr>
          <p:cNvPicPr>
            <a:picLocks noChangeAspect="1"/>
          </p:cNvPicPr>
          <p:nvPr/>
        </p:nvPicPr>
        <p:blipFill>
          <a:blip r:embed="rId6"/>
          <a:stretch>
            <a:fillRect/>
          </a:stretch>
        </p:blipFill>
        <p:spPr>
          <a:xfrm>
            <a:off x="26146606" y="12481561"/>
            <a:ext cx="6949440" cy="5760720"/>
          </a:xfrm>
          <a:prstGeom prst="rect">
            <a:avLst/>
          </a:prstGeom>
        </p:spPr>
      </p:pic>
    </p:spTree>
    <p:extLst>
      <p:ext uri="{BB962C8B-B14F-4D97-AF65-F5344CB8AC3E}">
        <p14:creationId xmlns:p14="http://schemas.microsoft.com/office/powerpoint/2010/main" val="168117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53451209-3D99-562E-8837-325E7197E3F5}"/>
              </a:ext>
            </a:extLst>
          </p:cNvPr>
          <p:cNvSpPr/>
          <p:nvPr/>
        </p:nvSpPr>
        <p:spPr>
          <a:xfrm>
            <a:off x="0" y="288036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Bonus Workforce Representation by Quartiles</a:t>
            </a:r>
            <a:endParaRPr lang="en-US" sz="5400" dirty="0">
              <a:latin typeface="Arial" panose="020B0604020202020204" pitchFamily="34" charset="0"/>
              <a:cs typeface="Arial" panose="020B0604020202020204" pitchFamily="34" charset="0"/>
            </a:endParaRPr>
          </a:p>
        </p:txBody>
      </p:sp>
      <p:pic>
        <p:nvPicPr>
          <p:cNvPr id="3" name="Image 0" descr="preencoded.png">
            <a:extLst>
              <a:ext uri="{FF2B5EF4-FFF2-40B4-BE49-F238E27FC236}">
                <a16:creationId xmlns:a16="http://schemas.microsoft.com/office/drawing/2014/main" id="{AB03ED43-D9C1-5D2A-478A-6552F07706DA}"/>
              </a:ext>
            </a:extLst>
          </p:cNvPr>
          <p:cNvPicPr>
            <a:picLocks noChangeAspect="1"/>
          </p:cNvPicPr>
          <p:nvPr/>
        </p:nvPicPr>
        <p:blipFill>
          <a:blip r:embed="rId2"/>
          <a:stretch>
            <a:fillRect/>
          </a:stretch>
        </p:blipFill>
        <p:spPr>
          <a:xfrm>
            <a:off x="3474720" y="4608576"/>
            <a:ext cx="18763488" cy="13057632"/>
          </a:xfrm>
          <a:prstGeom prst="rect">
            <a:avLst/>
          </a:prstGeom>
        </p:spPr>
      </p:pic>
      <p:sp>
        <p:nvSpPr>
          <p:cNvPr id="4" name="Text 1">
            <a:extLst>
              <a:ext uri="{FF2B5EF4-FFF2-40B4-BE49-F238E27FC236}">
                <a16:creationId xmlns:a16="http://schemas.microsoft.com/office/drawing/2014/main" id="{7546DF6E-C537-903B-8DBF-478DDFD24AD2}"/>
              </a:ext>
            </a:extLst>
          </p:cNvPr>
          <p:cNvSpPr/>
          <p:nvPr/>
        </p:nvSpPr>
        <p:spPr>
          <a:xfrm>
            <a:off x="23628096" y="1920240"/>
            <a:ext cx="9034272" cy="1728216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This graph shows the data broken down into 4 equally sized groups ranging from the lowest to the highest paid employees.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This graph simply shows the difference in the actual numbers of employees within the separate bonus pay quartiles for eligible senior Managers and Professors.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More men than women occupy the lowest quartile and more women than men occupy the upper quartile.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33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96019FBB-6F69-F478-4A44-660B59153D36}"/>
              </a:ext>
            </a:extLst>
          </p:cNvPr>
          <p:cNvSpPr/>
          <p:nvPr/>
        </p:nvSpPr>
        <p:spPr>
          <a:xfrm>
            <a:off x="0" y="288036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Bonus Gaps by Quartiles</a:t>
            </a:r>
            <a:endParaRPr lang="en-US" sz="5400" dirty="0">
              <a:latin typeface="Arial" panose="020B0604020202020204" pitchFamily="34" charset="0"/>
              <a:cs typeface="Arial" panose="020B0604020202020204" pitchFamily="34" charset="0"/>
            </a:endParaRPr>
          </a:p>
        </p:txBody>
      </p:sp>
      <p:pic>
        <p:nvPicPr>
          <p:cNvPr id="3" name="Image 0" descr="preencoded.png">
            <a:extLst>
              <a:ext uri="{FF2B5EF4-FFF2-40B4-BE49-F238E27FC236}">
                <a16:creationId xmlns:a16="http://schemas.microsoft.com/office/drawing/2014/main" id="{CA3A04A4-DCD4-DC21-7B8A-708DEDDF0592}"/>
              </a:ext>
            </a:extLst>
          </p:cNvPr>
          <p:cNvPicPr>
            <a:picLocks noChangeAspect="1"/>
          </p:cNvPicPr>
          <p:nvPr/>
        </p:nvPicPr>
        <p:blipFill>
          <a:blip r:embed="rId2"/>
          <a:stretch>
            <a:fillRect/>
          </a:stretch>
        </p:blipFill>
        <p:spPr>
          <a:xfrm>
            <a:off x="3474720" y="4608576"/>
            <a:ext cx="18763488" cy="13057632"/>
          </a:xfrm>
          <a:prstGeom prst="rect">
            <a:avLst/>
          </a:prstGeom>
        </p:spPr>
      </p:pic>
      <p:sp>
        <p:nvSpPr>
          <p:cNvPr id="4" name="Text 1">
            <a:extLst>
              <a:ext uri="{FF2B5EF4-FFF2-40B4-BE49-F238E27FC236}">
                <a16:creationId xmlns:a16="http://schemas.microsoft.com/office/drawing/2014/main" id="{6828203A-B2C5-1D57-C447-A7AB11B084BE}"/>
              </a:ext>
            </a:extLst>
          </p:cNvPr>
          <p:cNvSpPr/>
          <p:nvPr/>
        </p:nvSpPr>
        <p:spPr>
          <a:xfrm>
            <a:off x="23628096" y="1920240"/>
            <a:ext cx="9034272" cy="1728216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Each Quartile has its own separate bonus pay gap, comparing them shows what levels of bonus pay present the key imbalances and breaks down our organisation’s overall bonus pay gap.</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In the lower quartile we see negative gender pay gaps in both mean and median categories, indicating that, on average, women’s bonus awards are higher than those of men.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At the opposite end of the scale, we see relatively small positive gender bonus pay gaps in the mean category, indicating that, on average, men’s bonus awards are slightly higher than those awarded to women. </a:t>
            </a:r>
          </a:p>
          <a:p>
            <a:pPr algn="l"/>
            <a:endParaRPr lang="en-US" sz="4000" dirty="0">
              <a:latin typeface="Arial" panose="020B0604020202020204" pitchFamily="34" charset="0"/>
              <a:ea typeface="Glacial Indifference" pitchFamily="34" charset="-122"/>
              <a:cs typeface="Arial" panose="020B0604020202020204" pitchFamily="34" charset="0"/>
            </a:endParaRPr>
          </a:p>
          <a:p>
            <a:pPr algn="l"/>
            <a:r>
              <a:rPr lang="en-US" sz="4000" dirty="0">
                <a:latin typeface="Arial" panose="020B0604020202020204" pitchFamily="34" charset="0"/>
                <a:ea typeface="Glacial Indifference" pitchFamily="34" charset="-122"/>
                <a:cs typeface="Arial" panose="020B0604020202020204" pitchFamily="34" charset="0"/>
              </a:rPr>
              <a:t>The upper and middle quartile presents a perfect median pay gap, indicating zero pay gap between the amount of bonus awarded to men and women.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96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EEB3BBB0-DAF0-8796-238E-68F9354B0F99}"/>
              </a:ext>
            </a:extLst>
          </p:cNvPr>
          <p:cNvSpPr/>
          <p:nvPr/>
        </p:nvSpPr>
        <p:spPr>
          <a:xfrm>
            <a:off x="0" y="2880360"/>
            <a:ext cx="34747200" cy="960120"/>
          </a:xfrm>
          <a:prstGeom prst="rect">
            <a:avLst/>
          </a:prstGeom>
          <a:noFill/>
          <a:ln/>
        </p:spPr>
        <p:txBody>
          <a:bodyPr wrap="square" rtlCol="0" anchor="ctr"/>
          <a:lstStyle/>
          <a:p>
            <a:pPr algn="ctr"/>
            <a:r>
              <a:rPr lang="en-US" sz="5400" dirty="0">
                <a:latin typeface="Arial" panose="020B0604020202020204" pitchFamily="34" charset="0"/>
                <a:ea typeface="Glacial Indifference" pitchFamily="34" charset="-122"/>
                <a:cs typeface="Arial" panose="020B0604020202020204" pitchFamily="34" charset="0"/>
              </a:rPr>
              <a:t>Bonus Ranges by Quartiles</a:t>
            </a:r>
            <a:endParaRPr lang="en-US" sz="5400" dirty="0">
              <a:latin typeface="Arial" panose="020B0604020202020204" pitchFamily="34" charset="0"/>
              <a:cs typeface="Arial" panose="020B0604020202020204" pitchFamily="34" charset="0"/>
            </a:endParaRPr>
          </a:p>
        </p:txBody>
      </p:sp>
      <p:pic>
        <p:nvPicPr>
          <p:cNvPr id="3" name="Image 0" descr="preencoded.png">
            <a:extLst>
              <a:ext uri="{FF2B5EF4-FFF2-40B4-BE49-F238E27FC236}">
                <a16:creationId xmlns:a16="http://schemas.microsoft.com/office/drawing/2014/main" id="{FD7838D6-C20B-3E38-A027-8885E3645E0A}"/>
              </a:ext>
            </a:extLst>
          </p:cNvPr>
          <p:cNvPicPr>
            <a:picLocks noChangeAspect="1"/>
          </p:cNvPicPr>
          <p:nvPr/>
        </p:nvPicPr>
        <p:blipFill>
          <a:blip r:embed="rId2"/>
          <a:stretch>
            <a:fillRect/>
          </a:stretch>
        </p:blipFill>
        <p:spPr>
          <a:xfrm>
            <a:off x="3474720" y="4608576"/>
            <a:ext cx="18763488" cy="13057632"/>
          </a:xfrm>
          <a:prstGeom prst="rect">
            <a:avLst/>
          </a:prstGeom>
        </p:spPr>
      </p:pic>
      <p:sp>
        <p:nvSpPr>
          <p:cNvPr id="4" name="Text 1">
            <a:extLst>
              <a:ext uri="{FF2B5EF4-FFF2-40B4-BE49-F238E27FC236}">
                <a16:creationId xmlns:a16="http://schemas.microsoft.com/office/drawing/2014/main" id="{F6AFCE9D-57F2-996A-7884-0DFA7434AF7D}"/>
              </a:ext>
            </a:extLst>
          </p:cNvPr>
          <p:cNvSpPr/>
          <p:nvPr/>
        </p:nvSpPr>
        <p:spPr>
          <a:xfrm>
            <a:off x="23628096" y="1920240"/>
            <a:ext cx="9034272" cy="17282160"/>
          </a:xfrm>
          <a:prstGeom prst="rect">
            <a:avLst/>
          </a:prstGeom>
          <a:noFill/>
          <a:ln/>
        </p:spPr>
        <p:txBody>
          <a:bodyPr wrap="square" rtlCol="0" anchor="ctr"/>
          <a:lstStyle/>
          <a:p>
            <a:pPr algn="l"/>
            <a:r>
              <a:rPr lang="en-US" sz="4000" dirty="0">
                <a:latin typeface="Arial" panose="020B0604020202020204" pitchFamily="34" charset="0"/>
                <a:ea typeface="Glacial Indifference" pitchFamily="34" charset="-122"/>
                <a:cs typeface="Arial" panose="020B0604020202020204" pitchFamily="34" charset="0"/>
              </a:rPr>
              <a:t>This chart shows you the bonus pay ranges that provide the averages of Mean and Median for comparison.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assets/img/pptx/Group_171.png">
            <a:extLst>
              <a:ext uri="{FF2B5EF4-FFF2-40B4-BE49-F238E27FC236}">
                <a16:creationId xmlns:a16="http://schemas.microsoft.com/office/drawing/2014/main" id="{ADD35046-3FD2-F6A6-763C-0F88ACF9DB0D}"/>
              </a:ext>
            </a:extLst>
          </p:cNvPr>
          <p:cNvPicPr>
            <a:picLocks noChangeAspect="1"/>
          </p:cNvPicPr>
          <p:nvPr/>
        </p:nvPicPr>
        <p:blipFill>
          <a:blip r:embed="rId2"/>
          <a:stretch>
            <a:fillRect/>
          </a:stretch>
        </p:blipFill>
        <p:spPr>
          <a:xfrm>
            <a:off x="4169664" y="1994381"/>
            <a:ext cx="30577536" cy="17282160"/>
          </a:xfrm>
          <a:prstGeom prst="rect">
            <a:avLst/>
          </a:prstGeom>
        </p:spPr>
      </p:pic>
      <p:sp>
        <p:nvSpPr>
          <p:cNvPr id="4" name="Text 0">
            <a:extLst>
              <a:ext uri="{FF2B5EF4-FFF2-40B4-BE49-F238E27FC236}">
                <a16:creationId xmlns:a16="http://schemas.microsoft.com/office/drawing/2014/main" id="{C3EC86DC-7F28-6561-766C-81F9099C0198}"/>
              </a:ext>
            </a:extLst>
          </p:cNvPr>
          <p:cNvSpPr/>
          <p:nvPr/>
        </p:nvSpPr>
        <p:spPr>
          <a:xfrm>
            <a:off x="0" y="8641080"/>
            <a:ext cx="34747200" cy="1920240"/>
          </a:xfrm>
          <a:prstGeom prst="rect">
            <a:avLst/>
          </a:prstGeom>
          <a:noFill/>
          <a:ln/>
        </p:spPr>
        <p:txBody>
          <a:bodyPr wrap="square" rtlCol="0" anchor="ctr"/>
          <a:lstStyle/>
          <a:p>
            <a:pPr algn="ctr"/>
            <a:r>
              <a:rPr lang="en-US" sz="13800" b="1" dirty="0">
                <a:solidFill>
                  <a:srgbClr val="44546A"/>
                </a:solidFill>
                <a:latin typeface="Glacial Indifference" pitchFamily="34" charset="0"/>
                <a:ea typeface="Glacial Indifference" pitchFamily="34" charset="-122"/>
                <a:cs typeface="Glacial Indifference" pitchFamily="34" charset="-120"/>
              </a:rPr>
              <a:t>Working to Close the Gap</a:t>
            </a:r>
          </a:p>
          <a:p>
            <a:pPr algn="ctr"/>
            <a:r>
              <a:rPr lang="en-US" sz="13800" b="1" dirty="0">
                <a:solidFill>
                  <a:srgbClr val="44546A"/>
                </a:solidFill>
                <a:latin typeface="Glacial Indifference" pitchFamily="34" charset="0"/>
                <a:ea typeface="Glacial Indifference" pitchFamily="34" charset="-122"/>
              </a:rPr>
              <a:t>Through Meaningful Actions</a:t>
            </a:r>
            <a:endParaRPr lang="en-US" sz="13800" dirty="0"/>
          </a:p>
        </p:txBody>
      </p:sp>
    </p:spTree>
    <p:extLst>
      <p:ext uri="{BB962C8B-B14F-4D97-AF65-F5344CB8AC3E}">
        <p14:creationId xmlns:p14="http://schemas.microsoft.com/office/powerpoint/2010/main" val="404680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30327-32A4-83BC-E327-C6CB2ED1F4A7}"/>
              </a:ext>
            </a:extLst>
          </p:cNvPr>
          <p:cNvSpPr txBox="1"/>
          <p:nvPr/>
        </p:nvSpPr>
        <p:spPr>
          <a:xfrm>
            <a:off x="691660" y="2523771"/>
            <a:ext cx="32906678" cy="15518094"/>
          </a:xfrm>
          <a:prstGeom prst="rect">
            <a:avLst/>
          </a:prstGeom>
          <a:noFill/>
        </p:spPr>
        <p:txBody>
          <a:bodyPr wrap="square">
            <a:spAutoFit/>
          </a:bodyPr>
          <a:lstStyle/>
          <a:p>
            <a:pPr algn="just" fontAlgn="base">
              <a:spcAft>
                <a:spcPts val="1000"/>
              </a:spcAft>
            </a:pPr>
            <a:r>
              <a:rPr lang="en-GB" sz="3600" dirty="0">
                <a:effectLst/>
                <a:latin typeface="Arial" panose="020B0604020202020204" pitchFamily="34" charset="0"/>
                <a:ea typeface="Times New Roman" panose="02020603050405020304" pitchFamily="18" charset="0"/>
                <a:cs typeface="Arial" panose="020B0604020202020204" pitchFamily="34" charset="0"/>
              </a:rPr>
              <a:t>The University remains committed to gender equality and has a range of holistic short, medium and long-term strategies in place to achieve this.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Times New Roman" panose="02020603050405020304" pitchFamily="18" charset="0"/>
                <a:cs typeface="Arial" panose="020B0604020202020204" pitchFamily="34" charset="0"/>
              </a:rPr>
              <a:t>Examples include but are not limited to: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Times New Roman" panose="02020603050405020304" pitchFamily="18" charset="0"/>
                <a:cs typeface="Arial" panose="020B0604020202020204" pitchFamily="34" charset="0"/>
              </a:rPr>
              <a:t>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fontAlgn="base">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Our People Strategy 2020-2025 continues to promote a positive culture where staff feel engaged, recognised, valued, encouraged, and where they experience fairness and equity.  We believe that a positive, inclusive culture enables success, competitive advantage and makes us an excellent place to work and study.</a:t>
            </a:r>
          </a:p>
          <a:p>
            <a:pPr lvl="0" algn="just" fontAlgn="base">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lvl="0" indent="-571500" algn="just" fontAlgn="base">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continue to report progress against actions, annually, in the University People Report. </a:t>
            </a:r>
            <a:r>
              <a:rPr lang="en-GB" sz="3600" dirty="0">
                <a:effectLst/>
                <a:latin typeface="Arial" panose="020B0604020202020204" pitchFamily="34" charset="0"/>
                <a:ea typeface="Calibri" panose="020F0502020204030204" pitchFamily="34" charset="0"/>
              </a:rPr>
              <a:t>The University has clear, externally benchmarked salary ranges in place for all job roles, which ensures that everyone is paid fairly for undertaking the same or similar role using the sector standard HE Role Analysis system (HERA) to support transparency and equity in grading our roles.</a:t>
            </a:r>
          </a:p>
          <a:p>
            <a:pPr lvl="0" algn="just" fontAlgn="base">
              <a:lnSpc>
                <a:spcPct val="115000"/>
              </a:lnSpc>
              <a:buSzPts val="1100"/>
            </a:pPr>
            <a:r>
              <a:rPr lang="en-GB" sz="3600" dirty="0">
                <a:effectLst/>
                <a:latin typeface="Arial" panose="020B0604020202020204" pitchFamily="34" charset="0"/>
                <a:ea typeface="Times New Roman" panose="02020603050405020304" pitchFamily="18" charset="0"/>
                <a:cs typeface="Arial" panose="020B0604020202020204" pitchFamily="34" charset="0"/>
              </a:rPr>
              <a:t>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rPr>
              <a:t>We will continue to undertake equality impact assessments (EqIA), take appropriate measures to address any barriers to the attraction, recruitment, retention, development, progression and promotion of underrepresented staff e.g., </a:t>
            </a:r>
            <a:r>
              <a:rPr lang="en-GB" sz="3600" dirty="0">
                <a:effectLst/>
                <a:latin typeface="Arial" panose="020B0604020202020204" pitchFamily="34" charset="0"/>
                <a:ea typeface="Times New Roman" panose="02020603050405020304" pitchFamily="18" charset="0"/>
                <a:cs typeface="Arial" panose="020B0604020202020204" pitchFamily="34" charset="0"/>
              </a:rPr>
              <a:t>refining guidance, policy and practice when issues arise as a result of them.</a:t>
            </a:r>
          </a:p>
          <a:p>
            <a:pPr algn="just"/>
            <a:endParaRPr lang="en-GB" sz="3600" dirty="0">
              <a:latin typeface="Arial" panose="020B0604020202020204" pitchFamily="34" charset="0"/>
              <a:ea typeface="Times New Roman" panose="02020603050405020304" pitchFamily="18"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Directed by the strategic EDI action plan, we continue to embed responsibility for inclusive practice in all roles within the University and will deliver this objective through our Performance Review and Development process 2023-24.   </a:t>
            </a:r>
          </a:p>
          <a:p>
            <a:pPr algn="just"/>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will continue to ensure that EDI training is fit for purpose and mandated to all staff upon appointment and refreshed on a tri-annual basis.  </a:t>
            </a:r>
          </a:p>
          <a:p>
            <a:pPr algn="just"/>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rPr>
              <a:t>We are committed to ensuring our family friendly policies are in line with sector best practice and are extended to those with caring responsibilities</a:t>
            </a:r>
          </a:p>
          <a:p>
            <a:pPr algn="just"/>
            <a:endParaRPr lang="en-GB" sz="3600" dirty="0">
              <a:effectLst/>
              <a:latin typeface="Arial" panose="020B0604020202020204" pitchFamily="34" charset="0"/>
              <a:ea typeface="Times New Roman" panose="02020603050405020304" pitchFamily="18"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rPr>
              <a:t>We will continue to encourage and support women to develop in their chosen careers and to engage with career enhancing, coaching and mentoring where appropriate </a:t>
            </a:r>
          </a:p>
          <a:p>
            <a:pPr marL="571500" indent="-571500" algn="just">
              <a:buFont typeface="Wingdings" panose="05000000000000000000" pitchFamily="2" charset="2"/>
              <a:buChar char="ü"/>
            </a:pPr>
            <a:endParaRPr lang="en-GB" sz="3600" dirty="0">
              <a:latin typeface="Arial" panose="020B0604020202020204" pitchFamily="34" charset="0"/>
              <a:ea typeface="Times New Roman" panose="02020603050405020304" pitchFamily="18" charset="0"/>
            </a:endParaRPr>
          </a:p>
          <a:p>
            <a:pPr marL="571500" indent="-571500" algn="just">
              <a:buFont typeface="Wingdings" panose="05000000000000000000" pitchFamily="2" charset="2"/>
              <a:buChar char="ü"/>
            </a:pPr>
            <a:r>
              <a:rPr lang="en-GB" sz="3600" dirty="0">
                <a:latin typeface="Arial" panose="020B0604020202020204" pitchFamily="34" charset="0"/>
                <a:ea typeface="Times New Roman" panose="02020603050405020304" pitchFamily="18" charset="0"/>
              </a:rPr>
              <a:t>Through ACDIG, we will continue to develop and implement local Work Allocation Models that encourage transparency and fairness in the distribution of contractual responsibilities across our academic community </a:t>
            </a:r>
            <a:endParaRPr lang="en-GB" sz="3600" dirty="0">
              <a:effectLst/>
              <a:latin typeface="Arial" panose="020B0604020202020204" pitchFamily="34" charset="0"/>
              <a:ea typeface="Times New Roman" panose="02020603050405020304" pitchFamily="18" charset="0"/>
            </a:endParaRPr>
          </a:p>
          <a:p>
            <a:pPr marL="571500" indent="-571500">
              <a:buFont typeface="Wingdings" panose="05000000000000000000" pitchFamily="2" charset="2"/>
              <a:buChar char="ü"/>
            </a:pPr>
            <a:endParaRPr lang="en-GB" sz="3600" dirty="0">
              <a:latin typeface="Arial" panose="020B0604020202020204" pitchFamily="34" charset="0"/>
            </a:endParaRPr>
          </a:p>
          <a:p>
            <a:endParaRPr lang="en-GB" sz="3600" dirty="0"/>
          </a:p>
        </p:txBody>
      </p:sp>
    </p:spTree>
    <p:extLst>
      <p:ext uri="{BB962C8B-B14F-4D97-AF65-F5344CB8AC3E}">
        <p14:creationId xmlns:p14="http://schemas.microsoft.com/office/powerpoint/2010/main" val="342481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2F122-E8A0-C3E3-4D90-55723D005829}"/>
              </a:ext>
            </a:extLst>
          </p:cNvPr>
          <p:cNvPicPr>
            <a:picLocks noChangeAspect="1"/>
          </p:cNvPicPr>
          <p:nvPr/>
        </p:nvPicPr>
        <p:blipFill>
          <a:blip r:embed="rId2"/>
          <a:stretch>
            <a:fillRect/>
          </a:stretch>
        </p:blipFill>
        <p:spPr>
          <a:xfrm>
            <a:off x="512647" y="2686764"/>
            <a:ext cx="17158814" cy="16163943"/>
          </a:xfrm>
          <a:prstGeom prst="rect">
            <a:avLst/>
          </a:prstGeom>
        </p:spPr>
      </p:pic>
      <p:sp>
        <p:nvSpPr>
          <p:cNvPr id="2" name="TextBox 1">
            <a:extLst>
              <a:ext uri="{FF2B5EF4-FFF2-40B4-BE49-F238E27FC236}">
                <a16:creationId xmlns:a16="http://schemas.microsoft.com/office/drawing/2014/main" id="{6FDAE3CF-77C8-A45B-8C53-B6B6F973FFED}"/>
              </a:ext>
            </a:extLst>
          </p:cNvPr>
          <p:cNvSpPr txBox="1"/>
          <p:nvPr/>
        </p:nvSpPr>
        <p:spPr>
          <a:xfrm>
            <a:off x="4525108" y="5515221"/>
            <a:ext cx="16084062" cy="740011"/>
          </a:xfrm>
          <a:prstGeom prst="rect">
            <a:avLst/>
          </a:prstGeom>
          <a:noFill/>
        </p:spPr>
        <p:txBody>
          <a:bodyPr wrap="square" rtlCol="0">
            <a:spAutoFit/>
          </a:bodyPr>
          <a:lstStyle/>
          <a:p>
            <a:pPr lvl="0" algn="just" fontAlgn="base">
              <a:lnSpc>
                <a:spcPct val="115000"/>
              </a:lnSpc>
              <a:spcAft>
                <a:spcPts val="1000"/>
              </a:spcAft>
              <a:buSzPts val="1100"/>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5" name="TextBox 4">
            <a:extLst>
              <a:ext uri="{FF2B5EF4-FFF2-40B4-BE49-F238E27FC236}">
                <a16:creationId xmlns:a16="http://schemas.microsoft.com/office/drawing/2014/main" id="{B964B4FC-A195-1409-4C96-FF750F07D3FD}"/>
              </a:ext>
            </a:extLst>
          </p:cNvPr>
          <p:cNvSpPr txBox="1"/>
          <p:nvPr/>
        </p:nvSpPr>
        <p:spPr>
          <a:xfrm>
            <a:off x="18097263" y="3180085"/>
            <a:ext cx="15125939" cy="14695498"/>
          </a:xfrm>
          <a:prstGeom prst="rect">
            <a:avLst/>
          </a:prstGeom>
          <a:noFill/>
        </p:spPr>
        <p:txBody>
          <a:bodyPr wrap="square" rtlCol="0">
            <a:spAutoFit/>
          </a:bodyPr>
          <a:lstStyle/>
          <a:p>
            <a:pPr marL="571500" indent="-571500" algn="just" fontAlgn="base">
              <a:lnSpc>
                <a:spcPct val="115000"/>
              </a:lnSpc>
              <a:spcAft>
                <a:spcPts val="1000"/>
              </a:spcAft>
              <a:buSzPct val="11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Edge Hill University remains committed to robust frameworks dedicated to the promotion of gender equality, retaining Bronze Athena Swan status in 2019 and HR Excellence in Research Award status in 2022. </a:t>
            </a:r>
          </a:p>
          <a:p>
            <a:pPr marL="571500" lvl="0" indent="-571500" algn="just" fontAlgn="base">
              <a:lnSpc>
                <a:spcPct val="115000"/>
              </a:lnSpc>
              <a:spcAft>
                <a:spcPts val="1000"/>
              </a:spcAft>
              <a:buSzPct val="11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Integrated work streams arising from these assessment processes are well established and are now governed institutionally, by a strategic Equality, Diversity and Inclusion Steering group and supported operationally by a newly established External Charters Manager and senior academic leader.</a:t>
            </a:r>
          </a:p>
          <a:p>
            <a:pPr marL="571500" indent="-571500" algn="just" fontAlgn="base">
              <a:lnSpc>
                <a:spcPct val="115000"/>
              </a:lnSpc>
              <a:spcAft>
                <a:spcPts val="1000"/>
              </a:spcAft>
              <a:buSzPct val="11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are </a:t>
            </a:r>
            <a:r>
              <a:rPr lang="en-GB" sz="3600" dirty="0">
                <a:latin typeface="Arial" panose="020B0604020202020204" pitchFamily="34" charset="0"/>
                <a:ea typeface="Times New Roman" panose="02020603050405020304" pitchFamily="18" charset="0"/>
                <a:cs typeface="Arial" panose="020B0604020202020204" pitchFamily="34" charset="0"/>
              </a:rPr>
              <a:t>proud of </a:t>
            </a:r>
            <a:r>
              <a:rPr lang="en-GB" sz="3600" dirty="0">
                <a:effectLst/>
                <a:latin typeface="Arial" panose="020B0604020202020204" pitchFamily="34" charset="0"/>
                <a:ea typeface="Times New Roman" panose="02020603050405020304" pitchFamily="18" charset="0"/>
                <a:cs typeface="Arial" panose="020B0604020202020204" pitchFamily="34" charset="0"/>
              </a:rPr>
              <a:t>the positive trajectory made by sector over the last decade and closer to home, our biggest academic faculty (the Faculty of Arts and Science) has made a commitment for all departments within it, to submit successful Athena Swan application by 2025</a:t>
            </a:r>
          </a:p>
          <a:p>
            <a:pPr marL="571500" indent="-571500" algn="just" fontAlgn="base">
              <a:lnSpc>
                <a:spcPct val="115000"/>
              </a:lnSpc>
              <a:spcAft>
                <a:spcPts val="1000"/>
              </a:spcAft>
              <a:buSzPct val="110000"/>
              <a:buFont typeface="Wingdings" panose="05000000000000000000" pitchFamily="2" charset="2"/>
              <a:buChar char="ü"/>
            </a:pPr>
            <a:r>
              <a:rPr lang="en-GB" sz="3600" dirty="0">
                <a:latin typeface="Arial" panose="020B0604020202020204" pitchFamily="34" charset="0"/>
                <a:cs typeface="Arial" panose="020B0604020202020204" pitchFamily="34" charset="0"/>
              </a:rPr>
              <a:t>We will use a CEDAR Survey in 2023 and use feedback from our academics to shape a supportive Research Leadership Development Programme</a:t>
            </a:r>
          </a:p>
          <a:p>
            <a:pPr marL="571500" indent="-571500" algn="just" fontAlgn="base">
              <a:lnSpc>
                <a:spcPct val="115000"/>
              </a:lnSpc>
              <a:spcAft>
                <a:spcPts val="1000"/>
              </a:spcAft>
              <a:buSzPct val="110000"/>
              <a:buFont typeface="Wingdings" panose="05000000000000000000" pitchFamily="2" charset="2"/>
              <a:buChar char="ü"/>
            </a:pPr>
            <a:r>
              <a:rPr lang="en-GB" sz="3600" dirty="0">
                <a:latin typeface="Arial" panose="020B0604020202020204" pitchFamily="34" charset="0"/>
                <a:cs typeface="Arial" panose="020B0604020202020204" pitchFamily="34" charset="0"/>
              </a:rPr>
              <a:t>We will improve academic PRD, identify trends in gender balance at each stage of the career life-cycle and identify actions that encourage women to be identified as ‘Category A submitted’ for the REF</a:t>
            </a:r>
          </a:p>
          <a:p>
            <a:pPr marL="571500" indent="-571500" algn="just" fontAlgn="base">
              <a:lnSpc>
                <a:spcPct val="115000"/>
              </a:lnSpc>
              <a:spcAft>
                <a:spcPts val="1000"/>
              </a:spcAft>
              <a:buSzPct val="110000"/>
              <a:buFont typeface="Wingdings" panose="05000000000000000000" pitchFamily="2" charset="2"/>
              <a:buChar char="ü"/>
            </a:pPr>
            <a:r>
              <a:rPr lang="en-GB" sz="3600" dirty="0">
                <a:latin typeface="Arial" panose="020B0604020202020204" pitchFamily="34" charset="0"/>
                <a:cs typeface="Arial" panose="020B0604020202020204" pitchFamily="34" charset="0"/>
              </a:rPr>
              <a:t>We will </a:t>
            </a:r>
            <a:r>
              <a:rPr lang="en-GB" sz="3600" dirty="0">
                <a:solidFill>
                  <a:srgbClr val="242424"/>
                </a:solidFill>
                <a:latin typeface="Arial" panose="020B0604020202020204" pitchFamily="34" charset="0"/>
                <a:cs typeface="Arial" panose="020B0604020202020204" pitchFamily="34" charset="0"/>
              </a:rPr>
              <a:t>m</a:t>
            </a:r>
            <a:r>
              <a:rPr lang="en-GB" sz="3600" b="0" i="0" dirty="0">
                <a:solidFill>
                  <a:srgbClr val="242424"/>
                </a:solidFill>
                <a:effectLst/>
                <a:latin typeface="Arial" panose="020B0604020202020204" pitchFamily="34" charset="0"/>
              </a:rPr>
              <a:t>onitor the recruitment process for our expanding STEMM portfolio, including GTAs, with particular attention to women’s representation. </a:t>
            </a:r>
          </a:p>
        </p:txBody>
      </p:sp>
    </p:spTree>
    <p:extLst>
      <p:ext uri="{BB962C8B-B14F-4D97-AF65-F5344CB8AC3E}">
        <p14:creationId xmlns:p14="http://schemas.microsoft.com/office/powerpoint/2010/main" val="16277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DCBCDD-720A-F017-A563-53AADFE5A4A7}"/>
              </a:ext>
            </a:extLst>
          </p:cNvPr>
          <p:cNvSpPr txBox="1"/>
          <p:nvPr/>
        </p:nvSpPr>
        <p:spPr>
          <a:xfrm>
            <a:off x="762000" y="2825262"/>
            <a:ext cx="33223200" cy="14886126"/>
          </a:xfrm>
          <a:prstGeom prst="rect">
            <a:avLst/>
          </a:prstGeom>
          <a:noFill/>
        </p:spPr>
        <p:txBody>
          <a:bodyPr wrap="square" rtlCol="0">
            <a:spAutoFit/>
          </a:bodyPr>
          <a:lstStyle/>
          <a:p>
            <a:pPr marL="571500" indent="-571500" algn="just" fontAlgn="base">
              <a:spcAft>
                <a:spcPts val="1000"/>
              </a:spcAft>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will improve the support extended to staff returning from career breaks such as maternity leave – exploring new parents and breastfeeding peer support networks and Manager Toolkits.</a:t>
            </a: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continue to listen to feedback and tailor long term wellbeing initiatives and resources that support women of all ages and at all stages of their career. </a:t>
            </a: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latin typeface="Arial" panose="020B0604020202020204" pitchFamily="34" charset="0"/>
                <a:ea typeface="Times New Roman" panose="02020603050405020304" pitchFamily="18" charset="0"/>
                <a:cs typeface="Arial" panose="020B0604020202020204" pitchFamily="34" charset="0"/>
              </a:rPr>
              <a:t>We will explore ways in which we can improve the transparency of performance bonuses for senior staff </a:t>
            </a:r>
          </a:p>
          <a:p>
            <a:pPr marL="571500" indent="-571500" algn="just" fontAlgn="base">
              <a:spcAft>
                <a:spcPts val="1000"/>
              </a:spcAft>
              <a:buSzPct val="100000"/>
              <a:buFont typeface="Wingdings" panose="05000000000000000000" pitchFamily="2" charset="2"/>
              <a:buChar char="ü"/>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latin typeface="Arial" panose="020B0604020202020204" pitchFamily="34" charset="0"/>
                <a:ea typeface="Times New Roman" panose="02020603050405020304" pitchFamily="18" charset="0"/>
                <a:cs typeface="Arial" panose="020B0604020202020204" pitchFamily="34" charset="0"/>
              </a:rPr>
              <a:t>We will explore the fairness and equity in temporary honorariums, acting up arrangements and retention strategies for business critical posts. </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latin typeface="Arial" panose="020B0604020202020204" pitchFamily="34" charset="0"/>
                <a:ea typeface="Times New Roman" panose="02020603050405020304" pitchFamily="18" charset="0"/>
                <a:cs typeface="Arial" panose="020B0604020202020204" pitchFamily="34" charset="0"/>
              </a:rPr>
              <a:t>We will continue to use inclusive recruitment practices, particularly where we have areas of imbalance and underrepresentation at horizontal and vertical levels.  </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will continue to encourage an environment of openness and transparency where everyone can talk about, seek and provide support for colleagues experiencing menopause, perimenopause and menstruation. </a:t>
            </a: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will continue to promote career development discussions, formal mentoring, sponsorship and network mechanisms for staff aspiring for progression and promotion.</a:t>
            </a:r>
          </a:p>
          <a:p>
            <a:pPr algn="just" fontAlgn="base">
              <a:spcAft>
                <a:spcPts val="1000"/>
              </a:spcAft>
              <a:buSzPct val="100000"/>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spcAft>
                <a:spcPts val="1000"/>
              </a:spcAft>
              <a:buSzPct val="100000"/>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cs typeface="Arial" panose="020B0604020202020204" pitchFamily="34" charset="0"/>
              </a:rPr>
              <a:t>We will continue to encourage and support women to undertake the Aurora Programme – a programme specifically aimed at women with leadership aspirations on a biannual basis.</a:t>
            </a:r>
          </a:p>
          <a:p>
            <a:pPr algn="just" fontAlgn="base">
              <a:spcAft>
                <a:spcPts val="1000"/>
              </a:spcAft>
              <a:buSzPct val="100000"/>
            </a:pP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buFont typeface="Wingdings" panose="05000000000000000000" pitchFamily="2" charset="2"/>
              <a:buChar char="ü"/>
            </a:pPr>
            <a:r>
              <a:rPr lang="en-GB" sz="3600" dirty="0">
                <a:effectLst/>
                <a:latin typeface="Arial" panose="020B0604020202020204" pitchFamily="34" charset="0"/>
                <a:ea typeface="Times New Roman" panose="02020603050405020304" pitchFamily="18" charset="0"/>
              </a:rPr>
              <a:t>We are committed to working with UCEA on national Terms of Reference and ultimately, action plans, to reduce intersectional pay gaps, improve workload allocation models and reduce reliance on precarious contracts across the sector.</a:t>
            </a:r>
            <a:endParaRPr lang="en-GB" sz="3600" dirty="0"/>
          </a:p>
        </p:txBody>
      </p:sp>
    </p:spTree>
    <p:extLst>
      <p:ext uri="{BB962C8B-B14F-4D97-AF65-F5344CB8AC3E}">
        <p14:creationId xmlns:p14="http://schemas.microsoft.com/office/powerpoint/2010/main" val="118813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1737360" y="9601200"/>
            <a:ext cx="26060400" cy="0"/>
          </a:xfrm>
          <a:prstGeom prst="rect">
            <a:avLst/>
          </a:prstGeom>
          <a:noFill/>
          <a:ln/>
        </p:spPr>
        <p:txBody>
          <a:bodyPr wrap="square" rtlCol="0" anchor="ctr"/>
          <a:lstStyle/>
          <a:p>
            <a:r>
              <a:rPr lang="en-US" sz="13400" dirty="0">
                <a:solidFill>
                  <a:srgbClr val="3A4545"/>
                </a:solidFill>
                <a:latin typeface="Glacial Indifference" pitchFamily="34" charset="0"/>
                <a:ea typeface="Glacial Indifference" pitchFamily="34" charset="-122"/>
                <a:cs typeface="Glacial Indifference" pitchFamily="34" charset="-120"/>
              </a:rPr>
              <a:t>Thank you</a:t>
            </a:r>
            <a:endParaRPr lang="en-US" sz="1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6831" y="2813538"/>
            <a:ext cx="16299703" cy="11160369"/>
          </a:xfrm>
          <a:prstGeom prst="rect">
            <a:avLst/>
          </a:prstGeom>
          <a:noFill/>
          <a:ln/>
        </p:spPr>
        <p:txBody>
          <a:bodyPr wrap="square" rtlCol="0" anchor="ctr"/>
          <a:lstStyle/>
          <a:p>
            <a:pPr algn="l"/>
            <a:endParaRPr lang="en-US" sz="4000" dirty="0">
              <a:solidFill>
                <a:srgbClr val="002060"/>
              </a:solidFill>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endParaRPr lang="en-US" sz="3600" b="1" dirty="0">
              <a:latin typeface="Arial" panose="020B0604020202020204" pitchFamily="34" charset="0"/>
              <a:ea typeface="Glacial Indifference"/>
              <a:cs typeface="Arial" panose="020B0604020202020204" pitchFamily="34" charset="0"/>
            </a:endParaRPr>
          </a:p>
          <a:p>
            <a:pPr algn="l"/>
            <a:r>
              <a:rPr lang="en-US" sz="3600" b="1" dirty="0">
                <a:latin typeface="Arial" panose="020B0604020202020204" pitchFamily="34" charset="0"/>
                <a:ea typeface="Glacial Indifference"/>
                <a:cs typeface="Arial" panose="020B0604020202020204" pitchFamily="34" charset="0"/>
              </a:rPr>
              <a:t>What must we report?</a:t>
            </a:r>
          </a:p>
          <a:p>
            <a:pPr fontAlgn="base">
              <a:spcAft>
                <a:spcPts val="1000"/>
              </a:spcAft>
            </a:pPr>
            <a:endParaRPr lang="en-GB" sz="3600" dirty="0">
              <a:solidFill>
                <a:srgbClr val="002060"/>
              </a:solidFill>
              <a:effectLst/>
              <a:latin typeface="Arial" panose="020B0604020202020204" pitchFamily="34" charset="0"/>
              <a:ea typeface="Glacial Indifference"/>
              <a:cs typeface="Arial" panose="020B0604020202020204" pitchFamily="34" charset="0"/>
            </a:endParaRPr>
          </a:p>
          <a:p>
            <a:pPr algn="just" fontAlgn="base">
              <a:spcAft>
                <a:spcPts val="1000"/>
              </a:spcAft>
            </a:pPr>
            <a:r>
              <a:rPr lang="en-GB" sz="3600" dirty="0">
                <a:effectLst/>
                <a:latin typeface="Arial" panose="020B0604020202020204" pitchFamily="34" charset="0"/>
                <a:ea typeface="Glacial Indifference"/>
                <a:cs typeface="Arial" panose="020B0604020202020204" pitchFamily="34" charset="0"/>
              </a:rPr>
              <a:t>Employers with more than 250 staff must report six different measures, based on a snapshot of pay data on a set date (usually 31 March in the previous year) as set out by the Government Equalities Office: </a:t>
            </a:r>
          </a:p>
          <a:p>
            <a:pPr algn="just" fontAlgn="base">
              <a:spcAft>
                <a:spcPts val="1000"/>
              </a:spcAft>
            </a:pPr>
            <a:r>
              <a:rPr lang="en-GB" sz="3600" b="1" dirty="0">
                <a:effectLst/>
                <a:latin typeface="Arial" panose="020B0604020202020204" pitchFamily="34" charset="0"/>
                <a:ea typeface="Glacial Indifference"/>
                <a:cs typeface="Arial" panose="020B0604020202020204" pitchFamily="34" charset="0"/>
              </a:rPr>
              <a:t> </a:t>
            </a:r>
          </a:p>
          <a:p>
            <a:pPr marL="571500" lvl="0" indent="-571500" algn="just" fontAlgn="base">
              <a:spcAft>
                <a:spcPts val="1000"/>
              </a:spcAft>
              <a:buSzPct val="100000"/>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edian gender pay gap</a:t>
            </a:r>
            <a:r>
              <a:rPr lang="en-GB" sz="3600" dirty="0">
                <a:effectLst/>
                <a:latin typeface="Arial" panose="020B0604020202020204" pitchFamily="34" charset="0"/>
                <a:ea typeface="Glacial Indifference"/>
                <a:cs typeface="Arial" panose="020B0604020202020204" pitchFamily="34" charset="0"/>
              </a:rPr>
              <a:t> – the difference between the median hourly rate of pay of male full-pay relevant employees and that of female full-pay relevant employees </a:t>
            </a:r>
          </a:p>
          <a:p>
            <a:pPr marL="571500" lvl="0" indent="-571500" algn="just" fontAlgn="base">
              <a:spcAft>
                <a:spcPts val="1000"/>
              </a:spcAft>
              <a:buSzPct val="100000"/>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ean gender pay gap – </a:t>
            </a:r>
            <a:r>
              <a:rPr lang="en-GB" sz="3600" dirty="0">
                <a:effectLst/>
                <a:latin typeface="Arial" panose="020B0604020202020204" pitchFamily="34" charset="0"/>
                <a:ea typeface="Glacial Indifference"/>
                <a:cs typeface="Arial" panose="020B0604020202020204" pitchFamily="34" charset="0"/>
              </a:rPr>
              <a:t>the difference between the mean hourly rate of pay of male full-pay relevant employees and that of female full-pay relevant employees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edian bonus gap </a:t>
            </a:r>
            <a:r>
              <a:rPr lang="en-GB" sz="3600" dirty="0">
                <a:effectLst/>
                <a:latin typeface="Arial" panose="020B0604020202020204" pitchFamily="34" charset="0"/>
                <a:ea typeface="Glacial Indifference"/>
                <a:cs typeface="Arial" panose="020B0604020202020204" pitchFamily="34" charset="0"/>
              </a:rPr>
              <a:t>– the difference between the median bonus pay paid to male relevant employees and that paid to female relevant employees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M</a:t>
            </a:r>
            <a:r>
              <a:rPr lang="en-GB" sz="3600" b="1" dirty="0">
                <a:effectLst/>
                <a:latin typeface="Arial" panose="020B0604020202020204" pitchFamily="34" charset="0"/>
                <a:ea typeface="Glacial Indifference"/>
                <a:cs typeface="Arial" panose="020B0604020202020204" pitchFamily="34" charset="0"/>
              </a:rPr>
              <a:t>ean bonus gap – </a:t>
            </a:r>
            <a:r>
              <a:rPr lang="en-GB" sz="3600" dirty="0">
                <a:effectLst/>
                <a:latin typeface="Arial" panose="020B0604020202020204" pitchFamily="34" charset="0"/>
                <a:ea typeface="Glacial Indifference"/>
                <a:cs typeface="Arial" panose="020B0604020202020204" pitchFamily="34" charset="0"/>
              </a:rPr>
              <a:t>the</a:t>
            </a:r>
            <a:r>
              <a:rPr lang="en-GB" sz="3600" b="1" dirty="0">
                <a:effectLst/>
                <a:latin typeface="Arial" panose="020B0604020202020204" pitchFamily="34" charset="0"/>
                <a:ea typeface="Glacial Indifference"/>
                <a:cs typeface="Arial" panose="020B0604020202020204" pitchFamily="34" charset="0"/>
              </a:rPr>
              <a:t> </a:t>
            </a:r>
            <a:r>
              <a:rPr lang="en-GB" sz="3600" dirty="0">
                <a:effectLst/>
                <a:latin typeface="Arial" panose="020B0604020202020204" pitchFamily="34" charset="0"/>
                <a:ea typeface="Glacial Indifference"/>
                <a:cs typeface="Arial" panose="020B0604020202020204" pitchFamily="34" charset="0"/>
              </a:rPr>
              <a:t>difference between the mean bonus pay paid to male relevant employees and that paid to female relevant employees </a:t>
            </a:r>
          </a:p>
          <a:p>
            <a:pPr marL="571500" indent="-571500" algn="just" fontAlgn="base">
              <a:spcAft>
                <a:spcPts val="1000"/>
              </a:spcAft>
              <a:buFont typeface="Wingdings" panose="05000000000000000000" pitchFamily="2" charset="2"/>
              <a:buChar char="Ø"/>
            </a:pPr>
            <a:r>
              <a:rPr lang="en-GB" sz="3600" b="1" dirty="0">
                <a:effectLst/>
                <a:latin typeface="Arial" panose="020B0604020202020204" pitchFamily="34" charset="0"/>
                <a:ea typeface="Glacial Indifference"/>
                <a:cs typeface="Arial" panose="020B0604020202020204" pitchFamily="34" charset="0"/>
              </a:rPr>
              <a:t>Bonus proportions </a:t>
            </a:r>
            <a:r>
              <a:rPr lang="en-GB" sz="3600" dirty="0">
                <a:effectLst/>
                <a:latin typeface="Arial" panose="020B0604020202020204" pitchFamily="34" charset="0"/>
                <a:ea typeface="Glacial Indifference"/>
                <a:cs typeface="Arial" panose="020B0604020202020204" pitchFamily="34" charset="0"/>
              </a:rPr>
              <a:t>– the proportions of male and female relevant employees who were paid bonus pay during the relevant period </a:t>
            </a:r>
          </a:p>
          <a:p>
            <a:pPr marL="571500" indent="-571500" algn="just" fontAlgn="base">
              <a:spcAft>
                <a:spcPts val="1000"/>
              </a:spcAft>
              <a:buFont typeface="Wingdings" panose="05000000000000000000" pitchFamily="2" charset="2"/>
              <a:buChar char="Ø"/>
            </a:pPr>
            <a:r>
              <a:rPr lang="en-GB" sz="3600" b="1" dirty="0">
                <a:latin typeface="Arial" panose="020B0604020202020204" pitchFamily="34" charset="0"/>
                <a:ea typeface="Glacial Indifference"/>
                <a:cs typeface="Arial" panose="020B0604020202020204" pitchFamily="34" charset="0"/>
              </a:rPr>
              <a:t>Q</a:t>
            </a:r>
            <a:r>
              <a:rPr lang="en-GB" sz="3600" b="1" dirty="0">
                <a:effectLst/>
                <a:latin typeface="Arial" panose="020B0604020202020204" pitchFamily="34" charset="0"/>
                <a:ea typeface="Glacial Indifference"/>
                <a:cs typeface="Arial" panose="020B0604020202020204" pitchFamily="34" charset="0"/>
              </a:rPr>
              <a:t>uartile pay bands – t</a:t>
            </a:r>
            <a:r>
              <a:rPr lang="en-GB" sz="3600" dirty="0">
                <a:effectLst/>
                <a:latin typeface="Arial" panose="020B0604020202020204" pitchFamily="34" charset="0"/>
                <a:ea typeface="Glacial Indifference"/>
                <a:cs typeface="Arial" panose="020B0604020202020204" pitchFamily="34" charset="0"/>
              </a:rPr>
              <a:t>he proportions of male and female full-pay relevant employees in the lower, lower-middle, upper-middle and upper quartile pay bands</a:t>
            </a:r>
          </a:p>
          <a:p>
            <a:pPr algn="l"/>
            <a:endParaRPr lang="en-US" sz="4000" dirty="0">
              <a:solidFill>
                <a:srgbClr val="44546A"/>
              </a:solidFill>
              <a:latin typeface="Arial" panose="020B0604020202020204" pitchFamily="34" charset="0"/>
              <a:ea typeface="Glacial Indifference"/>
              <a:cs typeface="Arial" panose="020B0604020202020204" pitchFamily="34" charset="0"/>
            </a:endParaRPr>
          </a:p>
          <a:p>
            <a:pPr algn="l"/>
            <a:endParaRPr lang="en-US" sz="4000" dirty="0">
              <a:solidFill>
                <a:srgbClr val="44546A"/>
              </a:solidFill>
              <a:latin typeface="Arial" panose="020B0604020202020204" pitchFamily="34" charset="0"/>
              <a:ea typeface="Glacial Indifference"/>
              <a:cs typeface="Arial" panose="020B0604020202020204" pitchFamily="34" charset="0"/>
            </a:endParaRPr>
          </a:p>
          <a:p>
            <a:pPr algn="l"/>
            <a:endParaRPr lang="en-US" sz="4000" dirty="0">
              <a:latin typeface="Arial" panose="020B0604020202020204" pitchFamily="34" charset="0"/>
              <a:ea typeface="Glacial Indifference"/>
              <a:cs typeface="Arial" panose="020B0604020202020204" pitchFamily="34" charset="0"/>
            </a:endParaRPr>
          </a:p>
        </p:txBody>
      </p:sp>
      <p:sp>
        <p:nvSpPr>
          <p:cNvPr id="3" name="TextBox 2">
            <a:extLst>
              <a:ext uri="{FF2B5EF4-FFF2-40B4-BE49-F238E27FC236}">
                <a16:creationId xmlns:a16="http://schemas.microsoft.com/office/drawing/2014/main" id="{74A9AB29-8F71-6C7F-DBBD-2FFF088B73B6}"/>
              </a:ext>
            </a:extLst>
          </p:cNvPr>
          <p:cNvSpPr txBox="1"/>
          <p:nvPr/>
        </p:nvSpPr>
        <p:spPr>
          <a:xfrm>
            <a:off x="18151949" y="2151386"/>
            <a:ext cx="15118143" cy="1782128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What does it tell us?</a:t>
            </a:r>
          </a:p>
          <a:p>
            <a:endParaRPr lang="en-GB" sz="3600" dirty="0">
              <a:latin typeface="Arial" panose="020B0604020202020204" pitchFamily="34" charset="0"/>
              <a:cs typeface="Arial" panose="020B0604020202020204" pitchFamily="34" charset="0"/>
            </a:endParaRPr>
          </a:p>
          <a:p>
            <a:pPr algn="just" fontAlgn="base">
              <a:spcAft>
                <a:spcPts val="1000"/>
              </a:spcAft>
            </a:pPr>
            <a:r>
              <a:rPr lang="en-GB" sz="3600" dirty="0">
                <a:effectLst/>
                <a:latin typeface="Arial" panose="020B0604020202020204" pitchFamily="34" charset="0"/>
                <a:ea typeface="Calibri" panose="020F0502020204030204" pitchFamily="34" charset="0"/>
                <a:cs typeface="Arial" panose="020B0604020202020204" pitchFamily="34" charset="0"/>
              </a:rPr>
              <a:t>The reports show the difference between the average earnings of men and women, expressed relative to men's earnings. If an organisation reports a gender pay gap, it does not mean women are paid less than men for doing the same job, but it does show that, on average, men occupy higher-paying roles than women.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Times New Roman" panose="02020603050405020304" pitchFamily="18" charset="0"/>
                <a:cs typeface="Arial" panose="020B0604020202020204" pitchFamily="34" charset="0"/>
              </a:rPr>
              <a:t>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Times New Roman" panose="02020603050405020304" pitchFamily="18" charset="0"/>
                <a:cs typeface="Arial" panose="020B0604020202020204" pitchFamily="34" charset="0"/>
              </a:rPr>
              <a:t>A gender pay gap above zero represents that on average men earn more than women whereas a pay gap below zero indicates that women, on average, earn more than men.  </a:t>
            </a:r>
          </a:p>
          <a:p>
            <a:pPr algn="just" fontAlgn="base">
              <a:spcAft>
                <a:spcPts val="1000"/>
              </a:spcAft>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spcAft>
                <a:spcPts val="1000"/>
              </a:spcAft>
            </a:pPr>
            <a:r>
              <a:rPr lang="en-GB" sz="3600" dirty="0">
                <a:effectLst/>
                <a:latin typeface="Arial" panose="020B0604020202020204" pitchFamily="34" charset="0"/>
                <a:ea typeface="Calibri" panose="020F0502020204030204" pitchFamily="34" charset="0"/>
                <a:cs typeface="Arial" panose="020B0604020202020204" pitchFamily="34" charset="0"/>
              </a:rPr>
              <a:t>Headlines about the gender pay gap tend to focus on the median figure, which ignores extremes and is therefore thought to be the most representative measure. It is, however, important to report all of these measures as each one can tell you something different about the underlying causes of the gender pay gap and each one can mask issues that another may highlight. If there is a big difference between an organisation’s mean and median pay gap, this indicates that the dataset is skewed – either by the presence of very low earners (making the mean lower than the median), or by a group of very high earners (making the mean bigger than the median).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Calibri" panose="020F0502020204030204" pitchFamily="34" charset="0"/>
                <a:cs typeface="Arial" panose="020B0604020202020204" pitchFamily="34" charset="0"/>
              </a:rPr>
              <a:t> </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000"/>
              </a:spcAft>
            </a:pPr>
            <a:r>
              <a:rPr lang="en-GB" sz="3600" dirty="0">
                <a:effectLst/>
                <a:latin typeface="Arial" panose="020B0604020202020204" pitchFamily="34" charset="0"/>
                <a:ea typeface="Calibri" panose="020F0502020204030204" pitchFamily="34" charset="0"/>
                <a:cs typeface="Arial" panose="020B0604020202020204" pitchFamily="34" charset="0"/>
              </a:rPr>
              <a:t>Taking a ‘snapshot’ of this data on a set date, as required by regulation, creates a level playing field for all reporting organisations, however, the snapshot has the potential to mask the fluidity of gender pay gaps, which can fluctuate from month to month and across pay quartiles depending on changes to headcount.</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36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92130-0139-562B-53DD-CBFA501D27E2}"/>
              </a:ext>
            </a:extLst>
          </p:cNvPr>
          <p:cNvPicPr>
            <a:picLocks noChangeAspect="1"/>
          </p:cNvPicPr>
          <p:nvPr/>
        </p:nvPicPr>
        <p:blipFill>
          <a:blip r:embed="rId2"/>
          <a:stretch>
            <a:fillRect/>
          </a:stretch>
        </p:blipFill>
        <p:spPr>
          <a:xfrm>
            <a:off x="19375394" y="2669492"/>
            <a:ext cx="15371805" cy="9646966"/>
          </a:xfrm>
          <a:prstGeom prst="rect">
            <a:avLst/>
          </a:prstGeom>
        </p:spPr>
      </p:pic>
      <p:sp>
        <p:nvSpPr>
          <p:cNvPr id="7" name="TextBox 6">
            <a:extLst>
              <a:ext uri="{FF2B5EF4-FFF2-40B4-BE49-F238E27FC236}">
                <a16:creationId xmlns:a16="http://schemas.microsoft.com/office/drawing/2014/main" id="{896A8323-F2FE-7899-4215-04A282A52244}"/>
              </a:ext>
            </a:extLst>
          </p:cNvPr>
          <p:cNvSpPr txBox="1"/>
          <p:nvPr/>
        </p:nvSpPr>
        <p:spPr>
          <a:xfrm>
            <a:off x="851336" y="2743632"/>
            <a:ext cx="16522263"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What is the difference between equal pay and the gender pay gap?</a:t>
            </a:r>
          </a:p>
        </p:txBody>
      </p:sp>
      <p:sp>
        <p:nvSpPr>
          <p:cNvPr id="8" name="TextBox 7">
            <a:extLst>
              <a:ext uri="{FF2B5EF4-FFF2-40B4-BE49-F238E27FC236}">
                <a16:creationId xmlns:a16="http://schemas.microsoft.com/office/drawing/2014/main" id="{98FF0C13-357B-D534-FA8A-8010B6843821}"/>
              </a:ext>
            </a:extLst>
          </p:cNvPr>
          <p:cNvSpPr txBox="1"/>
          <p:nvPr/>
        </p:nvSpPr>
        <p:spPr>
          <a:xfrm>
            <a:off x="1261241" y="4232692"/>
            <a:ext cx="16112358" cy="723274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The gender pay gap isn’t the same as equal pay. Unequal pay is when women are paid less than men for doing the exact same work.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Equal pay has been a legal requirement since the Equality Act was introduced in 1970.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We conduct pay audits, routinely, have transparent pay frameworks and use the Higher Education Role Analysis (ECC) platform to ensure each of our roles are evaluated fairly.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We therefore remain confident that there is no evidence to suggest that there is an equal pay issue at Edge Hill University. </a:t>
            </a:r>
          </a:p>
          <a:p>
            <a:endParaRPr lang="en-GB" sz="3200" dirty="0">
              <a:latin typeface="Arial" panose="020B0604020202020204" pitchFamily="34" charset="0"/>
              <a:cs typeface="Arial" panose="020B0604020202020204" pitchFamily="34" charset="0"/>
            </a:endParaRPr>
          </a:p>
        </p:txBody>
      </p:sp>
      <p:pic>
        <p:nvPicPr>
          <p:cNvPr id="1026" name="Picture 2" descr="Ecc Role Analysis Tools Hera And Fedra Schemes And Software » Benefits Of  Ecc Membership » Home">
            <a:extLst>
              <a:ext uri="{FF2B5EF4-FFF2-40B4-BE49-F238E27FC236}">
                <a16:creationId xmlns:a16="http://schemas.microsoft.com/office/drawing/2014/main" id="{C7464F98-7E50-8ADB-A0AE-BD3291AD4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2734" y="15344777"/>
            <a:ext cx="10301136" cy="2846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ality Act 2010 | What?, 9 Characteristics, Rights. Discrimination">
            <a:extLst>
              <a:ext uri="{FF2B5EF4-FFF2-40B4-BE49-F238E27FC236}">
                <a16:creationId xmlns:a16="http://schemas.microsoft.com/office/drawing/2014/main" id="{9BB8A9CC-A3CB-4656-85F1-02AD5F2C4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22951"/>
            <a:ext cx="19537063" cy="63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7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33C4FA-3B20-9E45-7558-37D557616A79}"/>
              </a:ext>
            </a:extLst>
          </p:cNvPr>
          <p:cNvSpPr txBox="1"/>
          <p:nvPr/>
        </p:nvSpPr>
        <p:spPr>
          <a:xfrm>
            <a:off x="1101863" y="2134355"/>
            <a:ext cx="17373600" cy="16051895"/>
          </a:xfrm>
          <a:prstGeom prst="rect">
            <a:avLst/>
          </a:prstGeom>
          <a:noFill/>
        </p:spPr>
        <p:txBody>
          <a:bodyPr wrap="square">
            <a:spAutoFit/>
          </a:bodyPr>
          <a:lstStyle/>
          <a:p>
            <a:pPr algn="just" fontAlgn="base">
              <a:lnSpc>
                <a:spcPct val="115000"/>
              </a:lnSpc>
              <a:spcAft>
                <a:spcPts val="1000"/>
              </a:spcAft>
            </a:pPr>
            <a:r>
              <a:rPr lang="en-GB" sz="4000" b="1" dirty="0">
                <a:effectLst/>
                <a:latin typeface="Arial" panose="020B0604020202020204" pitchFamily="34" charset="0"/>
                <a:ea typeface="Calibri" panose="020F0502020204030204" pitchFamily="34" charset="0"/>
                <a:cs typeface="Arial" panose="020B0604020202020204" pitchFamily="34" charset="0"/>
              </a:rPr>
              <a:t>Who did we include? </a:t>
            </a:r>
          </a:p>
          <a:p>
            <a:pPr algn="just" fontAlgn="base">
              <a:lnSpc>
                <a:spcPct val="115000"/>
              </a:lnSpc>
              <a:spcAft>
                <a:spcPts val="1000"/>
              </a:spcAft>
            </a:pPr>
            <a:r>
              <a:rPr lang="en-GB" sz="4000" dirty="0">
                <a:effectLst/>
                <a:latin typeface="Arial" panose="020B0604020202020204" pitchFamily="34" charset="0"/>
                <a:ea typeface="Calibri" panose="020F0502020204030204" pitchFamily="34" charset="0"/>
                <a:cs typeface="Arial" panose="020B0604020202020204" pitchFamily="34" charset="0"/>
              </a:rPr>
              <a:t>As per legislative requirements, all Academic, Professional and Support Staff, Senior Managers, Professors and hourly paid Associate Tutors and non-academic workers have been included in this audit. </a:t>
            </a:r>
          </a:p>
          <a:p>
            <a:pPr algn="just" fontAlgn="base">
              <a:lnSpc>
                <a:spcPct val="115000"/>
              </a:lnSpc>
              <a:spcAft>
                <a:spcPts val="1000"/>
              </a:spcAft>
            </a:pPr>
            <a:r>
              <a:rPr lang="en-GB" sz="4000" dirty="0">
                <a:effectLst/>
                <a:latin typeface="Arial" panose="020B0604020202020204" pitchFamily="34" charset="0"/>
                <a:ea typeface="Calibri" panose="020F0502020204030204" pitchFamily="34" charset="0"/>
                <a:cs typeface="Arial" panose="020B0604020202020204" pitchFamily="34" charset="0"/>
              </a:rPr>
              <a:t> </a:t>
            </a:r>
          </a:p>
          <a:p>
            <a:pPr algn="just" fontAlgn="base">
              <a:lnSpc>
                <a:spcPct val="115000"/>
              </a:lnSpc>
              <a:spcAft>
                <a:spcPts val="1000"/>
              </a:spcAft>
            </a:pPr>
            <a:r>
              <a:rPr lang="en-GB" sz="4000" dirty="0">
                <a:effectLst/>
                <a:latin typeface="Arial" panose="020B0604020202020204" pitchFamily="34" charset="0"/>
                <a:ea typeface="Calibri" panose="020F0502020204030204" pitchFamily="34" charset="0"/>
                <a:cs typeface="Arial" panose="020B0604020202020204" pitchFamily="34" charset="0"/>
              </a:rPr>
              <a:t>On the snapshot date, Edge Hill’s population of established, permanent, and fixed term staff, was 2260. Establishment only staff made up 1838 of our workforce. </a:t>
            </a:r>
          </a:p>
          <a:p>
            <a:pPr algn="just" fontAlgn="base">
              <a:lnSpc>
                <a:spcPct val="115000"/>
              </a:lnSpc>
              <a:spcAft>
                <a:spcPts val="1000"/>
              </a:spcAft>
            </a:pPr>
            <a:endParaRPr lang="en-GB"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Calibri" panose="020F0502020204030204" pitchFamily="34" charset="0"/>
                <a:cs typeface="Arial" panose="020B0604020202020204" pitchFamily="34" charset="0"/>
              </a:rPr>
              <a:t>63.4% (1166) of EHUs workforce on the snapshot date was made up of women in comparison to the HE sector average of 54%. </a:t>
            </a:r>
            <a:r>
              <a:rPr lang="en-GB" sz="4000" dirty="0">
                <a:latin typeface="Arial" panose="020B0604020202020204" pitchFamily="34" charset="0"/>
                <a:ea typeface="Calibri" panose="020F0502020204030204" pitchFamily="34" charset="0"/>
                <a:cs typeface="Arial" panose="020B0604020202020204" pitchFamily="34" charset="0"/>
              </a:rPr>
              <a:t>The balance of part-time women (464) almost exactly mirrors the sector average at 39.7%. </a:t>
            </a:r>
          </a:p>
          <a:p>
            <a:pPr algn="just" fontAlgn="base">
              <a:lnSpc>
                <a:spcPct val="115000"/>
              </a:lnSpc>
              <a:spcAft>
                <a:spcPts val="1000"/>
              </a:spcAft>
            </a:pP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latin typeface="Arial" panose="020B0604020202020204" pitchFamily="34" charset="0"/>
                <a:ea typeface="Calibri" panose="020F0502020204030204" pitchFamily="34" charset="0"/>
                <a:cs typeface="Arial" panose="020B0604020202020204" pitchFamily="34" charset="0"/>
              </a:rPr>
              <a:t>36.5% (672) of EHUs workforce on the snapshot date was made up of men in comparison to the HE sector average of 46%. The balance of part-time men (146) sat just 1.27% below the sector average at 21.73%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endParaRPr lang="en-GB" sz="4000" dirty="0">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spcAft>
                <a:spcPts val="10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Although establishment numbers remained relatively stable, there was </a:t>
            </a: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a:effectLst/>
                <a:latin typeface="Arial" panose="020B0604020202020204" pitchFamily="34" charset="0"/>
                <a:ea typeface="Times New Roman" panose="02020603050405020304" pitchFamily="18" charset="0"/>
                <a:cs typeface="Arial" panose="020B0604020202020204" pitchFamily="34" charset="0"/>
              </a:rPr>
              <a:t>24% reduction in Associate Tutor usage and a 69% reduction in casual staff compared to the year previous in line with a sector wide commitment to tackling precarious contract arrangements.</a:t>
            </a:r>
          </a:p>
        </p:txBody>
      </p:sp>
      <p:sp>
        <p:nvSpPr>
          <p:cNvPr id="13" name="Rectangle 1">
            <a:extLst>
              <a:ext uri="{FF2B5EF4-FFF2-40B4-BE49-F238E27FC236}">
                <a16:creationId xmlns:a16="http://schemas.microsoft.com/office/drawing/2014/main" id="{3E538EF6-458C-366A-8D0A-82431A8CC68F}"/>
              </a:ext>
            </a:extLst>
          </p:cNvPr>
          <p:cNvSpPr>
            <a:spLocks noChangeArrowheads="1"/>
          </p:cNvSpPr>
          <p:nvPr/>
        </p:nvSpPr>
        <p:spPr bwMode="auto">
          <a:xfrm>
            <a:off x="6326187" y="15506604"/>
            <a:ext cx="19772333" cy="15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28F4104C-722E-A147-AACB-F774E21298C5}"/>
              </a:ext>
            </a:extLst>
          </p:cNvPr>
          <p:cNvPicPr>
            <a:picLocks noChangeAspect="1"/>
          </p:cNvPicPr>
          <p:nvPr/>
        </p:nvPicPr>
        <p:blipFill>
          <a:blip r:embed="rId2"/>
          <a:stretch>
            <a:fillRect/>
          </a:stretch>
        </p:blipFill>
        <p:spPr>
          <a:xfrm>
            <a:off x="19208536" y="6059530"/>
            <a:ext cx="15277543" cy="10564008"/>
          </a:xfrm>
          <a:prstGeom prst="rect">
            <a:avLst/>
          </a:prstGeom>
        </p:spPr>
      </p:pic>
      <p:sp>
        <p:nvSpPr>
          <p:cNvPr id="16" name="TextBox 15">
            <a:extLst>
              <a:ext uri="{FF2B5EF4-FFF2-40B4-BE49-F238E27FC236}">
                <a16:creationId xmlns:a16="http://schemas.microsoft.com/office/drawing/2014/main" id="{DAB671A2-290B-BE06-D713-B0B1AF9F9850}"/>
              </a:ext>
            </a:extLst>
          </p:cNvPr>
          <p:cNvSpPr txBox="1"/>
          <p:nvPr/>
        </p:nvSpPr>
        <p:spPr>
          <a:xfrm>
            <a:off x="8026400" y="965200"/>
            <a:ext cx="9169400"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Who did we include?</a:t>
            </a:r>
          </a:p>
        </p:txBody>
      </p:sp>
    </p:spTree>
    <p:extLst>
      <p:ext uri="{BB962C8B-B14F-4D97-AF65-F5344CB8AC3E}">
        <p14:creationId xmlns:p14="http://schemas.microsoft.com/office/powerpoint/2010/main" val="303464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assets/img/pptx/Group_171.png"/>
          <p:cNvPicPr>
            <a:picLocks noChangeAspect="1"/>
          </p:cNvPicPr>
          <p:nvPr/>
        </p:nvPicPr>
        <p:blipFill>
          <a:blip r:embed="rId3"/>
          <a:stretch>
            <a:fillRect/>
          </a:stretch>
        </p:blipFill>
        <p:spPr>
          <a:xfrm>
            <a:off x="4169664" y="2142662"/>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algn="ctr"/>
            <a:r>
              <a:rPr lang="en-US" sz="13800" b="1" dirty="0">
                <a:solidFill>
                  <a:srgbClr val="44546A"/>
                </a:solidFill>
                <a:latin typeface="Glacial Indifference" pitchFamily="34" charset="0"/>
                <a:ea typeface="Glacial Indifference" pitchFamily="34" charset="-122"/>
              </a:rPr>
              <a:t>EHU Summary</a:t>
            </a:r>
            <a:endParaRPr lang="en-US" sz="13800" dirty="0"/>
          </a:p>
        </p:txBody>
      </p:sp>
    </p:spTree>
    <p:extLst>
      <p:ext uri="{BB962C8B-B14F-4D97-AF65-F5344CB8AC3E}">
        <p14:creationId xmlns:p14="http://schemas.microsoft.com/office/powerpoint/2010/main" val="404503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1122680" y="2964688"/>
            <a:ext cx="26060400" cy="960120"/>
          </a:xfrm>
          <a:prstGeom prst="rect">
            <a:avLst/>
          </a:prstGeom>
          <a:noFill/>
          <a:ln/>
        </p:spPr>
        <p:txBody>
          <a:bodyPr wrap="square" rtlCol="0" anchor="ctr"/>
          <a:lstStyle/>
          <a:p>
            <a:pPr algn="l"/>
            <a:r>
              <a:rPr lang="en-US" sz="4800" dirty="0">
                <a:solidFill>
                  <a:srgbClr val="5C646F"/>
                </a:solidFill>
                <a:latin typeface="Glacial Indifference" pitchFamily="34" charset="0"/>
                <a:ea typeface="Glacial Indifference" pitchFamily="34" charset="-122"/>
                <a:cs typeface="Glacial Indifference" pitchFamily="34" charset="-120"/>
              </a:rPr>
              <a:t>EHU Women's </a:t>
            </a:r>
            <a:r>
              <a:rPr lang="en-US" sz="4800" b="1" dirty="0">
                <a:latin typeface="Glacial Indifference" pitchFamily="34" charset="0"/>
                <a:ea typeface="Glacial Indifference" pitchFamily="34" charset="-122"/>
                <a:cs typeface="Glacial Indifference" pitchFamily="34" charset="-120"/>
              </a:rPr>
              <a:t>mean hourly rate </a:t>
            </a:r>
            <a:r>
              <a:rPr lang="en-US" sz="4800" dirty="0">
                <a:solidFill>
                  <a:srgbClr val="5C646F"/>
                </a:solidFill>
                <a:latin typeface="Glacial Indifference" pitchFamily="34" charset="0"/>
                <a:ea typeface="Glacial Indifference" pitchFamily="34" charset="-122"/>
                <a:cs typeface="Glacial Indifference" pitchFamily="34" charset="-120"/>
              </a:rPr>
              <a:t>is 10.74% less</a:t>
            </a:r>
            <a:endParaRPr lang="en-US" sz="4800" dirty="0"/>
          </a:p>
        </p:txBody>
      </p:sp>
      <p:sp>
        <p:nvSpPr>
          <p:cNvPr id="4" name="Text 2"/>
          <p:cNvSpPr/>
          <p:nvPr/>
        </p:nvSpPr>
        <p:spPr>
          <a:xfrm>
            <a:off x="1122680" y="4080510"/>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Mean pay per hour for men: 21.28</a:t>
            </a:r>
            <a:endParaRPr lang="en-US" sz="3200" dirty="0"/>
          </a:p>
        </p:txBody>
      </p:sp>
      <p:sp>
        <p:nvSpPr>
          <p:cNvPr id="5" name="Text 3"/>
          <p:cNvSpPr/>
          <p:nvPr/>
        </p:nvSpPr>
        <p:spPr>
          <a:xfrm>
            <a:off x="1122680" y="4920615"/>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Mean pay per hour for women: 19.00</a:t>
            </a:r>
            <a:endParaRPr lang="en-US" sz="3200" dirty="0"/>
          </a:p>
        </p:txBody>
      </p:sp>
      <p:sp>
        <p:nvSpPr>
          <p:cNvPr id="6" name="Text 4"/>
          <p:cNvSpPr/>
          <p:nvPr/>
        </p:nvSpPr>
        <p:spPr>
          <a:xfrm>
            <a:off x="1122680" y="5801677"/>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Difference in pay: 2.29</a:t>
            </a:r>
            <a:endParaRPr lang="en-US" sz="3200" dirty="0"/>
          </a:p>
        </p:txBody>
      </p:sp>
      <p:sp>
        <p:nvSpPr>
          <p:cNvPr id="7" name="Text 5"/>
          <p:cNvSpPr/>
          <p:nvPr/>
        </p:nvSpPr>
        <p:spPr>
          <a:xfrm>
            <a:off x="1122680" y="6840855"/>
            <a:ext cx="26060400" cy="960120"/>
          </a:xfrm>
          <a:prstGeom prst="rect">
            <a:avLst/>
          </a:prstGeom>
          <a:noFill/>
          <a:ln/>
        </p:spPr>
        <p:txBody>
          <a:bodyPr wrap="square" rtlCol="0" anchor="ctr"/>
          <a:lstStyle/>
          <a:p>
            <a:pPr algn="l"/>
            <a:r>
              <a:rPr lang="en-US" sz="4800" dirty="0">
                <a:solidFill>
                  <a:srgbClr val="5C646F"/>
                </a:solidFill>
                <a:latin typeface="Glacial Indifference" pitchFamily="34" charset="0"/>
                <a:ea typeface="Glacial Indifference" pitchFamily="34" charset="-122"/>
                <a:cs typeface="Glacial Indifference" pitchFamily="34" charset="-120"/>
              </a:rPr>
              <a:t>EHU Women's </a:t>
            </a:r>
            <a:r>
              <a:rPr lang="en-US" sz="4800" b="1" dirty="0">
                <a:latin typeface="Glacial Indifference" pitchFamily="34" charset="0"/>
                <a:ea typeface="Glacial Indifference" pitchFamily="34" charset="-122"/>
                <a:cs typeface="Glacial Indifference" pitchFamily="34" charset="-120"/>
              </a:rPr>
              <a:t>median hourly rate </a:t>
            </a:r>
            <a:r>
              <a:rPr lang="en-US" sz="4800" dirty="0">
                <a:solidFill>
                  <a:srgbClr val="5C646F"/>
                </a:solidFill>
                <a:latin typeface="Glacial Indifference" pitchFamily="34" charset="0"/>
                <a:ea typeface="Glacial Indifference" pitchFamily="34" charset="-122"/>
                <a:cs typeface="Glacial Indifference" pitchFamily="34" charset="-120"/>
              </a:rPr>
              <a:t>is 14.44% less</a:t>
            </a:r>
            <a:endParaRPr lang="en-US" sz="4800" dirty="0"/>
          </a:p>
        </p:txBody>
      </p:sp>
      <p:sp>
        <p:nvSpPr>
          <p:cNvPr id="8" name="Text 6"/>
          <p:cNvSpPr/>
          <p:nvPr/>
        </p:nvSpPr>
        <p:spPr>
          <a:xfrm>
            <a:off x="1122680" y="7744714"/>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Median pay per hour for men: 18.84</a:t>
            </a:r>
            <a:endParaRPr lang="en-US" sz="3200" dirty="0"/>
          </a:p>
        </p:txBody>
      </p:sp>
      <p:sp>
        <p:nvSpPr>
          <p:cNvPr id="9" name="Text 7"/>
          <p:cNvSpPr/>
          <p:nvPr/>
        </p:nvSpPr>
        <p:spPr>
          <a:xfrm>
            <a:off x="1122680" y="8600123"/>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Median pay per hour for women: 16.12</a:t>
            </a:r>
            <a:endParaRPr lang="en-US" sz="3200" dirty="0"/>
          </a:p>
        </p:txBody>
      </p:sp>
      <p:sp>
        <p:nvSpPr>
          <p:cNvPr id="10" name="Text 8"/>
          <p:cNvSpPr/>
          <p:nvPr/>
        </p:nvSpPr>
        <p:spPr>
          <a:xfrm>
            <a:off x="1122680" y="9417939"/>
            <a:ext cx="26060400" cy="768096"/>
          </a:xfrm>
          <a:prstGeom prst="rect">
            <a:avLst/>
          </a:prstGeom>
          <a:noFill/>
          <a:ln/>
        </p:spPr>
        <p:txBody>
          <a:bodyPr wrap="square" rtlCol="0" anchor="ctr"/>
          <a:lstStyle/>
          <a:p>
            <a:pPr algn="l"/>
            <a:r>
              <a:rPr lang="en-US" sz="3200" dirty="0">
                <a:solidFill>
                  <a:srgbClr val="5C646F"/>
                </a:solidFill>
                <a:latin typeface="Glacial Indifference" pitchFamily="34" charset="0"/>
                <a:ea typeface="Glacial Indifference" pitchFamily="34" charset="-122"/>
                <a:cs typeface="Glacial Indifference" pitchFamily="34" charset="-120"/>
              </a:rPr>
              <a:t>Difference in pay: 2.72</a:t>
            </a:r>
            <a:endParaRPr lang="en-US" sz="3200" dirty="0"/>
          </a:p>
        </p:txBody>
      </p:sp>
      <p:graphicFrame>
        <p:nvGraphicFramePr>
          <p:cNvPr id="11" name="Table 0"/>
          <p:cNvGraphicFramePr>
            <a:graphicFrameLocks noGrp="1"/>
          </p:cNvGraphicFramePr>
          <p:nvPr>
            <p:extLst>
              <p:ext uri="{D42A27DB-BD31-4B8C-83A1-F6EECF244321}">
                <p14:modId xmlns:p14="http://schemas.microsoft.com/office/powerpoint/2010/main" val="2501941513"/>
              </p:ext>
            </p:extLst>
          </p:nvPr>
        </p:nvGraphicFramePr>
        <p:xfrm>
          <a:off x="919835" y="10513314"/>
          <a:ext cx="32727056" cy="7728965"/>
        </p:xfrm>
        <a:graphic>
          <a:graphicData uri="http://schemas.openxmlformats.org/drawingml/2006/table">
            <a:tbl>
              <a:tblPr/>
              <a:tblGrid>
                <a:gridCol w="4090882">
                  <a:extLst>
                    <a:ext uri="{9D8B030D-6E8A-4147-A177-3AD203B41FA5}">
                      <a16:colId xmlns:a16="http://schemas.microsoft.com/office/drawing/2014/main" val="20000"/>
                    </a:ext>
                  </a:extLst>
                </a:gridCol>
                <a:gridCol w="4090882">
                  <a:extLst>
                    <a:ext uri="{9D8B030D-6E8A-4147-A177-3AD203B41FA5}">
                      <a16:colId xmlns:a16="http://schemas.microsoft.com/office/drawing/2014/main" val="20001"/>
                    </a:ext>
                  </a:extLst>
                </a:gridCol>
                <a:gridCol w="4090882">
                  <a:extLst>
                    <a:ext uri="{9D8B030D-6E8A-4147-A177-3AD203B41FA5}">
                      <a16:colId xmlns:a16="http://schemas.microsoft.com/office/drawing/2014/main" val="20002"/>
                    </a:ext>
                  </a:extLst>
                </a:gridCol>
                <a:gridCol w="4090882">
                  <a:extLst>
                    <a:ext uri="{9D8B030D-6E8A-4147-A177-3AD203B41FA5}">
                      <a16:colId xmlns:a16="http://schemas.microsoft.com/office/drawing/2014/main" val="20003"/>
                    </a:ext>
                  </a:extLst>
                </a:gridCol>
                <a:gridCol w="4090882">
                  <a:extLst>
                    <a:ext uri="{9D8B030D-6E8A-4147-A177-3AD203B41FA5}">
                      <a16:colId xmlns:a16="http://schemas.microsoft.com/office/drawing/2014/main" val="20004"/>
                    </a:ext>
                  </a:extLst>
                </a:gridCol>
                <a:gridCol w="4090882">
                  <a:extLst>
                    <a:ext uri="{9D8B030D-6E8A-4147-A177-3AD203B41FA5}">
                      <a16:colId xmlns:a16="http://schemas.microsoft.com/office/drawing/2014/main" val="20005"/>
                    </a:ext>
                  </a:extLst>
                </a:gridCol>
                <a:gridCol w="4090882">
                  <a:extLst>
                    <a:ext uri="{9D8B030D-6E8A-4147-A177-3AD203B41FA5}">
                      <a16:colId xmlns:a16="http://schemas.microsoft.com/office/drawing/2014/main" val="20006"/>
                    </a:ext>
                  </a:extLst>
                </a:gridCol>
                <a:gridCol w="4090882">
                  <a:extLst>
                    <a:ext uri="{9D8B030D-6E8A-4147-A177-3AD203B41FA5}">
                      <a16:colId xmlns:a16="http://schemas.microsoft.com/office/drawing/2014/main" val="20007"/>
                    </a:ext>
                  </a:extLst>
                </a:gridCol>
              </a:tblGrid>
              <a:tr h="1545793">
                <a:tc>
                  <a:txBody>
                    <a:bodyPr/>
                    <a:lstStyle/>
                    <a:p>
                      <a:pPr algn="ctr"/>
                      <a:r>
                        <a:rPr lang="en-US" sz="3200" dirty="0">
                          <a:solidFill>
                            <a:srgbClr val="F1F1F1"/>
                          </a:solidFill>
                        </a:rPr>
                        <a:t>Group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Mean Pay 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Mean Pay Females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Pay Gap (mean)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Pay Gap (median)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Percentage of 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Percentage of Females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a:r>
                        <a:rPr lang="en-US" sz="3200" dirty="0">
                          <a:solidFill>
                            <a:srgbClr val="F1F1F1"/>
                          </a:solidFill>
                        </a:rPr>
                        <a:t>Contribution to Pay Gap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1545793">
                <a:tc>
                  <a:txBody>
                    <a:bodyPr/>
                    <a:lstStyle/>
                    <a:p>
                      <a:pPr algn="ctr"/>
                      <a:r>
                        <a:rPr lang="en-US" sz="3200" dirty="0">
                          <a:solidFill>
                            <a:srgbClr val="44546A"/>
                          </a:solidFill>
                        </a:rPr>
                        <a:t>Lower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10.53</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10.80</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-2.53%</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-4.75%</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26.02%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73.98%</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-4.98%</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1545793">
                <a:tc>
                  <a:txBody>
                    <a:bodyPr/>
                    <a:lstStyle/>
                    <a:p>
                      <a:pPr algn="ctr"/>
                      <a:r>
                        <a:rPr lang="en-US" sz="3200" dirty="0">
                          <a:solidFill>
                            <a:srgbClr val="44546A"/>
                          </a:solidFill>
                        </a:rPr>
                        <a:t>Lower middle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13.97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13.79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1.26%</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5.07%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33.81%</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66.19%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-0.27%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1545793">
                <a:tc>
                  <a:txBody>
                    <a:bodyPr/>
                    <a:lstStyle/>
                    <a:p>
                      <a:pPr algn="ctr"/>
                      <a:r>
                        <a:rPr lang="en-US" sz="3200" dirty="0">
                          <a:solidFill>
                            <a:srgbClr val="44546A"/>
                          </a:solidFill>
                        </a:rPr>
                        <a:t>Upper middle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20.54</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20.30</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1.2%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0%</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37.52%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62.48%</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algn="ctr"/>
                      <a:r>
                        <a:rPr lang="en-US" sz="3200" dirty="0">
                          <a:solidFill>
                            <a:srgbClr val="44546A"/>
                          </a:solidFill>
                        </a:rPr>
                        <a:t>3.54%</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1545793">
                <a:tc>
                  <a:txBody>
                    <a:bodyPr/>
                    <a:lstStyle/>
                    <a:p>
                      <a:pPr algn="ctr"/>
                      <a:r>
                        <a:rPr lang="en-US" sz="3200" dirty="0">
                          <a:solidFill>
                            <a:srgbClr val="44546A"/>
                          </a:solidFill>
                        </a:rPr>
                        <a:t>Upper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34.97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33.63</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3.84%</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3.42%</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40.53%</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59.47%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a:r>
                        <a:rPr lang="en-US" sz="3200" dirty="0">
                          <a:solidFill>
                            <a:srgbClr val="44546A"/>
                          </a:solidFill>
                        </a:rPr>
                        <a:t>12.46%</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pic>
        <p:nvPicPr>
          <p:cNvPr id="12" name="Image 0" descr="preencoded.png"/>
          <p:cNvPicPr>
            <a:picLocks noChangeAspect="1"/>
          </p:cNvPicPr>
          <p:nvPr/>
        </p:nvPicPr>
        <p:blipFill>
          <a:blip r:embed="rId3"/>
          <a:stretch>
            <a:fillRect/>
          </a:stretch>
        </p:blipFill>
        <p:spPr>
          <a:xfrm>
            <a:off x="15260320" y="3649281"/>
            <a:ext cx="6254496" cy="2304288"/>
          </a:xfrm>
          <a:prstGeom prst="rect">
            <a:avLst/>
          </a:prstGeom>
        </p:spPr>
      </p:pic>
      <p:pic>
        <p:nvPicPr>
          <p:cNvPr id="13" name="Image 1" descr="preencoded.png"/>
          <p:cNvPicPr>
            <a:picLocks noChangeAspect="1"/>
          </p:cNvPicPr>
          <p:nvPr/>
        </p:nvPicPr>
        <p:blipFill>
          <a:blip r:embed="rId4"/>
          <a:stretch>
            <a:fillRect/>
          </a:stretch>
        </p:blipFill>
        <p:spPr>
          <a:xfrm>
            <a:off x="15260320" y="7418133"/>
            <a:ext cx="6254496" cy="2304288"/>
          </a:xfrm>
          <a:prstGeom prst="rect">
            <a:avLst/>
          </a:prstGeom>
        </p:spPr>
      </p:pic>
      <p:sp>
        <p:nvSpPr>
          <p:cNvPr id="14" name="TextBox 13">
            <a:extLst>
              <a:ext uri="{FF2B5EF4-FFF2-40B4-BE49-F238E27FC236}">
                <a16:creationId xmlns:a16="http://schemas.microsoft.com/office/drawing/2014/main" id="{BA333264-6CA1-FD42-501D-CBE851B81D1C}"/>
              </a:ext>
            </a:extLst>
          </p:cNvPr>
          <p:cNvSpPr txBox="1"/>
          <p:nvPr/>
        </p:nvSpPr>
        <p:spPr>
          <a:xfrm>
            <a:off x="-1399032" y="636281"/>
            <a:ext cx="21031200"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 SUMMARY</a:t>
            </a:r>
          </a:p>
        </p:txBody>
      </p:sp>
      <p:sp>
        <p:nvSpPr>
          <p:cNvPr id="17" name="TextBox 16">
            <a:extLst>
              <a:ext uri="{FF2B5EF4-FFF2-40B4-BE49-F238E27FC236}">
                <a16:creationId xmlns:a16="http://schemas.microsoft.com/office/drawing/2014/main" id="{95371A41-8220-C5EB-7C24-232D93F61000}"/>
              </a:ext>
            </a:extLst>
          </p:cNvPr>
          <p:cNvSpPr txBox="1"/>
          <p:nvPr/>
        </p:nvSpPr>
        <p:spPr>
          <a:xfrm>
            <a:off x="20447000" y="3699807"/>
            <a:ext cx="12827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Women’s </a:t>
            </a:r>
            <a:r>
              <a:rPr lang="en-GB" sz="4000" b="1" dirty="0">
                <a:latin typeface="Arial" panose="020B0604020202020204" pitchFamily="34" charset="0"/>
                <a:cs typeface="Arial" panose="020B0604020202020204" pitchFamily="34" charset="0"/>
              </a:rPr>
              <a:t>mean bonus pay </a:t>
            </a:r>
            <a:r>
              <a:rPr lang="en-GB" sz="4000" dirty="0">
                <a:latin typeface="Arial" panose="020B0604020202020204" pitchFamily="34" charset="0"/>
                <a:cs typeface="Arial" panose="020B0604020202020204" pitchFamily="34" charset="0"/>
              </a:rPr>
              <a:t>is 11.03% less</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Women’s </a:t>
            </a:r>
            <a:r>
              <a:rPr lang="en-GB" sz="4000" b="1" dirty="0">
                <a:latin typeface="Arial" panose="020B0604020202020204" pitchFamily="34" charset="0"/>
                <a:cs typeface="Arial" panose="020B0604020202020204" pitchFamily="34" charset="0"/>
              </a:rPr>
              <a:t>median bonus pay </a:t>
            </a:r>
            <a:r>
              <a:rPr lang="en-GB" sz="4000" dirty="0">
                <a:latin typeface="Arial" panose="020B0604020202020204" pitchFamily="34" charset="0"/>
                <a:cs typeface="Arial" panose="020B0604020202020204" pitchFamily="34" charset="0"/>
              </a:rPr>
              <a:t>is 0.00% </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Proportion of </a:t>
            </a:r>
            <a:r>
              <a:rPr lang="en-GB" sz="4000" b="1" dirty="0">
                <a:latin typeface="Arial" panose="020B0604020202020204" pitchFamily="34" charset="0"/>
                <a:cs typeface="Arial" panose="020B0604020202020204" pitchFamily="34" charset="0"/>
              </a:rPr>
              <a:t>women receiving </a:t>
            </a:r>
            <a:r>
              <a:rPr lang="en-GB" sz="4000" dirty="0">
                <a:latin typeface="Arial" panose="020B0604020202020204" pitchFamily="34" charset="0"/>
                <a:cs typeface="Arial" panose="020B0604020202020204" pitchFamily="34" charset="0"/>
              </a:rPr>
              <a:t>bonuses: 1.79%</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Proportion of </a:t>
            </a:r>
            <a:r>
              <a:rPr lang="en-GB" sz="4000" b="1" dirty="0">
                <a:latin typeface="Arial" panose="020B0604020202020204" pitchFamily="34" charset="0"/>
                <a:cs typeface="Arial" panose="020B0604020202020204" pitchFamily="34" charset="0"/>
              </a:rPr>
              <a:t>men receiving </a:t>
            </a:r>
            <a:r>
              <a:rPr lang="en-GB" sz="4000" dirty="0">
                <a:latin typeface="Arial" panose="020B0604020202020204" pitchFamily="34" charset="0"/>
                <a:cs typeface="Arial" panose="020B0604020202020204" pitchFamily="34" charset="0"/>
              </a:rPr>
              <a:t>bonuses: 4.34%</a:t>
            </a:r>
          </a:p>
        </p:txBody>
      </p:sp>
    </p:spTree>
    <p:extLst>
      <p:ext uri="{BB962C8B-B14F-4D97-AF65-F5344CB8AC3E}">
        <p14:creationId xmlns:p14="http://schemas.microsoft.com/office/powerpoint/2010/main" val="337686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assets/img/pptx/Group_171.png"/>
          <p:cNvPicPr>
            <a:picLocks noChangeAspect="1"/>
          </p:cNvPicPr>
          <p:nvPr/>
        </p:nvPicPr>
        <p:blipFill>
          <a:blip r:embed="rId3"/>
          <a:stretch>
            <a:fillRect/>
          </a:stretch>
        </p:blipFill>
        <p:spPr>
          <a:xfrm>
            <a:off x="4169664" y="2142662"/>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algn="ctr"/>
            <a:r>
              <a:rPr lang="en-US" sz="13800" b="1" dirty="0">
                <a:solidFill>
                  <a:srgbClr val="44546A"/>
                </a:solidFill>
                <a:latin typeface="Glacial Indifference" pitchFamily="34" charset="0"/>
                <a:ea typeface="Glacial Indifference" pitchFamily="34" charset="-122"/>
              </a:rPr>
              <a:t>EHU Headline Figures</a:t>
            </a:r>
          </a:p>
          <a:p>
            <a:pPr algn="ctr"/>
            <a:r>
              <a:rPr lang="en-US" sz="13800" b="1" dirty="0">
                <a:solidFill>
                  <a:srgbClr val="44546A"/>
                </a:solidFill>
                <a:latin typeface="Glacial Indifference" pitchFamily="34" charset="0"/>
                <a:ea typeface="Glacial Indifference" pitchFamily="34" charset="-122"/>
              </a:rPr>
              <a:t>Pay</a:t>
            </a:r>
            <a:endParaRPr lang="en-US" sz="13800" dirty="0"/>
          </a:p>
        </p:txBody>
      </p:sp>
    </p:spTree>
    <p:extLst>
      <p:ext uri="{BB962C8B-B14F-4D97-AF65-F5344CB8AC3E}">
        <p14:creationId xmlns:p14="http://schemas.microsoft.com/office/powerpoint/2010/main" val="14468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10" name="Image 0" descr="preencoded.png"/>
          <p:cNvPicPr>
            <a:picLocks noChangeAspect="1"/>
          </p:cNvPicPr>
          <p:nvPr/>
        </p:nvPicPr>
        <p:blipFill>
          <a:blip r:embed="rId3"/>
          <a:stretch>
            <a:fillRect/>
          </a:stretch>
        </p:blipFill>
        <p:spPr>
          <a:xfrm>
            <a:off x="18251918" y="4044119"/>
            <a:ext cx="9381744" cy="3456432"/>
          </a:xfrm>
          <a:prstGeom prst="rect">
            <a:avLst/>
          </a:prstGeom>
        </p:spPr>
      </p:pic>
      <p:pic>
        <p:nvPicPr>
          <p:cNvPr id="12" name="Image 2" descr="/assets/img/pptx/semi-circle.png"/>
          <p:cNvPicPr>
            <a:picLocks noChangeAspect="1"/>
          </p:cNvPicPr>
          <p:nvPr/>
        </p:nvPicPr>
        <p:blipFill>
          <a:blip r:embed="rId4"/>
          <a:stretch>
            <a:fillRect/>
          </a:stretch>
        </p:blipFill>
        <p:spPr>
          <a:xfrm>
            <a:off x="27797760" y="3840480"/>
            <a:ext cx="6949440" cy="13441680"/>
          </a:xfrm>
          <a:prstGeom prst="rect">
            <a:avLst/>
          </a:prstGeom>
        </p:spPr>
      </p:pic>
      <p:pic>
        <p:nvPicPr>
          <p:cNvPr id="13" name="Image 3" descr="/assets/img/pptx/Two_Women_In_Circle.png"/>
          <p:cNvPicPr>
            <a:picLocks noChangeAspect="1"/>
          </p:cNvPicPr>
          <p:nvPr/>
        </p:nvPicPr>
        <p:blipFill>
          <a:blip r:embed="rId5"/>
          <a:stretch>
            <a:fillRect/>
          </a:stretch>
        </p:blipFill>
        <p:spPr>
          <a:xfrm>
            <a:off x="23280624" y="6720840"/>
            <a:ext cx="7644384" cy="7680960"/>
          </a:xfrm>
          <a:prstGeom prst="rect">
            <a:avLst/>
          </a:prstGeom>
        </p:spPr>
      </p:pic>
      <p:sp>
        <p:nvSpPr>
          <p:cNvPr id="4" name="TextBox 3">
            <a:extLst>
              <a:ext uri="{FF2B5EF4-FFF2-40B4-BE49-F238E27FC236}">
                <a16:creationId xmlns:a16="http://schemas.microsoft.com/office/drawing/2014/main" id="{E1DA555C-8AD3-C7D2-9EFD-DC7B60C6AD0E}"/>
              </a:ext>
            </a:extLst>
          </p:cNvPr>
          <p:cNvSpPr txBox="1"/>
          <p:nvPr/>
        </p:nvSpPr>
        <p:spPr>
          <a:xfrm>
            <a:off x="1738843" y="3407616"/>
            <a:ext cx="17373600" cy="13153665"/>
          </a:xfrm>
          <a:prstGeom prst="rect">
            <a:avLst/>
          </a:prstGeom>
          <a:noFill/>
        </p:spPr>
        <p:txBody>
          <a:bodyPr wrap="square">
            <a:spAutoFit/>
          </a:bodyPr>
          <a:lstStyle/>
          <a:p>
            <a:pPr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Mean Gender Pay Gap at EHU</a:t>
            </a:r>
          </a:p>
          <a:p>
            <a:pPr algn="just" fontAlgn="base">
              <a:lnSpc>
                <a:spcPct val="115000"/>
              </a:lnSpc>
              <a:spcAft>
                <a:spcPts val="1000"/>
              </a:spcAft>
            </a:pP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2022: </a:t>
            </a:r>
            <a:r>
              <a:rPr lang="en-GB" sz="4000" dirty="0">
                <a:effectLst/>
                <a:latin typeface="Arial" panose="020B0604020202020204" pitchFamily="34" charset="0"/>
                <a:ea typeface="Times New Roman" panose="02020603050405020304" pitchFamily="18" charset="0"/>
                <a:cs typeface="Arial" panose="020B0604020202020204" pitchFamily="34" charset="0"/>
              </a:rPr>
              <a:t>10.7% -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£21.26 | Women £18.98).</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£2.28</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2021: </a:t>
            </a:r>
            <a:r>
              <a:rPr lang="en-GB" sz="4000" dirty="0">
                <a:effectLst/>
                <a:latin typeface="Arial" panose="020B0604020202020204" pitchFamily="34" charset="0"/>
                <a:ea typeface="Times New Roman" panose="02020603050405020304" pitchFamily="18" charset="0"/>
                <a:cs typeface="Arial" panose="020B0604020202020204" pitchFamily="34" charset="0"/>
              </a:rPr>
              <a:t>9.9% -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£21.34 | Women £19.22).</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£2.12</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b="1" dirty="0">
                <a:effectLst/>
                <a:latin typeface="Arial" panose="020B0604020202020204" pitchFamily="34" charset="0"/>
                <a:ea typeface="Times New Roman" panose="02020603050405020304" pitchFamily="18" charset="0"/>
                <a:cs typeface="Arial" panose="020B0604020202020204" pitchFamily="34" charset="0"/>
              </a:rPr>
              <a:t>2020: </a:t>
            </a:r>
            <a:r>
              <a:rPr lang="en-GB" sz="4000" dirty="0">
                <a:effectLst/>
                <a:latin typeface="Arial" panose="020B0604020202020204" pitchFamily="34" charset="0"/>
                <a:ea typeface="Times New Roman" panose="02020603050405020304" pitchFamily="18" charset="0"/>
                <a:cs typeface="Arial" panose="020B0604020202020204" pitchFamily="34" charset="0"/>
              </a:rPr>
              <a:t>8.5% - based on an hourly rate of ordinary pay</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(Men £20.53 | Women £18.78).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Difference: £1.75</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 </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1000"/>
              </a:spcAft>
            </a:pPr>
            <a:r>
              <a:rPr lang="en-GB" sz="4000" dirty="0">
                <a:effectLst/>
                <a:latin typeface="Arial" panose="020B0604020202020204" pitchFamily="34" charset="0"/>
                <a:ea typeface="Times New Roman" panose="02020603050405020304" pitchFamily="18" charset="0"/>
                <a:cs typeface="Arial" panose="020B0604020202020204" pitchFamily="34" charset="0"/>
              </a:rPr>
              <a:t>At 10.7% the University’s Mean Gender Pay Gap remains well below the 12.3% sector average, for the fourth consecutive year</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3505</Words>
  <Application>Microsoft Office PowerPoint</Application>
  <PresentationFormat>Custom</PresentationFormat>
  <Paragraphs>388</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Glacial Indifference</vt:lpstr>
      <vt:lpstr>Grotesque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Aisling Barker</cp:lastModifiedBy>
  <cp:revision>6</cp:revision>
  <dcterms:created xsi:type="dcterms:W3CDTF">2023-02-22T10:35:36Z</dcterms:created>
  <dcterms:modified xsi:type="dcterms:W3CDTF">2023-03-30T12:13:24Z</dcterms:modified>
</cp:coreProperties>
</file>