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2" r:id="rId1"/>
    <p:sldMasterId id="2147483724" r:id="rId2"/>
    <p:sldMasterId id="2147483738" r:id="rId3"/>
  </p:sldMasterIdLst>
  <p:notesMasterIdLst>
    <p:notesMasterId r:id="rId9"/>
  </p:notesMasterIdLst>
  <p:sldIdLst>
    <p:sldId id="948" r:id="rId4"/>
    <p:sldId id="949" r:id="rId5"/>
    <p:sldId id="950" r:id="rId6"/>
    <p:sldId id="951" r:id="rId7"/>
    <p:sldId id="952" r:id="rId8"/>
  </p:sldIdLst>
  <p:sldSz cx="24384000" cy="13716000"/>
  <p:notesSz cx="6797675" cy="992663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2462"/>
    <a:srgbClr val="000000"/>
    <a:srgbClr val="5F295F"/>
    <a:srgbClr val="DED1E1"/>
    <a:srgbClr val="825C8A"/>
    <a:srgbClr val="5E5E5E"/>
    <a:srgbClr val="FFFFFF"/>
    <a:srgbClr val="82C0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03" autoAdjust="0"/>
    <p:restoredTop sz="86420" autoAdjust="0"/>
  </p:normalViewPr>
  <p:slideViewPr>
    <p:cSldViewPr snapToGrid="0">
      <p:cViewPr varScale="1">
        <p:scale>
          <a:sx n="37" d="100"/>
          <a:sy n="37" d="100"/>
        </p:scale>
        <p:origin x="139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8" name="Shape 168"/>
          <p:cNvSpPr>
            <a:spLocks noGrp="1"/>
          </p:cNvSpPr>
          <p:nvPr>
            <p:ph type="body" sz="quarter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pg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1" y="535"/>
            <a:ext cx="24382097" cy="13714930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General girl V1-01.jpg"/>
          <p:cNvSpPr>
            <a:spLocks noGrp="1"/>
          </p:cNvSpPr>
          <p:nvPr>
            <p:ph type="pic" idx="21" hasCustomPrompt="1"/>
          </p:nvPr>
        </p:nvSpPr>
        <p:spPr>
          <a:xfrm>
            <a:off x="-2105024" y="-7175755"/>
            <a:ext cx="36405028" cy="2704373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en-GB" dirty="0"/>
              <a:t>    </a:t>
            </a:r>
            <a:endParaRPr dirty="0"/>
          </a:p>
        </p:txBody>
      </p:sp>
      <p:sp>
        <p:nvSpPr>
          <p:cNvPr id="8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66968" y="12925440"/>
            <a:ext cx="407343" cy="431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84" name="Section…"/>
          <p:cNvSpPr txBox="1">
            <a:spLocks noGrp="1"/>
          </p:cNvSpPr>
          <p:nvPr>
            <p:ph type="body" sz="half" idx="22" hasCustomPrompt="1"/>
          </p:nvPr>
        </p:nvSpPr>
        <p:spPr>
          <a:xfrm>
            <a:off x="0" y="5385031"/>
            <a:ext cx="12371612" cy="294593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pPr marL="0" indent="0" algn="ctr">
              <a:lnSpc>
                <a:spcPts val="12000"/>
              </a:lnSpc>
              <a:spcBef>
                <a:spcPts val="0"/>
              </a:spcBef>
              <a:buSzTx/>
              <a:buNone/>
              <a:defRPr sz="120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dirty="0"/>
              <a:t>Section divider slide title</a:t>
            </a:r>
          </a:p>
          <a:p>
            <a:pPr marL="0" indent="0" algn="ctr">
              <a:lnSpc>
                <a:spcPts val="12000"/>
              </a:lnSpc>
              <a:spcBef>
                <a:spcPts val="0"/>
              </a:spcBef>
              <a:buSzTx/>
              <a:buNone/>
              <a:defRPr sz="120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endParaRPr dirty="0"/>
          </a:p>
        </p:txBody>
      </p:sp>
      <p:sp>
        <p:nvSpPr>
          <p:cNvPr id="85" name="Expand your Opportunities with Edge Hill"/>
          <p:cNvSpPr txBox="1"/>
          <p:nvPr/>
        </p:nvSpPr>
        <p:spPr>
          <a:xfrm>
            <a:off x="18254814" y="12919382"/>
            <a:ext cx="6218840" cy="8066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algn="l">
              <a:lnSpc>
                <a:spcPct val="170000"/>
              </a:lnSpc>
              <a:defRPr sz="2200" spc="-44">
                <a:solidFill>
                  <a:srgbClr val="825C8A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r>
              <a:rPr b="0" i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Expand your Opportunities with Edge Hill</a:t>
            </a:r>
          </a:p>
        </p:txBody>
      </p:sp>
    </p:spTree>
    <p:extLst>
      <p:ext uri="{BB962C8B-B14F-4D97-AF65-F5344CB8AC3E}">
        <p14:creationId xmlns:p14="http://schemas.microsoft.com/office/powerpoint/2010/main" val="4240463509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slide w/Multipl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pg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1" y="535"/>
            <a:ext cx="24382097" cy="13714930"/>
          </a:xfrm>
          <a:prstGeom prst="rect">
            <a:avLst/>
          </a:prstGeom>
          <a:ln w="12700">
            <a:miter lim="400000"/>
          </a:ln>
        </p:spPr>
      </p:pic>
      <p:sp>
        <p:nvSpPr>
          <p:cNvPr id="14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66968" y="12925440"/>
            <a:ext cx="407343" cy="4318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25C8A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45" name="Screenshot 2021-04-19 at 13.38.39.png"/>
          <p:cNvSpPr>
            <a:spLocks noGrp="1"/>
          </p:cNvSpPr>
          <p:nvPr>
            <p:ph type="pic" sz="quarter" idx="21"/>
          </p:nvPr>
        </p:nvSpPr>
        <p:spPr>
          <a:xfrm>
            <a:off x="7688752" y="7890348"/>
            <a:ext cx="14879561" cy="408317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6" name="Screenshot 2021-04-19 at 13.38.20.png"/>
          <p:cNvSpPr>
            <a:spLocks noGrp="1"/>
          </p:cNvSpPr>
          <p:nvPr>
            <p:ph type="pic" sz="quarter" idx="22"/>
          </p:nvPr>
        </p:nvSpPr>
        <p:spPr>
          <a:xfrm>
            <a:off x="1904773" y="4958060"/>
            <a:ext cx="9070056" cy="68807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7" name="Screenshot 2021-04-19 at 13.38.26.png"/>
          <p:cNvSpPr>
            <a:spLocks noGrp="1"/>
          </p:cNvSpPr>
          <p:nvPr>
            <p:ph type="pic" sz="quarter" idx="23"/>
          </p:nvPr>
        </p:nvSpPr>
        <p:spPr>
          <a:xfrm>
            <a:off x="17106289" y="2653845"/>
            <a:ext cx="3456735" cy="505215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8" name="Screenshot 2021-04-19 at 13.38.33.png"/>
          <p:cNvSpPr>
            <a:spLocks noGrp="1"/>
          </p:cNvSpPr>
          <p:nvPr>
            <p:ph type="pic" sz="quarter" idx="24"/>
          </p:nvPr>
        </p:nvSpPr>
        <p:spPr>
          <a:xfrm>
            <a:off x="11711669" y="1658265"/>
            <a:ext cx="4437069" cy="652946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9" name="Expand your Opportunities with Edge Hill"/>
          <p:cNvSpPr txBox="1"/>
          <p:nvPr/>
        </p:nvSpPr>
        <p:spPr>
          <a:xfrm>
            <a:off x="18254814" y="12919382"/>
            <a:ext cx="6218840" cy="8066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1pPr algn="l">
              <a:lnSpc>
                <a:spcPct val="170000"/>
              </a:lnSpc>
              <a:defRPr sz="2200" spc="-44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r>
              <a:rPr b="0" i="0" dirty="0">
                <a:latin typeface="Arial" panose="020B0604020202020204" pitchFamily="34" charset="0"/>
                <a:cs typeface="Arial" panose="020B0604020202020204" pitchFamily="34" charset="0"/>
              </a:rPr>
              <a:t>Expand your Opportunities with Edge Hill</a:t>
            </a:r>
          </a:p>
        </p:txBody>
      </p:sp>
      <p:sp>
        <p:nvSpPr>
          <p:cNvPr id="150" name="Title slide with multiple images"/>
          <p:cNvSpPr txBox="1">
            <a:spLocks noGrp="1"/>
          </p:cNvSpPr>
          <p:nvPr>
            <p:ph type="body" sz="quarter" idx="25" hasCustomPrompt="1"/>
          </p:nvPr>
        </p:nvSpPr>
        <p:spPr>
          <a:xfrm>
            <a:off x="1874842" y="1877214"/>
            <a:ext cx="9006552" cy="377944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9200"/>
              </a:lnSpc>
              <a:spcBef>
                <a:spcPts val="0"/>
              </a:spcBef>
              <a:buSzTx/>
              <a:buNone/>
              <a:defRPr sz="9200" b="0" i="0" spc="183">
                <a:solidFill>
                  <a:srgbClr val="672462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  <a:sym typeface="Trebuchet MS"/>
              </a:defRPr>
            </a:lvl1pPr>
          </a:lstStyle>
          <a:p>
            <a:r>
              <a:rPr dirty="0"/>
              <a:t>Title slide with multiple images</a:t>
            </a:r>
          </a:p>
        </p:txBody>
      </p:sp>
    </p:spTree>
    <p:extLst>
      <p:ext uri="{BB962C8B-B14F-4D97-AF65-F5344CB8AC3E}">
        <p14:creationId xmlns:p14="http://schemas.microsoft.com/office/powerpoint/2010/main" val="149443880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ac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EHU.AC.UK/DISCOVER"/>
          <p:cNvSpPr txBox="1"/>
          <p:nvPr/>
        </p:nvSpPr>
        <p:spPr>
          <a:xfrm>
            <a:off x="1206498" y="8058521"/>
            <a:ext cx="21971004" cy="1615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1pPr>
              <a:lnSpc>
                <a:spcPts val="12500"/>
              </a:lnSpc>
              <a:defRPr sz="3300" spc="264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r>
              <a:rPr sz="4400" b="0" i="0" dirty="0">
                <a:latin typeface="Arial" panose="020B0604020202020204" pitchFamily="34" charset="0"/>
                <a:cs typeface="Arial" panose="020B0604020202020204" pitchFamily="34" charset="0"/>
              </a:rPr>
              <a:t>EHU.AC</a:t>
            </a:r>
            <a:r>
              <a:rPr lang="en-GB" sz="4400" b="0" i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sz="4400" b="0" i="0" dirty="0">
                <a:latin typeface="Arial" panose="020B0604020202020204" pitchFamily="34" charset="0"/>
                <a:cs typeface="Arial" panose="020B0604020202020204" pitchFamily="34" charset="0"/>
              </a:rPr>
              <a:t>UK/DISCOVER</a:t>
            </a:r>
          </a:p>
        </p:txBody>
      </p:sp>
      <p:pic>
        <p:nvPicPr>
          <p:cNvPr id="158" name="EHU Logo White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50863" y="5167559"/>
            <a:ext cx="6882272" cy="2743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8788" y="10483265"/>
            <a:ext cx="6754347" cy="979070"/>
          </a:xfrm>
          <a:prstGeom prst="rect">
            <a:avLst/>
          </a:prstGeom>
          <a:ln w="12700">
            <a:miter lim="400000"/>
          </a:ln>
        </p:spPr>
      </p:pic>
      <p:sp>
        <p:nvSpPr>
          <p:cNvPr id="16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66968" y="12900706"/>
            <a:ext cx="461665" cy="456535"/>
          </a:xfrm>
          <a:prstGeom prst="rect">
            <a:avLst/>
          </a:prstGeom>
        </p:spPr>
        <p:txBody>
          <a:bodyPr/>
          <a:lstStyle>
            <a:lvl1pPr>
              <a:defRPr sz="230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Gibson Book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0313676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ection Divider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pg7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1" y="535"/>
            <a:ext cx="24382097" cy="13714930"/>
          </a:xfrm>
          <a:prstGeom prst="rect">
            <a:avLst/>
          </a:prstGeom>
          <a:ln w="12700">
            <a:miter lim="400000"/>
          </a:ln>
        </p:spPr>
      </p:pic>
      <p:sp>
        <p:nvSpPr>
          <p:cNvPr id="8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66968" y="12925440"/>
            <a:ext cx="407343" cy="431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85" name="Expand your Opportunities with Edge Hill"/>
          <p:cNvSpPr txBox="1"/>
          <p:nvPr/>
        </p:nvSpPr>
        <p:spPr>
          <a:xfrm>
            <a:off x="18254814" y="12919382"/>
            <a:ext cx="6218840" cy="8066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algn="l">
              <a:lnSpc>
                <a:spcPct val="170000"/>
              </a:lnSpc>
              <a:defRPr sz="2200" spc="-44">
                <a:solidFill>
                  <a:srgbClr val="825C8A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r>
              <a:rPr b="0" i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Expand your Opportunities with Edge Hill</a:t>
            </a:r>
          </a:p>
        </p:txBody>
      </p:sp>
      <p:sp>
        <p:nvSpPr>
          <p:cNvPr id="2" name="Section…">
            <a:extLst>
              <a:ext uri="{FF2B5EF4-FFF2-40B4-BE49-F238E27FC236}">
                <a16:creationId xmlns:a16="http://schemas.microsoft.com/office/drawing/2014/main" id="{5A871C32-5D5E-9D2C-A80B-6ED9396E940C}"/>
              </a:ext>
            </a:extLst>
          </p:cNvPr>
          <p:cNvSpPr txBox="1">
            <a:spLocks noGrp="1"/>
          </p:cNvSpPr>
          <p:nvPr>
            <p:ph type="body" sz="half" idx="22" hasCustomPrompt="1"/>
          </p:nvPr>
        </p:nvSpPr>
        <p:spPr>
          <a:xfrm>
            <a:off x="0" y="5385031"/>
            <a:ext cx="12371612" cy="294593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pPr marL="0" indent="0" algn="ctr">
              <a:lnSpc>
                <a:spcPts val="12000"/>
              </a:lnSpc>
              <a:spcBef>
                <a:spcPts val="0"/>
              </a:spcBef>
              <a:buSzTx/>
              <a:buNone/>
              <a:defRPr sz="120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dirty="0"/>
              <a:t>Section divider slide title</a:t>
            </a:r>
          </a:p>
          <a:p>
            <a:pPr marL="0" indent="0" algn="ctr">
              <a:lnSpc>
                <a:spcPts val="12000"/>
              </a:lnSpc>
              <a:spcBef>
                <a:spcPts val="0"/>
              </a:spcBef>
              <a:buSzTx/>
              <a:buNone/>
              <a:defRPr sz="120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64402527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ontent Slide w/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pg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1" y="535"/>
            <a:ext cx="24382097" cy="13714930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66968" y="12916095"/>
            <a:ext cx="448841" cy="441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72462"/>
                </a:solidFill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2" name="Campus.jpg"/>
          <p:cNvSpPr>
            <a:spLocks noGrp="1"/>
          </p:cNvSpPr>
          <p:nvPr>
            <p:ph type="pic" idx="22"/>
          </p:nvPr>
        </p:nvSpPr>
        <p:spPr>
          <a:xfrm>
            <a:off x="9912883" y="-4667444"/>
            <a:ext cx="12287681" cy="1738112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3" name="Gendisinihit alit quidus et opta earum quaspit aliquid mi, nam eaquaectitae"/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848518" y="4996386"/>
            <a:ext cx="7956164" cy="128400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2200" b="1" cap="all" spc="440">
                <a:solidFill>
                  <a:srgbClr val="67246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Trebuchet MS"/>
              </a:defRPr>
            </a:lvl1pPr>
          </a:lstStyle>
          <a:p>
            <a:r>
              <a:rPr dirty="0" err="1"/>
              <a:t>Gendisinihit</a:t>
            </a:r>
            <a:r>
              <a:rPr dirty="0"/>
              <a:t> alit </a:t>
            </a:r>
            <a:r>
              <a:rPr dirty="0" err="1"/>
              <a:t>quidus</a:t>
            </a:r>
            <a:r>
              <a:rPr dirty="0"/>
              <a:t> et </a:t>
            </a:r>
            <a:r>
              <a:rPr dirty="0" err="1"/>
              <a:t>opta</a:t>
            </a:r>
            <a:r>
              <a:rPr dirty="0"/>
              <a:t> </a:t>
            </a:r>
            <a:r>
              <a:rPr dirty="0" err="1"/>
              <a:t>earum</a:t>
            </a:r>
            <a:r>
              <a:rPr dirty="0"/>
              <a:t> </a:t>
            </a:r>
            <a:r>
              <a:rPr dirty="0" err="1"/>
              <a:t>quaspit</a:t>
            </a:r>
            <a:r>
              <a:rPr dirty="0"/>
              <a:t> </a:t>
            </a:r>
            <a:r>
              <a:rPr dirty="0" err="1"/>
              <a:t>aliquid</a:t>
            </a:r>
            <a:r>
              <a:rPr dirty="0"/>
              <a:t> mi, </a:t>
            </a:r>
            <a:r>
              <a:rPr dirty="0" err="1"/>
              <a:t>nam</a:t>
            </a:r>
            <a:r>
              <a:rPr dirty="0"/>
              <a:t> </a:t>
            </a:r>
            <a:r>
              <a:rPr dirty="0" err="1"/>
              <a:t>eaquaectitae</a:t>
            </a:r>
            <a:r>
              <a:rPr dirty="0"/>
              <a:t> </a:t>
            </a:r>
          </a:p>
        </p:txBody>
      </p:sp>
      <p:sp>
        <p:nvSpPr>
          <p:cNvPr id="124" name="Expand your Opportunities with Edge Hill"/>
          <p:cNvSpPr txBox="1"/>
          <p:nvPr/>
        </p:nvSpPr>
        <p:spPr>
          <a:xfrm>
            <a:off x="18254814" y="12919382"/>
            <a:ext cx="6218840" cy="8066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algn="l">
              <a:lnSpc>
                <a:spcPct val="170000"/>
              </a:lnSpc>
              <a:defRPr sz="2200" spc="-44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r>
              <a:rPr b="0" i="0" dirty="0">
                <a:latin typeface="Arial" panose="020B0604020202020204" pitchFamily="34" charset="0"/>
                <a:cs typeface="Arial" panose="020B0604020202020204" pitchFamily="34" charset="0"/>
              </a:rPr>
              <a:t>Expand your Opportunities with Edge Hill</a:t>
            </a:r>
          </a:p>
        </p:txBody>
      </p:sp>
      <p:sp>
        <p:nvSpPr>
          <p:cNvPr id="125" name="Content slide with one image"/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841588" y="1877214"/>
            <a:ext cx="9006551" cy="255820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9200"/>
              </a:lnSpc>
              <a:spcBef>
                <a:spcPts val="0"/>
              </a:spcBef>
              <a:buSzTx/>
              <a:buNone/>
              <a:defRPr sz="9200" b="0" i="0" spc="183">
                <a:solidFill>
                  <a:srgbClr val="672462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  <a:sym typeface="Trebuchet MS"/>
              </a:defRPr>
            </a:lvl1pPr>
          </a:lstStyle>
          <a:p>
            <a:r>
              <a:rPr dirty="0"/>
              <a:t>Content slide with one image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58FB669-75D4-67FF-71F7-11D555A7C052}"/>
              </a:ext>
            </a:extLst>
          </p:cNvPr>
          <p:cNvSpPr txBox="1"/>
          <p:nvPr userDrawn="1"/>
        </p:nvSpPr>
        <p:spPr>
          <a:xfrm>
            <a:off x="1861165" y="6852350"/>
            <a:ext cx="6954940" cy="37959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l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Ceaque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optus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sitium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rehendi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tiscipi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distoribus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commodi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pitatistio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dolorpo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rporro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qui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doluptat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res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nulpariates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miquate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as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alibus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at.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Natatqui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quodis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essit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delibus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alisInistior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sita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veniet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verio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quae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Mosam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eribusant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lit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lanita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volorum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simagnimus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autEbit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magnatiumquo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dusande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verum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doluptatqui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custoris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iunditam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rerchicit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qui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corerci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psaperruntia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voloris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aute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dellaut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asperum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quidemq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662747638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ontent Slide w/Multipl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pg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1" y="11135"/>
            <a:ext cx="24382097" cy="13714930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66968" y="12916095"/>
            <a:ext cx="448841" cy="441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72462"/>
                </a:solidFill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6" name="Content slide with multiple images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841588" y="1877214"/>
            <a:ext cx="9006551" cy="3779441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2438338" rtl="0" latinLnBrk="0">
              <a:lnSpc>
                <a:spcPts val="9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200" b="0" i="0" u="none" strike="noStrike" cap="none" spc="183" baseline="0" dirty="0">
                <a:solidFill>
                  <a:srgbClr val="672462"/>
                </a:solidFill>
                <a:uFillTx/>
                <a:latin typeface="+mj-lt"/>
                <a:ea typeface="Arial" panose="020B0604020202020204" pitchFamily="34" charset="0"/>
                <a:cs typeface="Arial" panose="020B0604020202020204" pitchFamily="34" charset="0"/>
                <a:sym typeface="Trebuchet MS"/>
              </a:defRPr>
            </a:lvl1pPr>
          </a:lstStyle>
          <a:p>
            <a:r>
              <a:rPr dirty="0"/>
              <a:t>Content slide with multiple images</a:t>
            </a:r>
          </a:p>
        </p:txBody>
      </p:sp>
      <p:sp>
        <p:nvSpPr>
          <p:cNvPr id="107" name="Ceaque optus sitium rehendi tiscipi distoribus pa commodi pitatistio dolorpo rporro qui doluptat res nulpariates mi,  as alibus at. Natatqui quodis essit que aut quate delibus  alisInistior sita et venie.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845846" y="5945087"/>
            <a:ext cx="8491131" cy="169027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457200">
              <a:lnSpc>
                <a:spcPct val="120000"/>
              </a:lnSpc>
              <a:spcBef>
                <a:spcPts val="2000"/>
              </a:spcBef>
              <a:buSzTx/>
              <a:buNone/>
              <a:defRPr sz="2200" spc="89">
                <a:solidFill>
                  <a:srgbClr val="67246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Trebuchet MS"/>
              </a:defRPr>
            </a:lvl1pPr>
          </a:lstStyle>
          <a:p>
            <a:r>
              <a:rPr dirty="0" err="1"/>
              <a:t>Ceaque</a:t>
            </a:r>
            <a:r>
              <a:rPr dirty="0"/>
              <a:t> </a:t>
            </a:r>
            <a:r>
              <a:rPr dirty="0" err="1"/>
              <a:t>optus</a:t>
            </a:r>
            <a:r>
              <a:rPr dirty="0"/>
              <a:t> </a:t>
            </a:r>
            <a:r>
              <a:rPr dirty="0" err="1"/>
              <a:t>sitium</a:t>
            </a:r>
            <a:r>
              <a:rPr dirty="0"/>
              <a:t> </a:t>
            </a:r>
            <a:r>
              <a:rPr dirty="0" err="1"/>
              <a:t>rehendi</a:t>
            </a:r>
            <a:r>
              <a:rPr dirty="0"/>
              <a:t> </a:t>
            </a:r>
            <a:r>
              <a:rPr dirty="0" err="1"/>
              <a:t>tiscipi</a:t>
            </a:r>
            <a:r>
              <a:rPr dirty="0"/>
              <a:t> </a:t>
            </a:r>
            <a:r>
              <a:rPr dirty="0" err="1"/>
              <a:t>distoribus</a:t>
            </a:r>
            <a:r>
              <a:rPr dirty="0"/>
              <a:t> pa </a:t>
            </a:r>
            <a:r>
              <a:rPr dirty="0" err="1"/>
              <a:t>commodi</a:t>
            </a:r>
            <a:r>
              <a:rPr dirty="0"/>
              <a:t> </a:t>
            </a:r>
            <a:r>
              <a:rPr dirty="0" err="1"/>
              <a:t>pitatistio</a:t>
            </a:r>
            <a:r>
              <a:rPr dirty="0"/>
              <a:t> </a:t>
            </a:r>
            <a:r>
              <a:rPr dirty="0" err="1"/>
              <a:t>dolorpo</a:t>
            </a:r>
            <a:r>
              <a:rPr dirty="0"/>
              <a:t> </a:t>
            </a:r>
            <a:r>
              <a:rPr dirty="0" err="1"/>
              <a:t>rporro</a:t>
            </a:r>
            <a:r>
              <a:rPr dirty="0"/>
              <a:t> qui </a:t>
            </a:r>
            <a:r>
              <a:rPr dirty="0" err="1"/>
              <a:t>doluptat</a:t>
            </a:r>
            <a:r>
              <a:rPr dirty="0"/>
              <a:t> res </a:t>
            </a:r>
            <a:r>
              <a:rPr dirty="0" err="1"/>
              <a:t>nulpariates</a:t>
            </a:r>
            <a:r>
              <a:rPr dirty="0"/>
              <a:t> mi,  as </a:t>
            </a:r>
            <a:r>
              <a:rPr dirty="0" err="1"/>
              <a:t>alibus</a:t>
            </a:r>
            <a:r>
              <a:rPr dirty="0"/>
              <a:t> at. </a:t>
            </a:r>
            <a:r>
              <a:rPr dirty="0" err="1"/>
              <a:t>Natatqui</a:t>
            </a:r>
            <a:r>
              <a:rPr dirty="0"/>
              <a:t> </a:t>
            </a:r>
            <a:r>
              <a:rPr dirty="0" err="1"/>
              <a:t>quodis</a:t>
            </a:r>
            <a:r>
              <a:rPr dirty="0"/>
              <a:t> </a:t>
            </a:r>
            <a:r>
              <a:rPr dirty="0" err="1"/>
              <a:t>essit</a:t>
            </a:r>
            <a:r>
              <a:rPr dirty="0"/>
              <a:t> que </a:t>
            </a:r>
            <a:r>
              <a:rPr dirty="0" err="1"/>
              <a:t>aut</a:t>
            </a:r>
            <a:r>
              <a:rPr dirty="0"/>
              <a:t> quate </a:t>
            </a:r>
            <a:r>
              <a:rPr dirty="0" err="1"/>
              <a:t>delibus</a:t>
            </a:r>
            <a:r>
              <a:rPr dirty="0"/>
              <a:t>  </a:t>
            </a:r>
            <a:r>
              <a:rPr dirty="0" err="1"/>
              <a:t>alisInistior</a:t>
            </a:r>
            <a:r>
              <a:rPr dirty="0"/>
              <a:t> </a:t>
            </a:r>
            <a:r>
              <a:rPr dirty="0" err="1"/>
              <a:t>sita</a:t>
            </a:r>
            <a:r>
              <a:rPr dirty="0"/>
              <a:t> et </a:t>
            </a:r>
            <a:r>
              <a:rPr dirty="0" err="1"/>
              <a:t>venie</a:t>
            </a:r>
            <a:r>
              <a:rPr dirty="0"/>
              <a:t>.</a:t>
            </a:r>
          </a:p>
        </p:txBody>
      </p:sp>
      <p:sp>
        <p:nvSpPr>
          <p:cNvPr id="109" name="Campus.jpg"/>
          <p:cNvSpPr>
            <a:spLocks noGrp="1"/>
          </p:cNvSpPr>
          <p:nvPr>
            <p:ph type="pic" sz="quarter" idx="24"/>
          </p:nvPr>
        </p:nvSpPr>
        <p:spPr>
          <a:xfrm>
            <a:off x="17094446" y="379528"/>
            <a:ext cx="3836651" cy="542700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0" name="Screenshot 2021-04-01 at 11.47.11.png"/>
          <p:cNvSpPr>
            <a:spLocks noGrp="1"/>
          </p:cNvSpPr>
          <p:nvPr>
            <p:ph type="pic" sz="half" idx="25"/>
          </p:nvPr>
        </p:nvSpPr>
        <p:spPr>
          <a:xfrm>
            <a:off x="16772765" y="5469767"/>
            <a:ext cx="10405914" cy="694055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1" name="Screenshot 2021-04-01 at 16.23.49.png"/>
          <p:cNvSpPr>
            <a:spLocks noGrp="1"/>
          </p:cNvSpPr>
          <p:nvPr>
            <p:ph type="pic" sz="quarter" idx="26"/>
          </p:nvPr>
        </p:nvSpPr>
        <p:spPr>
          <a:xfrm>
            <a:off x="2446445" y="8203869"/>
            <a:ext cx="8079276" cy="361033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 dirty="0"/>
          </a:p>
        </p:txBody>
      </p:sp>
      <p:sp>
        <p:nvSpPr>
          <p:cNvPr id="112" name="Expand your Opportunities with Edge Hill"/>
          <p:cNvSpPr txBox="1"/>
          <p:nvPr/>
        </p:nvSpPr>
        <p:spPr>
          <a:xfrm>
            <a:off x="18254814" y="12919382"/>
            <a:ext cx="6218840" cy="8066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algn="l">
              <a:lnSpc>
                <a:spcPct val="170000"/>
              </a:lnSpc>
              <a:defRPr sz="2200" spc="-44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r>
              <a:rPr b="0" i="0" dirty="0">
                <a:latin typeface="Arial" panose="020B0604020202020204" pitchFamily="34" charset="0"/>
                <a:cs typeface="Arial" panose="020B0604020202020204" pitchFamily="34" charset="0"/>
              </a:rPr>
              <a:t>Expand your Opportunities with Edge Hill</a:t>
            </a:r>
          </a:p>
        </p:txBody>
      </p:sp>
    </p:spTree>
    <p:extLst>
      <p:ext uri="{BB962C8B-B14F-4D97-AF65-F5344CB8AC3E}">
        <p14:creationId xmlns:p14="http://schemas.microsoft.com/office/powerpoint/2010/main" val="590652341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ent Slide With No Imag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66968" y="12925440"/>
            <a:ext cx="407343" cy="4318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25C8A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94" name="Content slide without images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5272861" y="2221383"/>
            <a:ext cx="13838278" cy="305070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10400"/>
              </a:lnSpc>
              <a:spcBef>
                <a:spcPts val="0"/>
              </a:spcBef>
              <a:buSzTx/>
              <a:buNone/>
              <a:defRPr sz="10400" b="0" i="0">
                <a:solidFill>
                  <a:srgbClr val="FFFFFF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  <a:sym typeface="Trebuchet MS"/>
              </a:defRPr>
            </a:lvl1pPr>
          </a:lstStyle>
          <a:p>
            <a:r>
              <a:rPr dirty="0"/>
              <a:t>Content slide without images</a:t>
            </a:r>
          </a:p>
        </p:txBody>
      </p:sp>
      <p:sp>
        <p:nvSpPr>
          <p:cNvPr id="95" name="Gendisinihit alit quidus et opta earum quaspit aliquid mi, nam eaquaectita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6711412" y="5372367"/>
            <a:ext cx="10961176" cy="1713611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algn="ctr" defTabSz="457200">
              <a:lnSpc>
                <a:spcPct val="120000"/>
              </a:lnSpc>
              <a:spcBef>
                <a:spcPts val="0"/>
              </a:spcBef>
              <a:buSzTx/>
              <a:buNone/>
              <a:defRPr sz="3000" b="0" i="0" cap="all" spc="60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Trebuchet MS"/>
              </a:defRPr>
            </a:lvl1pPr>
          </a:lstStyle>
          <a:p>
            <a:r>
              <a:rPr dirty="0" err="1"/>
              <a:t>Gendisinihit</a:t>
            </a:r>
            <a:r>
              <a:rPr dirty="0"/>
              <a:t> alit </a:t>
            </a:r>
            <a:r>
              <a:rPr dirty="0" err="1"/>
              <a:t>quidus</a:t>
            </a:r>
            <a:r>
              <a:rPr dirty="0"/>
              <a:t> et </a:t>
            </a:r>
            <a:r>
              <a:rPr dirty="0" err="1"/>
              <a:t>opta</a:t>
            </a:r>
            <a:r>
              <a:rPr dirty="0"/>
              <a:t> </a:t>
            </a:r>
            <a:r>
              <a:rPr dirty="0" err="1"/>
              <a:t>earum</a:t>
            </a:r>
            <a:r>
              <a:rPr dirty="0"/>
              <a:t> </a:t>
            </a:r>
            <a:r>
              <a:rPr dirty="0" err="1"/>
              <a:t>quaspit</a:t>
            </a:r>
            <a:r>
              <a:rPr dirty="0"/>
              <a:t> </a:t>
            </a:r>
            <a:r>
              <a:rPr dirty="0" err="1"/>
              <a:t>aliquid</a:t>
            </a:r>
            <a:r>
              <a:rPr dirty="0"/>
              <a:t> mi, </a:t>
            </a:r>
            <a:r>
              <a:rPr dirty="0" err="1"/>
              <a:t>nam</a:t>
            </a:r>
            <a:r>
              <a:rPr dirty="0"/>
              <a:t> </a:t>
            </a:r>
            <a:r>
              <a:rPr dirty="0" err="1"/>
              <a:t>eaquaectitae</a:t>
            </a:r>
            <a:r>
              <a:rPr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72691853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ver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he title of  the presentation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206498" y="3704339"/>
            <a:ext cx="21971004" cy="555557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indent="0" algn="ctr">
              <a:lnSpc>
                <a:spcPts val="12000"/>
              </a:lnSpc>
              <a:spcBef>
                <a:spcPts val="0"/>
              </a:spcBef>
              <a:buSzTx/>
              <a:buNone/>
              <a:defRPr sz="12500" spc="-125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dirty="0"/>
              <a:t>The title of the presentation goes here</a:t>
            </a:r>
          </a:p>
          <a:p>
            <a:pPr marL="0" indent="0" algn="ctr">
              <a:lnSpc>
                <a:spcPts val="12000"/>
              </a:lnSpc>
              <a:spcBef>
                <a:spcPts val="0"/>
              </a:spcBef>
              <a:buSzTx/>
              <a:buNone/>
              <a:defRPr sz="12500" spc="-125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endParaRPr dirty="0"/>
          </a:p>
        </p:txBody>
      </p:sp>
      <p:sp>
        <p:nvSpPr>
          <p:cNvPr id="14" name="SUBTITLE OF THE PRESENTATION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6498" y="8588964"/>
            <a:ext cx="21971004" cy="158126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12500"/>
              </a:lnSpc>
              <a:spcBef>
                <a:spcPts val="0"/>
              </a:spcBef>
              <a:buSzTx/>
              <a:buNone/>
              <a:defRPr sz="4600" b="0" i="0" spc="46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Trebuchet MS"/>
              </a:defRPr>
            </a:lvl1pPr>
          </a:lstStyle>
          <a:p>
            <a:r>
              <a:rPr dirty="0"/>
              <a:t>SUBTITLE OF THE PRESENTATION</a:t>
            </a:r>
          </a:p>
        </p:txBody>
      </p:sp>
      <p:sp>
        <p:nvSpPr>
          <p:cNvPr id="1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185751" y="13023798"/>
            <a:ext cx="407344" cy="431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61212040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66968" y="12925440"/>
            <a:ext cx="407343" cy="431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72" name="Expand your Opportunities with Edge Hill"/>
          <p:cNvSpPr txBox="1"/>
          <p:nvPr/>
        </p:nvSpPr>
        <p:spPr>
          <a:xfrm>
            <a:off x="18254814" y="12919382"/>
            <a:ext cx="6218840" cy="8066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1pPr algn="l">
              <a:lnSpc>
                <a:spcPct val="170000"/>
              </a:lnSpc>
              <a:defRPr sz="2200" spc="-44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r>
              <a:rPr b="0" i="0" dirty="0">
                <a:latin typeface="Arial" panose="020B0604020202020204" pitchFamily="34" charset="0"/>
                <a:cs typeface="Arial" panose="020B0604020202020204" pitchFamily="34" charset="0"/>
              </a:rPr>
              <a:t>Expand your Opportunities with Edge Hill</a:t>
            </a:r>
          </a:p>
        </p:txBody>
      </p:sp>
      <p:sp>
        <p:nvSpPr>
          <p:cNvPr id="73" name="Contents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5272861" y="3241288"/>
            <a:ext cx="13838278" cy="177384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12000"/>
              </a:lnSpc>
              <a:spcBef>
                <a:spcPts val="0"/>
              </a:spcBef>
              <a:buSzTx/>
              <a:buNone/>
              <a:defRPr sz="10700" b="0" i="0" spc="213">
                <a:solidFill>
                  <a:srgbClr val="FFFFFF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  <a:sym typeface="Trebuchet MS"/>
              </a:defRPr>
            </a:lvl1pPr>
          </a:lstStyle>
          <a:p>
            <a:r>
              <a:rPr dirty="0"/>
              <a:t>Contents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8BEE51-B557-27D6-506D-6218479C7C55}"/>
              </a:ext>
            </a:extLst>
          </p:cNvPr>
          <p:cNvSpPr txBox="1"/>
          <p:nvPr userDrawn="1"/>
        </p:nvSpPr>
        <p:spPr>
          <a:xfrm>
            <a:off x="5272861" y="6033467"/>
            <a:ext cx="13838278" cy="53347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indent="0" algn="ctr">
              <a:lnSpc>
                <a:spcPct val="170000"/>
              </a:lnSpc>
              <a:spcBef>
                <a:spcPts val="0"/>
              </a:spcBef>
              <a:buSzTx/>
              <a:buNone/>
              <a:defRPr sz="4000" spc="319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OPTASPELLAUT SUM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QUE VELENDESTIS ET</a:t>
            </a:r>
          </a:p>
          <a:p>
            <a:pPr marL="0" indent="0" algn="ctr">
              <a:lnSpc>
                <a:spcPct val="170000"/>
              </a:lnSpc>
              <a:spcBef>
                <a:spcPts val="0"/>
              </a:spcBef>
              <a:buSzTx/>
              <a:buNone/>
              <a:defRPr sz="4000" spc="319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OMNIAERUM UNTIIS DOLLORI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UT ENTIIS PORIT ERIBUS</a:t>
            </a:r>
          </a:p>
          <a:p>
            <a:pPr marL="0" indent="0" algn="ctr">
              <a:lnSpc>
                <a:spcPct val="170000"/>
              </a:lnSpc>
              <a:spcBef>
                <a:spcPts val="0"/>
              </a:spcBef>
              <a:buSzTx/>
              <a:buNone/>
              <a:defRPr sz="4000" spc="319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ACILLOR EPERUMQUI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675082212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pg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1" y="535"/>
            <a:ext cx="24382097" cy="13714930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General girl V1-01.jpg"/>
          <p:cNvSpPr>
            <a:spLocks noGrp="1"/>
          </p:cNvSpPr>
          <p:nvPr>
            <p:ph type="pic" idx="21" hasCustomPrompt="1"/>
          </p:nvPr>
        </p:nvSpPr>
        <p:spPr>
          <a:xfrm>
            <a:off x="-2105024" y="-7175755"/>
            <a:ext cx="36405028" cy="2704373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en-GB" dirty="0"/>
              <a:t>    </a:t>
            </a:r>
            <a:endParaRPr dirty="0"/>
          </a:p>
        </p:txBody>
      </p:sp>
      <p:sp>
        <p:nvSpPr>
          <p:cNvPr id="8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66968" y="12925440"/>
            <a:ext cx="407343" cy="431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84" name="Section…"/>
          <p:cNvSpPr txBox="1">
            <a:spLocks noGrp="1"/>
          </p:cNvSpPr>
          <p:nvPr>
            <p:ph type="body" sz="half" idx="22" hasCustomPrompt="1"/>
          </p:nvPr>
        </p:nvSpPr>
        <p:spPr>
          <a:xfrm>
            <a:off x="0" y="5385031"/>
            <a:ext cx="12371612" cy="294593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pPr marL="0" indent="0" algn="ctr">
              <a:lnSpc>
                <a:spcPts val="12000"/>
              </a:lnSpc>
              <a:spcBef>
                <a:spcPts val="0"/>
              </a:spcBef>
              <a:buSzTx/>
              <a:buNone/>
              <a:defRPr sz="120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dirty="0"/>
              <a:t>Section divider slide title</a:t>
            </a:r>
          </a:p>
          <a:p>
            <a:pPr marL="0" indent="0" algn="ctr">
              <a:lnSpc>
                <a:spcPts val="12000"/>
              </a:lnSpc>
              <a:spcBef>
                <a:spcPts val="0"/>
              </a:spcBef>
              <a:buSzTx/>
              <a:buNone/>
              <a:defRPr sz="120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endParaRPr dirty="0"/>
          </a:p>
        </p:txBody>
      </p:sp>
      <p:sp>
        <p:nvSpPr>
          <p:cNvPr id="85" name="Expand your Opportunities with Edge Hill"/>
          <p:cNvSpPr txBox="1"/>
          <p:nvPr/>
        </p:nvSpPr>
        <p:spPr>
          <a:xfrm>
            <a:off x="18254814" y="12919382"/>
            <a:ext cx="6218840" cy="8066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1pPr algn="l">
              <a:lnSpc>
                <a:spcPct val="170000"/>
              </a:lnSpc>
              <a:defRPr sz="2200" spc="-44">
                <a:solidFill>
                  <a:srgbClr val="825C8A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r>
              <a:rPr b="0" i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Expand your Opportunities with Edge Hill</a:t>
            </a:r>
          </a:p>
        </p:txBody>
      </p:sp>
    </p:spTree>
    <p:extLst>
      <p:ext uri="{BB962C8B-B14F-4D97-AF65-F5344CB8AC3E}">
        <p14:creationId xmlns:p14="http://schemas.microsoft.com/office/powerpoint/2010/main" val="2588504214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tent Slide w/Multipl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pg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1" y="535"/>
            <a:ext cx="24382097" cy="13714930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66968" y="12916095"/>
            <a:ext cx="448841" cy="441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72462"/>
                </a:solidFill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6" name="Content slide with multiple images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841588" y="1877214"/>
            <a:ext cx="9006551" cy="377944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9200"/>
              </a:lnSpc>
              <a:spcBef>
                <a:spcPts val="0"/>
              </a:spcBef>
              <a:buSzTx/>
              <a:buNone/>
              <a:defRPr sz="9200" b="0" i="0" spc="183">
                <a:solidFill>
                  <a:srgbClr val="672462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  <a:sym typeface="Trebuchet MS"/>
              </a:defRPr>
            </a:lvl1pPr>
          </a:lstStyle>
          <a:p>
            <a:r>
              <a:rPr dirty="0"/>
              <a:t>Content slide with multiple images</a:t>
            </a:r>
          </a:p>
        </p:txBody>
      </p:sp>
      <p:sp>
        <p:nvSpPr>
          <p:cNvPr id="107" name="Ceaque optus sitium rehendi tiscipi distoribus pa commodi pitatistio dolorpo rporro qui doluptat res nulpariates mi,  as alibus at. Natatqui quodis essit que aut quate delibus  alisInistior sita et venie.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845846" y="5945087"/>
            <a:ext cx="8491131" cy="169027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457200">
              <a:lnSpc>
                <a:spcPct val="120000"/>
              </a:lnSpc>
              <a:spcBef>
                <a:spcPts val="2000"/>
              </a:spcBef>
              <a:buSzTx/>
              <a:buNone/>
              <a:defRPr sz="2200" spc="89">
                <a:solidFill>
                  <a:srgbClr val="67246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Trebuchet MS"/>
              </a:defRPr>
            </a:lvl1pPr>
          </a:lstStyle>
          <a:p>
            <a:r>
              <a:rPr dirty="0" err="1"/>
              <a:t>Ceaque</a:t>
            </a:r>
            <a:r>
              <a:rPr dirty="0"/>
              <a:t> </a:t>
            </a:r>
            <a:r>
              <a:rPr dirty="0" err="1"/>
              <a:t>optus</a:t>
            </a:r>
            <a:r>
              <a:rPr dirty="0"/>
              <a:t> </a:t>
            </a:r>
            <a:r>
              <a:rPr dirty="0" err="1"/>
              <a:t>sitium</a:t>
            </a:r>
            <a:r>
              <a:rPr dirty="0"/>
              <a:t> </a:t>
            </a:r>
            <a:r>
              <a:rPr dirty="0" err="1"/>
              <a:t>rehendi</a:t>
            </a:r>
            <a:r>
              <a:rPr dirty="0"/>
              <a:t> </a:t>
            </a:r>
            <a:r>
              <a:rPr dirty="0" err="1"/>
              <a:t>tiscipi</a:t>
            </a:r>
            <a:r>
              <a:rPr dirty="0"/>
              <a:t> </a:t>
            </a:r>
            <a:r>
              <a:rPr dirty="0" err="1"/>
              <a:t>distoribus</a:t>
            </a:r>
            <a:r>
              <a:rPr dirty="0"/>
              <a:t> pa </a:t>
            </a:r>
            <a:r>
              <a:rPr dirty="0" err="1"/>
              <a:t>commodi</a:t>
            </a:r>
            <a:r>
              <a:rPr dirty="0"/>
              <a:t> </a:t>
            </a:r>
            <a:r>
              <a:rPr dirty="0" err="1"/>
              <a:t>pitatistio</a:t>
            </a:r>
            <a:r>
              <a:rPr dirty="0"/>
              <a:t> </a:t>
            </a:r>
            <a:r>
              <a:rPr dirty="0" err="1"/>
              <a:t>dolorpo</a:t>
            </a:r>
            <a:r>
              <a:rPr dirty="0"/>
              <a:t> </a:t>
            </a:r>
            <a:r>
              <a:rPr dirty="0" err="1"/>
              <a:t>rporro</a:t>
            </a:r>
            <a:r>
              <a:rPr dirty="0"/>
              <a:t> qui </a:t>
            </a:r>
            <a:r>
              <a:rPr dirty="0" err="1"/>
              <a:t>doluptat</a:t>
            </a:r>
            <a:r>
              <a:rPr dirty="0"/>
              <a:t> res </a:t>
            </a:r>
            <a:r>
              <a:rPr dirty="0" err="1"/>
              <a:t>nulpariates</a:t>
            </a:r>
            <a:r>
              <a:rPr dirty="0"/>
              <a:t> mi,  as </a:t>
            </a:r>
            <a:r>
              <a:rPr dirty="0" err="1"/>
              <a:t>alibus</a:t>
            </a:r>
            <a:r>
              <a:rPr dirty="0"/>
              <a:t> at. </a:t>
            </a:r>
            <a:r>
              <a:rPr dirty="0" err="1"/>
              <a:t>Natatqui</a:t>
            </a:r>
            <a:r>
              <a:rPr dirty="0"/>
              <a:t> </a:t>
            </a:r>
            <a:r>
              <a:rPr dirty="0" err="1"/>
              <a:t>quodis</a:t>
            </a:r>
            <a:r>
              <a:rPr dirty="0"/>
              <a:t> </a:t>
            </a:r>
            <a:r>
              <a:rPr dirty="0" err="1"/>
              <a:t>essit</a:t>
            </a:r>
            <a:r>
              <a:rPr dirty="0"/>
              <a:t> que </a:t>
            </a:r>
            <a:r>
              <a:rPr dirty="0" err="1"/>
              <a:t>aut</a:t>
            </a:r>
            <a:r>
              <a:rPr dirty="0"/>
              <a:t> quate </a:t>
            </a:r>
            <a:r>
              <a:rPr dirty="0" err="1"/>
              <a:t>delibus</a:t>
            </a:r>
            <a:r>
              <a:rPr dirty="0"/>
              <a:t>  </a:t>
            </a:r>
            <a:r>
              <a:rPr dirty="0" err="1"/>
              <a:t>alisInistior</a:t>
            </a:r>
            <a:r>
              <a:rPr dirty="0"/>
              <a:t> </a:t>
            </a:r>
            <a:r>
              <a:rPr dirty="0" err="1"/>
              <a:t>sita</a:t>
            </a:r>
            <a:r>
              <a:rPr dirty="0"/>
              <a:t> et </a:t>
            </a:r>
            <a:r>
              <a:rPr dirty="0" err="1"/>
              <a:t>venie</a:t>
            </a:r>
            <a:r>
              <a:rPr dirty="0"/>
              <a:t>.</a:t>
            </a:r>
          </a:p>
        </p:txBody>
      </p:sp>
      <p:sp>
        <p:nvSpPr>
          <p:cNvPr id="109" name="Campus.jpg"/>
          <p:cNvSpPr>
            <a:spLocks noGrp="1"/>
          </p:cNvSpPr>
          <p:nvPr>
            <p:ph type="pic" sz="quarter" idx="24"/>
          </p:nvPr>
        </p:nvSpPr>
        <p:spPr>
          <a:xfrm>
            <a:off x="17094446" y="379528"/>
            <a:ext cx="3836651" cy="542700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0" name="Screenshot 2021-04-01 at 11.47.11.png"/>
          <p:cNvSpPr>
            <a:spLocks noGrp="1"/>
          </p:cNvSpPr>
          <p:nvPr>
            <p:ph type="pic" sz="half" idx="25"/>
          </p:nvPr>
        </p:nvSpPr>
        <p:spPr>
          <a:xfrm>
            <a:off x="16772765" y="5469767"/>
            <a:ext cx="10405914" cy="694055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1" name="Screenshot 2021-04-01 at 16.23.49.png"/>
          <p:cNvSpPr>
            <a:spLocks noGrp="1"/>
          </p:cNvSpPr>
          <p:nvPr>
            <p:ph type="pic" sz="quarter" idx="26"/>
          </p:nvPr>
        </p:nvSpPr>
        <p:spPr>
          <a:xfrm>
            <a:off x="2446445" y="8203869"/>
            <a:ext cx="8079276" cy="361033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2" name="Expand your Opportunities with Edge Hill"/>
          <p:cNvSpPr txBox="1"/>
          <p:nvPr/>
        </p:nvSpPr>
        <p:spPr>
          <a:xfrm>
            <a:off x="18254814" y="12919382"/>
            <a:ext cx="6218840" cy="8066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1pPr algn="l">
              <a:lnSpc>
                <a:spcPct val="170000"/>
              </a:lnSpc>
              <a:defRPr sz="2200" spc="-44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r>
              <a:rPr b="0" i="0" dirty="0">
                <a:latin typeface="Arial" panose="020B0604020202020204" pitchFamily="34" charset="0"/>
                <a:cs typeface="Arial" panose="020B0604020202020204" pitchFamily="34" charset="0"/>
              </a:rPr>
              <a:t>Expand your Opportunities with Edge Hill</a:t>
            </a:r>
          </a:p>
        </p:txBody>
      </p:sp>
      <p:sp>
        <p:nvSpPr>
          <p:cNvPr id="108" name="21-253R Edgehill History v1.2.jpg"/>
          <p:cNvSpPr>
            <a:spLocks noGrp="1"/>
          </p:cNvSpPr>
          <p:nvPr>
            <p:ph type="pic" idx="23"/>
          </p:nvPr>
        </p:nvSpPr>
        <p:spPr>
          <a:xfrm>
            <a:off x="-1515674" y="-1718662"/>
            <a:ext cx="22863476" cy="1715332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6594261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tent Slide w/Multipl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pg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1" y="535"/>
            <a:ext cx="24382097" cy="13714930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66968" y="12916095"/>
            <a:ext cx="448841" cy="441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72462"/>
                </a:solidFill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6" name="Content slide with multiple images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841588" y="1877214"/>
            <a:ext cx="9006551" cy="377944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9200"/>
              </a:lnSpc>
              <a:spcBef>
                <a:spcPts val="0"/>
              </a:spcBef>
              <a:buSzTx/>
              <a:buNone/>
              <a:defRPr sz="9200" b="0" i="0" spc="183">
                <a:solidFill>
                  <a:srgbClr val="672462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  <a:sym typeface="Trebuchet MS"/>
              </a:defRPr>
            </a:lvl1pPr>
          </a:lstStyle>
          <a:p>
            <a:r>
              <a:rPr dirty="0"/>
              <a:t>Content slide with multiple images</a:t>
            </a:r>
          </a:p>
        </p:txBody>
      </p:sp>
      <p:sp>
        <p:nvSpPr>
          <p:cNvPr id="107" name="Ceaque optus sitium rehendi tiscipi distoribus pa commodi pitatistio dolorpo rporro qui doluptat res nulpariates mi,  as alibus at. Natatqui quodis essit que aut quate delibus  alisInistior sita et venie.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845846" y="5945087"/>
            <a:ext cx="8491131" cy="169027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457200">
              <a:lnSpc>
                <a:spcPct val="120000"/>
              </a:lnSpc>
              <a:spcBef>
                <a:spcPts val="2000"/>
              </a:spcBef>
              <a:buSzTx/>
              <a:buNone/>
              <a:defRPr sz="2200" spc="89">
                <a:solidFill>
                  <a:srgbClr val="67246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Trebuchet MS"/>
              </a:defRPr>
            </a:lvl1pPr>
          </a:lstStyle>
          <a:p>
            <a:r>
              <a:rPr dirty="0" err="1"/>
              <a:t>Ceaque</a:t>
            </a:r>
            <a:r>
              <a:rPr dirty="0"/>
              <a:t> </a:t>
            </a:r>
            <a:r>
              <a:rPr dirty="0" err="1"/>
              <a:t>optus</a:t>
            </a:r>
            <a:r>
              <a:rPr dirty="0"/>
              <a:t> </a:t>
            </a:r>
            <a:r>
              <a:rPr dirty="0" err="1"/>
              <a:t>sitium</a:t>
            </a:r>
            <a:r>
              <a:rPr dirty="0"/>
              <a:t> </a:t>
            </a:r>
            <a:r>
              <a:rPr dirty="0" err="1"/>
              <a:t>rehendi</a:t>
            </a:r>
            <a:r>
              <a:rPr dirty="0"/>
              <a:t> </a:t>
            </a:r>
            <a:r>
              <a:rPr dirty="0" err="1"/>
              <a:t>tiscipi</a:t>
            </a:r>
            <a:r>
              <a:rPr dirty="0"/>
              <a:t> </a:t>
            </a:r>
            <a:r>
              <a:rPr dirty="0" err="1"/>
              <a:t>distoribus</a:t>
            </a:r>
            <a:r>
              <a:rPr dirty="0"/>
              <a:t> pa </a:t>
            </a:r>
            <a:r>
              <a:rPr dirty="0" err="1"/>
              <a:t>commodi</a:t>
            </a:r>
            <a:r>
              <a:rPr dirty="0"/>
              <a:t> </a:t>
            </a:r>
            <a:r>
              <a:rPr dirty="0" err="1"/>
              <a:t>pitatistio</a:t>
            </a:r>
            <a:r>
              <a:rPr dirty="0"/>
              <a:t> </a:t>
            </a:r>
            <a:r>
              <a:rPr dirty="0" err="1"/>
              <a:t>dolorpo</a:t>
            </a:r>
            <a:r>
              <a:rPr dirty="0"/>
              <a:t> </a:t>
            </a:r>
            <a:r>
              <a:rPr dirty="0" err="1"/>
              <a:t>rporro</a:t>
            </a:r>
            <a:r>
              <a:rPr dirty="0"/>
              <a:t> qui </a:t>
            </a:r>
            <a:r>
              <a:rPr dirty="0" err="1"/>
              <a:t>doluptat</a:t>
            </a:r>
            <a:r>
              <a:rPr dirty="0"/>
              <a:t> res </a:t>
            </a:r>
            <a:r>
              <a:rPr dirty="0" err="1"/>
              <a:t>nulpariates</a:t>
            </a:r>
            <a:r>
              <a:rPr dirty="0"/>
              <a:t> mi,  as </a:t>
            </a:r>
            <a:r>
              <a:rPr dirty="0" err="1"/>
              <a:t>alibus</a:t>
            </a:r>
            <a:r>
              <a:rPr dirty="0"/>
              <a:t> at. </a:t>
            </a:r>
            <a:r>
              <a:rPr dirty="0" err="1"/>
              <a:t>Natatqui</a:t>
            </a:r>
            <a:r>
              <a:rPr dirty="0"/>
              <a:t> </a:t>
            </a:r>
            <a:r>
              <a:rPr dirty="0" err="1"/>
              <a:t>quodis</a:t>
            </a:r>
            <a:r>
              <a:rPr dirty="0"/>
              <a:t> </a:t>
            </a:r>
            <a:r>
              <a:rPr dirty="0" err="1"/>
              <a:t>essit</a:t>
            </a:r>
            <a:r>
              <a:rPr dirty="0"/>
              <a:t> que </a:t>
            </a:r>
            <a:r>
              <a:rPr dirty="0" err="1"/>
              <a:t>aut</a:t>
            </a:r>
            <a:r>
              <a:rPr dirty="0"/>
              <a:t> quate </a:t>
            </a:r>
            <a:r>
              <a:rPr dirty="0" err="1"/>
              <a:t>delibus</a:t>
            </a:r>
            <a:r>
              <a:rPr dirty="0"/>
              <a:t>  </a:t>
            </a:r>
            <a:r>
              <a:rPr dirty="0" err="1"/>
              <a:t>alisInistior</a:t>
            </a:r>
            <a:r>
              <a:rPr dirty="0"/>
              <a:t> </a:t>
            </a:r>
            <a:r>
              <a:rPr dirty="0" err="1"/>
              <a:t>sita</a:t>
            </a:r>
            <a:r>
              <a:rPr dirty="0"/>
              <a:t> et </a:t>
            </a:r>
            <a:r>
              <a:rPr dirty="0" err="1"/>
              <a:t>venie</a:t>
            </a:r>
            <a:r>
              <a:rPr dirty="0"/>
              <a:t>.</a:t>
            </a:r>
          </a:p>
        </p:txBody>
      </p:sp>
      <p:sp>
        <p:nvSpPr>
          <p:cNvPr id="109" name="Campus.jpg"/>
          <p:cNvSpPr>
            <a:spLocks noGrp="1"/>
          </p:cNvSpPr>
          <p:nvPr>
            <p:ph type="pic" sz="quarter" idx="24"/>
          </p:nvPr>
        </p:nvSpPr>
        <p:spPr>
          <a:xfrm>
            <a:off x="17094446" y="379528"/>
            <a:ext cx="3836651" cy="542700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0" name="Screenshot 2021-04-01 at 11.47.11.png"/>
          <p:cNvSpPr>
            <a:spLocks noGrp="1"/>
          </p:cNvSpPr>
          <p:nvPr>
            <p:ph type="pic" sz="half" idx="25"/>
          </p:nvPr>
        </p:nvSpPr>
        <p:spPr>
          <a:xfrm>
            <a:off x="16772765" y="5469767"/>
            <a:ext cx="10405914" cy="694055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1" name="Screenshot 2021-04-01 at 16.23.49.png"/>
          <p:cNvSpPr>
            <a:spLocks noGrp="1"/>
          </p:cNvSpPr>
          <p:nvPr>
            <p:ph type="pic" sz="quarter" idx="26"/>
          </p:nvPr>
        </p:nvSpPr>
        <p:spPr>
          <a:xfrm>
            <a:off x="2446445" y="8203869"/>
            <a:ext cx="8079276" cy="361033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2" name="Expand your Opportunities with Edge Hill"/>
          <p:cNvSpPr txBox="1"/>
          <p:nvPr/>
        </p:nvSpPr>
        <p:spPr>
          <a:xfrm>
            <a:off x="18254814" y="12919382"/>
            <a:ext cx="6218840" cy="8066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algn="l">
              <a:lnSpc>
                <a:spcPct val="170000"/>
              </a:lnSpc>
              <a:defRPr sz="2200" spc="-44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r>
              <a:rPr b="0" i="0" dirty="0">
                <a:latin typeface="Arial" panose="020B0604020202020204" pitchFamily="34" charset="0"/>
                <a:cs typeface="Arial" panose="020B0604020202020204" pitchFamily="34" charset="0"/>
              </a:rPr>
              <a:t>Expand your Opportunities with Edge Hill</a:t>
            </a:r>
          </a:p>
        </p:txBody>
      </p:sp>
      <p:sp>
        <p:nvSpPr>
          <p:cNvPr id="108" name="21-253R Edgehill History v1.2.jpg"/>
          <p:cNvSpPr>
            <a:spLocks noGrp="1"/>
          </p:cNvSpPr>
          <p:nvPr>
            <p:ph type="pic" idx="23"/>
          </p:nvPr>
        </p:nvSpPr>
        <p:spPr>
          <a:xfrm>
            <a:off x="-1515674" y="-1718662"/>
            <a:ext cx="22863476" cy="1715332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95475886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ent Slide w/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pg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1" y="535"/>
            <a:ext cx="24382097" cy="13714930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66968" y="12925440"/>
            <a:ext cx="407343" cy="4318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25C8A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22" name="Campus.jpg"/>
          <p:cNvSpPr>
            <a:spLocks noGrp="1"/>
          </p:cNvSpPr>
          <p:nvPr>
            <p:ph type="pic" idx="22"/>
          </p:nvPr>
        </p:nvSpPr>
        <p:spPr>
          <a:xfrm>
            <a:off x="9912883" y="-4667444"/>
            <a:ext cx="12287681" cy="1738112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3" name="Gendisinihit alit quidus et opta earum quaspit aliquid mi, nam eaquaectitae"/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848518" y="4996386"/>
            <a:ext cx="7956164" cy="128400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2200" b="1" cap="all" spc="440">
                <a:solidFill>
                  <a:srgbClr val="67246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Trebuchet MS"/>
              </a:defRPr>
            </a:lvl1pPr>
          </a:lstStyle>
          <a:p>
            <a:r>
              <a:rPr dirty="0" err="1"/>
              <a:t>Gendisinihit</a:t>
            </a:r>
            <a:r>
              <a:rPr dirty="0"/>
              <a:t> alit </a:t>
            </a:r>
            <a:r>
              <a:rPr dirty="0" err="1"/>
              <a:t>quidus</a:t>
            </a:r>
            <a:r>
              <a:rPr dirty="0"/>
              <a:t> et </a:t>
            </a:r>
            <a:r>
              <a:rPr dirty="0" err="1"/>
              <a:t>opta</a:t>
            </a:r>
            <a:r>
              <a:rPr dirty="0"/>
              <a:t> </a:t>
            </a:r>
            <a:r>
              <a:rPr dirty="0" err="1"/>
              <a:t>earum</a:t>
            </a:r>
            <a:r>
              <a:rPr dirty="0"/>
              <a:t> </a:t>
            </a:r>
            <a:r>
              <a:rPr dirty="0" err="1"/>
              <a:t>quaspit</a:t>
            </a:r>
            <a:r>
              <a:rPr dirty="0"/>
              <a:t> </a:t>
            </a:r>
            <a:r>
              <a:rPr dirty="0" err="1"/>
              <a:t>aliquid</a:t>
            </a:r>
            <a:r>
              <a:rPr dirty="0"/>
              <a:t> mi, </a:t>
            </a:r>
            <a:r>
              <a:rPr dirty="0" err="1"/>
              <a:t>nam</a:t>
            </a:r>
            <a:r>
              <a:rPr dirty="0"/>
              <a:t> </a:t>
            </a:r>
            <a:r>
              <a:rPr dirty="0" err="1"/>
              <a:t>eaquaectitae</a:t>
            </a:r>
            <a:r>
              <a:rPr dirty="0"/>
              <a:t> </a:t>
            </a:r>
          </a:p>
        </p:txBody>
      </p:sp>
      <p:sp>
        <p:nvSpPr>
          <p:cNvPr id="124" name="Expand your Opportunities with Edge Hill"/>
          <p:cNvSpPr txBox="1"/>
          <p:nvPr/>
        </p:nvSpPr>
        <p:spPr>
          <a:xfrm>
            <a:off x="18254814" y="12919382"/>
            <a:ext cx="6218840" cy="8066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1pPr algn="l">
              <a:lnSpc>
                <a:spcPct val="170000"/>
              </a:lnSpc>
              <a:defRPr sz="2200" spc="-44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r>
              <a:rPr b="0" i="0" dirty="0">
                <a:latin typeface="Arial" panose="020B0604020202020204" pitchFamily="34" charset="0"/>
                <a:cs typeface="Arial" panose="020B0604020202020204" pitchFamily="34" charset="0"/>
              </a:rPr>
              <a:t>Expand your Opportunities with Edge Hill</a:t>
            </a:r>
          </a:p>
        </p:txBody>
      </p:sp>
      <p:sp>
        <p:nvSpPr>
          <p:cNvPr id="125" name="Content slide with one image"/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841588" y="1877214"/>
            <a:ext cx="9006551" cy="255820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9200"/>
              </a:lnSpc>
              <a:spcBef>
                <a:spcPts val="0"/>
              </a:spcBef>
              <a:buSzTx/>
              <a:buNone/>
              <a:defRPr sz="9200" b="0" i="0" spc="183">
                <a:solidFill>
                  <a:srgbClr val="672462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  <a:sym typeface="Trebuchet MS"/>
              </a:defRPr>
            </a:lvl1pPr>
          </a:lstStyle>
          <a:p>
            <a:r>
              <a:rPr dirty="0"/>
              <a:t>Content slide with one image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968DD4-70A3-20E1-4C81-4124FF615EE8}"/>
              </a:ext>
            </a:extLst>
          </p:cNvPr>
          <p:cNvSpPr txBox="1"/>
          <p:nvPr userDrawn="1"/>
        </p:nvSpPr>
        <p:spPr>
          <a:xfrm>
            <a:off x="1861165" y="6852350"/>
            <a:ext cx="6954940" cy="37959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l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Ceaque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optus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sitium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rehendi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tiscipi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distoribus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commodi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pitatistio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dolorpo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rporro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qui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doluptat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res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nulpariates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miquate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as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alibus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at.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Natatqui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quodis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essit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delibus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alisInistior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sita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veniet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verio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quae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Mosam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eribusant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lit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lanita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volorum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simagnimus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autEbit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magnatiumquo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dusande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verum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doluptatqui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custoris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iunditam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rerchicit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qui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corerci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psaperruntia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voloris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aute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dellaut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asperum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quidemq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642373123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slide w/Multipl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pg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1" y="535"/>
            <a:ext cx="24382097" cy="13714930"/>
          </a:xfrm>
          <a:prstGeom prst="rect">
            <a:avLst/>
          </a:prstGeom>
          <a:ln w="12700">
            <a:miter lim="400000"/>
          </a:ln>
        </p:spPr>
      </p:pic>
      <p:sp>
        <p:nvSpPr>
          <p:cNvPr id="14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66968" y="12925440"/>
            <a:ext cx="407343" cy="4318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25C8A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45" name="Screenshot 2021-04-19 at 13.38.39.png"/>
          <p:cNvSpPr>
            <a:spLocks noGrp="1"/>
          </p:cNvSpPr>
          <p:nvPr>
            <p:ph type="pic" sz="quarter" idx="21"/>
          </p:nvPr>
        </p:nvSpPr>
        <p:spPr>
          <a:xfrm>
            <a:off x="7688752" y="7890348"/>
            <a:ext cx="14879561" cy="408317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6" name="Screenshot 2021-04-19 at 13.38.20.png"/>
          <p:cNvSpPr>
            <a:spLocks noGrp="1"/>
          </p:cNvSpPr>
          <p:nvPr>
            <p:ph type="pic" sz="quarter" idx="22"/>
          </p:nvPr>
        </p:nvSpPr>
        <p:spPr>
          <a:xfrm>
            <a:off x="1904773" y="4958060"/>
            <a:ext cx="9070056" cy="68807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7" name="Screenshot 2021-04-19 at 13.38.26.png"/>
          <p:cNvSpPr>
            <a:spLocks noGrp="1"/>
          </p:cNvSpPr>
          <p:nvPr>
            <p:ph type="pic" sz="quarter" idx="23"/>
          </p:nvPr>
        </p:nvSpPr>
        <p:spPr>
          <a:xfrm>
            <a:off x="17106289" y="2653845"/>
            <a:ext cx="3456735" cy="505215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8" name="Screenshot 2021-04-19 at 13.38.33.png"/>
          <p:cNvSpPr>
            <a:spLocks noGrp="1"/>
          </p:cNvSpPr>
          <p:nvPr>
            <p:ph type="pic" sz="quarter" idx="24"/>
          </p:nvPr>
        </p:nvSpPr>
        <p:spPr>
          <a:xfrm>
            <a:off x="11711669" y="1658265"/>
            <a:ext cx="4437069" cy="652946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9" name="Expand your Opportunities with Edge Hill"/>
          <p:cNvSpPr txBox="1"/>
          <p:nvPr/>
        </p:nvSpPr>
        <p:spPr>
          <a:xfrm>
            <a:off x="18254814" y="12919382"/>
            <a:ext cx="6218840" cy="8066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1pPr algn="l">
              <a:lnSpc>
                <a:spcPct val="170000"/>
              </a:lnSpc>
              <a:defRPr sz="2200" spc="-44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r>
              <a:rPr b="0" i="0" dirty="0">
                <a:latin typeface="Arial" panose="020B0604020202020204" pitchFamily="34" charset="0"/>
                <a:cs typeface="Arial" panose="020B0604020202020204" pitchFamily="34" charset="0"/>
              </a:rPr>
              <a:t>Expand your Opportunities with Edge Hill</a:t>
            </a:r>
          </a:p>
        </p:txBody>
      </p:sp>
      <p:sp>
        <p:nvSpPr>
          <p:cNvPr id="150" name="Title slide with multiple images"/>
          <p:cNvSpPr txBox="1">
            <a:spLocks noGrp="1"/>
          </p:cNvSpPr>
          <p:nvPr>
            <p:ph type="body" sz="quarter" idx="25" hasCustomPrompt="1"/>
          </p:nvPr>
        </p:nvSpPr>
        <p:spPr>
          <a:xfrm>
            <a:off x="1874842" y="1877214"/>
            <a:ext cx="9006552" cy="377944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9200"/>
              </a:lnSpc>
              <a:spcBef>
                <a:spcPts val="0"/>
              </a:spcBef>
              <a:buSzTx/>
              <a:buNone/>
              <a:defRPr sz="9200" b="0" i="0" spc="183">
                <a:solidFill>
                  <a:srgbClr val="672462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  <a:sym typeface="Trebuchet MS"/>
              </a:defRPr>
            </a:lvl1pPr>
          </a:lstStyle>
          <a:p>
            <a:r>
              <a:rPr dirty="0"/>
              <a:t>Title slide with multiple images</a:t>
            </a:r>
          </a:p>
        </p:txBody>
      </p:sp>
    </p:spTree>
    <p:extLst>
      <p:ext uri="{BB962C8B-B14F-4D97-AF65-F5344CB8AC3E}">
        <p14:creationId xmlns:p14="http://schemas.microsoft.com/office/powerpoint/2010/main" val="3396050618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ac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EHU.AC.UK/DISCOVER"/>
          <p:cNvSpPr txBox="1"/>
          <p:nvPr/>
        </p:nvSpPr>
        <p:spPr>
          <a:xfrm>
            <a:off x="1206498" y="8058521"/>
            <a:ext cx="21971004" cy="1615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1pPr>
              <a:lnSpc>
                <a:spcPts val="12500"/>
              </a:lnSpc>
              <a:defRPr sz="3300" spc="264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r>
              <a:rPr sz="4400" b="0" i="0" dirty="0">
                <a:latin typeface="Arial" panose="020B0604020202020204" pitchFamily="34" charset="0"/>
                <a:cs typeface="Arial" panose="020B0604020202020204" pitchFamily="34" charset="0"/>
              </a:rPr>
              <a:t>EHU.AC</a:t>
            </a:r>
            <a:r>
              <a:rPr lang="en-GB" sz="4400" b="0" i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sz="4400" b="0" i="0" dirty="0">
                <a:latin typeface="Arial" panose="020B0604020202020204" pitchFamily="34" charset="0"/>
                <a:cs typeface="Arial" panose="020B0604020202020204" pitchFamily="34" charset="0"/>
              </a:rPr>
              <a:t>UK/DISCOVER</a:t>
            </a:r>
          </a:p>
        </p:txBody>
      </p:sp>
      <p:pic>
        <p:nvPicPr>
          <p:cNvPr id="158" name="EHU Logo White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50863" y="5167559"/>
            <a:ext cx="6882272" cy="2743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8788" y="10483265"/>
            <a:ext cx="6754347" cy="979070"/>
          </a:xfrm>
          <a:prstGeom prst="rect">
            <a:avLst/>
          </a:prstGeom>
          <a:ln w="12700">
            <a:miter lim="400000"/>
          </a:ln>
        </p:spPr>
      </p:pic>
      <p:sp>
        <p:nvSpPr>
          <p:cNvPr id="16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66968" y="12900706"/>
            <a:ext cx="461665" cy="456535"/>
          </a:xfrm>
          <a:prstGeom prst="rect">
            <a:avLst/>
          </a:prstGeom>
        </p:spPr>
        <p:txBody>
          <a:bodyPr/>
          <a:lstStyle>
            <a:lvl1pPr>
              <a:defRPr sz="230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Gibson Book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3244505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ection Divider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pg7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1" y="535"/>
            <a:ext cx="24382097" cy="13714930"/>
          </a:xfrm>
          <a:prstGeom prst="rect">
            <a:avLst/>
          </a:prstGeom>
          <a:ln w="12700">
            <a:miter lim="400000"/>
          </a:ln>
        </p:spPr>
      </p:pic>
      <p:sp>
        <p:nvSpPr>
          <p:cNvPr id="8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66968" y="12925440"/>
            <a:ext cx="407343" cy="431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85" name="Expand your Opportunities with Edge Hill"/>
          <p:cNvSpPr txBox="1"/>
          <p:nvPr/>
        </p:nvSpPr>
        <p:spPr>
          <a:xfrm>
            <a:off x="18254814" y="12919382"/>
            <a:ext cx="6218840" cy="8066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algn="l">
              <a:lnSpc>
                <a:spcPct val="170000"/>
              </a:lnSpc>
              <a:defRPr sz="2200" spc="-44">
                <a:solidFill>
                  <a:srgbClr val="825C8A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r>
              <a:rPr b="0" i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Expand your Opportunities with Edge Hill</a:t>
            </a:r>
          </a:p>
        </p:txBody>
      </p:sp>
      <p:sp>
        <p:nvSpPr>
          <p:cNvPr id="2" name="Section…">
            <a:extLst>
              <a:ext uri="{FF2B5EF4-FFF2-40B4-BE49-F238E27FC236}">
                <a16:creationId xmlns:a16="http://schemas.microsoft.com/office/drawing/2014/main" id="{5A871C32-5D5E-9D2C-A80B-6ED9396E940C}"/>
              </a:ext>
            </a:extLst>
          </p:cNvPr>
          <p:cNvSpPr txBox="1">
            <a:spLocks noGrp="1"/>
          </p:cNvSpPr>
          <p:nvPr>
            <p:ph type="body" sz="half" idx="22" hasCustomPrompt="1"/>
          </p:nvPr>
        </p:nvSpPr>
        <p:spPr>
          <a:xfrm>
            <a:off x="0" y="5385031"/>
            <a:ext cx="12371612" cy="294593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pPr marL="0" indent="0" algn="ctr">
              <a:lnSpc>
                <a:spcPts val="12000"/>
              </a:lnSpc>
              <a:spcBef>
                <a:spcPts val="0"/>
              </a:spcBef>
              <a:buSzTx/>
              <a:buNone/>
              <a:defRPr sz="120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dirty="0"/>
              <a:t>Section divider slide title</a:t>
            </a:r>
          </a:p>
          <a:p>
            <a:pPr marL="0" indent="0" algn="ctr">
              <a:lnSpc>
                <a:spcPts val="12000"/>
              </a:lnSpc>
              <a:spcBef>
                <a:spcPts val="0"/>
              </a:spcBef>
              <a:buSzTx/>
              <a:buNone/>
              <a:defRPr sz="120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8415210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ent Slide With No Imag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66968" y="12925440"/>
            <a:ext cx="407343" cy="4318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25C8A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94" name="Content slide without images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5272861" y="2221383"/>
            <a:ext cx="13838278" cy="305070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10400"/>
              </a:lnSpc>
              <a:spcBef>
                <a:spcPts val="0"/>
              </a:spcBef>
              <a:buSzTx/>
              <a:buNone/>
              <a:defRPr sz="10400" b="0" i="0">
                <a:solidFill>
                  <a:srgbClr val="FFFFFF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  <a:sym typeface="Trebuchet MS"/>
              </a:defRPr>
            </a:lvl1pPr>
          </a:lstStyle>
          <a:p>
            <a:r>
              <a:rPr dirty="0"/>
              <a:t>Content slide without images</a:t>
            </a:r>
          </a:p>
        </p:txBody>
      </p:sp>
      <p:sp>
        <p:nvSpPr>
          <p:cNvPr id="95" name="Gendisinihit alit quidus et opta earum quaspit aliquid mi, nam eaquaectita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6711412" y="5372367"/>
            <a:ext cx="10961176" cy="1713611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algn="ctr" defTabSz="457200">
              <a:lnSpc>
                <a:spcPct val="120000"/>
              </a:lnSpc>
              <a:spcBef>
                <a:spcPts val="0"/>
              </a:spcBef>
              <a:buSzTx/>
              <a:buNone/>
              <a:defRPr sz="3000" b="0" i="0" cap="all" spc="60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Trebuchet MS"/>
              </a:defRPr>
            </a:lvl1pPr>
          </a:lstStyle>
          <a:p>
            <a:r>
              <a:rPr dirty="0" err="1"/>
              <a:t>Gendisinihit</a:t>
            </a:r>
            <a:r>
              <a:rPr dirty="0"/>
              <a:t> alit </a:t>
            </a:r>
            <a:r>
              <a:rPr dirty="0" err="1"/>
              <a:t>quidus</a:t>
            </a:r>
            <a:r>
              <a:rPr dirty="0"/>
              <a:t> et </a:t>
            </a:r>
            <a:r>
              <a:rPr dirty="0" err="1"/>
              <a:t>opta</a:t>
            </a:r>
            <a:r>
              <a:rPr dirty="0"/>
              <a:t> </a:t>
            </a:r>
            <a:r>
              <a:rPr dirty="0" err="1"/>
              <a:t>earum</a:t>
            </a:r>
            <a:r>
              <a:rPr dirty="0"/>
              <a:t> </a:t>
            </a:r>
            <a:r>
              <a:rPr dirty="0" err="1"/>
              <a:t>quaspit</a:t>
            </a:r>
            <a:r>
              <a:rPr dirty="0"/>
              <a:t> </a:t>
            </a:r>
            <a:r>
              <a:rPr dirty="0" err="1"/>
              <a:t>aliquid</a:t>
            </a:r>
            <a:r>
              <a:rPr dirty="0"/>
              <a:t> mi, </a:t>
            </a:r>
            <a:r>
              <a:rPr dirty="0" err="1"/>
              <a:t>nam</a:t>
            </a:r>
            <a:r>
              <a:rPr dirty="0"/>
              <a:t> </a:t>
            </a:r>
            <a:r>
              <a:rPr dirty="0" err="1"/>
              <a:t>eaquaectitae</a:t>
            </a:r>
            <a:r>
              <a:rPr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04902012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01485-24BD-7AEA-A93D-6C6F1B157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500" y="1079500"/>
            <a:ext cx="10477500" cy="14351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E7694A-27AF-E44D-814C-D13077BEED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6500" y="4248504"/>
            <a:ext cx="10477500" cy="82560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331873-621F-D495-B359-939B84488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6A3F45-6697-FA4D-B76B-53689E4AA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185751" y="13014453"/>
            <a:ext cx="448841" cy="441146"/>
          </a:xfrm>
          <a:prstGeom prst="rect">
            <a:avLst/>
          </a:prstGeom>
        </p:spPr>
        <p:txBody>
          <a:bodyPr/>
          <a:lstStyle/>
          <a:p>
            <a:fld id="{A8823CF7-380A-8149-AB93-0FB202FAC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571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ent Slide w/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pg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1" y="535"/>
            <a:ext cx="24382097" cy="13714930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66968" y="12925440"/>
            <a:ext cx="407343" cy="4318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25C8A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22" name="Campus.jpg"/>
          <p:cNvSpPr>
            <a:spLocks noGrp="1"/>
          </p:cNvSpPr>
          <p:nvPr>
            <p:ph type="pic" idx="22"/>
          </p:nvPr>
        </p:nvSpPr>
        <p:spPr>
          <a:xfrm>
            <a:off x="9912883" y="-4667444"/>
            <a:ext cx="12287681" cy="1738112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3" name="Gendisinihit alit quidus et opta earum quaspit aliquid mi, nam eaquaectitae"/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848518" y="4996386"/>
            <a:ext cx="7956164" cy="128400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2200" b="1" cap="all" spc="440">
                <a:solidFill>
                  <a:srgbClr val="67246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Trebuchet MS"/>
              </a:defRPr>
            </a:lvl1pPr>
          </a:lstStyle>
          <a:p>
            <a:r>
              <a:rPr dirty="0" err="1"/>
              <a:t>Gendisinihit</a:t>
            </a:r>
            <a:r>
              <a:rPr dirty="0"/>
              <a:t> alit </a:t>
            </a:r>
            <a:r>
              <a:rPr dirty="0" err="1"/>
              <a:t>quidus</a:t>
            </a:r>
            <a:r>
              <a:rPr dirty="0"/>
              <a:t> et </a:t>
            </a:r>
            <a:r>
              <a:rPr dirty="0" err="1"/>
              <a:t>opta</a:t>
            </a:r>
            <a:r>
              <a:rPr dirty="0"/>
              <a:t> </a:t>
            </a:r>
            <a:r>
              <a:rPr dirty="0" err="1"/>
              <a:t>earum</a:t>
            </a:r>
            <a:r>
              <a:rPr dirty="0"/>
              <a:t> </a:t>
            </a:r>
            <a:r>
              <a:rPr dirty="0" err="1"/>
              <a:t>quaspit</a:t>
            </a:r>
            <a:r>
              <a:rPr dirty="0"/>
              <a:t> </a:t>
            </a:r>
            <a:r>
              <a:rPr dirty="0" err="1"/>
              <a:t>aliquid</a:t>
            </a:r>
            <a:r>
              <a:rPr dirty="0"/>
              <a:t> mi, </a:t>
            </a:r>
            <a:r>
              <a:rPr dirty="0" err="1"/>
              <a:t>nam</a:t>
            </a:r>
            <a:r>
              <a:rPr dirty="0"/>
              <a:t> </a:t>
            </a:r>
            <a:r>
              <a:rPr dirty="0" err="1"/>
              <a:t>eaquaectitae</a:t>
            </a:r>
            <a:r>
              <a:rPr dirty="0"/>
              <a:t> </a:t>
            </a:r>
          </a:p>
        </p:txBody>
      </p:sp>
      <p:sp>
        <p:nvSpPr>
          <p:cNvPr id="124" name="Expand your Opportunities with Edge Hill"/>
          <p:cNvSpPr txBox="1"/>
          <p:nvPr/>
        </p:nvSpPr>
        <p:spPr>
          <a:xfrm>
            <a:off x="18254814" y="12919382"/>
            <a:ext cx="6218840" cy="8066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algn="l">
              <a:lnSpc>
                <a:spcPct val="170000"/>
              </a:lnSpc>
              <a:defRPr sz="2200" spc="-44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r>
              <a:rPr b="0" i="0" dirty="0">
                <a:latin typeface="Arial" panose="020B0604020202020204" pitchFamily="34" charset="0"/>
                <a:cs typeface="Arial" panose="020B0604020202020204" pitchFamily="34" charset="0"/>
              </a:rPr>
              <a:t>Expand your Opportunities with Edge Hill</a:t>
            </a:r>
          </a:p>
        </p:txBody>
      </p:sp>
      <p:sp>
        <p:nvSpPr>
          <p:cNvPr id="125" name="Content slide with one image"/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841588" y="1877214"/>
            <a:ext cx="9006551" cy="255820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9200"/>
              </a:lnSpc>
              <a:spcBef>
                <a:spcPts val="0"/>
              </a:spcBef>
              <a:buSzTx/>
              <a:buNone/>
              <a:defRPr sz="9200" b="0" i="0" spc="183">
                <a:solidFill>
                  <a:srgbClr val="672462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  <a:sym typeface="Trebuchet MS"/>
              </a:defRPr>
            </a:lvl1pPr>
          </a:lstStyle>
          <a:p>
            <a:r>
              <a:rPr dirty="0"/>
              <a:t>Content slide with one image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968DD4-70A3-20E1-4C81-4124FF615EE8}"/>
              </a:ext>
            </a:extLst>
          </p:cNvPr>
          <p:cNvSpPr txBox="1"/>
          <p:nvPr userDrawn="1"/>
        </p:nvSpPr>
        <p:spPr>
          <a:xfrm>
            <a:off x="1861165" y="6852350"/>
            <a:ext cx="6954940" cy="37959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l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Ceaque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optus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sitium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rehendi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tiscipi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distoribus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commodi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pitatistio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dolorpo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rporro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qui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doluptat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res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nulpariates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miquate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as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alibus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at.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Natatqui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quodis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essit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delibus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alisInistior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sita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veniet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verio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quae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Mosam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eribusant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lit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lanita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volorum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simagnimus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autEbit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magnatiumquo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dusande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verum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doluptatqui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custoris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iunditam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rerchicit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qui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corerci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psaperruntia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voloris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aute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dellaut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asperum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quidemq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819909055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ac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EHU.AC.UK/DISCOVER"/>
          <p:cNvSpPr txBox="1"/>
          <p:nvPr/>
        </p:nvSpPr>
        <p:spPr>
          <a:xfrm>
            <a:off x="1206498" y="8058521"/>
            <a:ext cx="21971004" cy="1615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>
              <a:lnSpc>
                <a:spcPts val="12500"/>
              </a:lnSpc>
              <a:defRPr sz="3300" spc="264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r>
              <a:rPr sz="4400" b="0" i="0" dirty="0">
                <a:latin typeface="Arial" panose="020B0604020202020204" pitchFamily="34" charset="0"/>
                <a:cs typeface="Arial" panose="020B0604020202020204" pitchFamily="34" charset="0"/>
              </a:rPr>
              <a:t>EHU.AC</a:t>
            </a:r>
            <a:r>
              <a:rPr lang="en-GB" sz="4400" b="0" i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sz="4400" b="0" i="0" dirty="0">
                <a:latin typeface="Arial" panose="020B0604020202020204" pitchFamily="34" charset="0"/>
                <a:cs typeface="Arial" panose="020B0604020202020204" pitchFamily="34" charset="0"/>
              </a:rPr>
              <a:t>UK/DISCOVER</a:t>
            </a:r>
          </a:p>
        </p:txBody>
      </p:sp>
      <p:pic>
        <p:nvPicPr>
          <p:cNvPr id="158" name="EHU Logo White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50863" y="5167559"/>
            <a:ext cx="6882272" cy="2743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8788" y="10483265"/>
            <a:ext cx="6754347" cy="979070"/>
          </a:xfrm>
          <a:prstGeom prst="rect">
            <a:avLst/>
          </a:prstGeom>
          <a:ln w="12700">
            <a:miter lim="400000"/>
          </a:ln>
        </p:spPr>
      </p:pic>
      <p:sp>
        <p:nvSpPr>
          <p:cNvPr id="16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66968" y="12900706"/>
            <a:ext cx="461665" cy="456535"/>
          </a:xfrm>
          <a:prstGeom prst="rect">
            <a:avLst/>
          </a:prstGeom>
        </p:spPr>
        <p:txBody>
          <a:bodyPr/>
          <a:lstStyle>
            <a:lvl1pPr>
              <a:defRPr sz="230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Gibson Book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1580997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ver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he title of  the presentation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206498" y="3704339"/>
            <a:ext cx="21971004" cy="555557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indent="0" algn="ctr">
              <a:lnSpc>
                <a:spcPts val="12000"/>
              </a:lnSpc>
              <a:spcBef>
                <a:spcPts val="0"/>
              </a:spcBef>
              <a:buSzTx/>
              <a:buNone/>
              <a:defRPr sz="12500" spc="-125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dirty="0"/>
              <a:t>The title of the presentation goes here</a:t>
            </a:r>
          </a:p>
          <a:p>
            <a:pPr marL="0" indent="0" algn="ctr">
              <a:lnSpc>
                <a:spcPts val="12000"/>
              </a:lnSpc>
              <a:spcBef>
                <a:spcPts val="0"/>
              </a:spcBef>
              <a:buSzTx/>
              <a:buNone/>
              <a:defRPr sz="12500" spc="-125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endParaRPr dirty="0"/>
          </a:p>
        </p:txBody>
      </p:sp>
      <p:sp>
        <p:nvSpPr>
          <p:cNvPr id="14" name="SUBTITLE OF THE PRESENTATION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6498" y="8588964"/>
            <a:ext cx="21971004" cy="158126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12500"/>
              </a:lnSpc>
              <a:spcBef>
                <a:spcPts val="0"/>
              </a:spcBef>
              <a:buSzTx/>
              <a:buNone/>
              <a:defRPr sz="4600" b="0" i="0" spc="46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Trebuchet MS"/>
              </a:defRPr>
            </a:lvl1pPr>
          </a:lstStyle>
          <a:p>
            <a:r>
              <a:rPr dirty="0"/>
              <a:t>SUBTITLE OF THE PRESENTATION</a:t>
            </a:r>
          </a:p>
        </p:txBody>
      </p:sp>
      <p:sp>
        <p:nvSpPr>
          <p:cNvPr id="1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185751" y="13023798"/>
            <a:ext cx="407344" cy="431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34376261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66968" y="12925440"/>
            <a:ext cx="407343" cy="431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72" name="Expand your Opportunities with Edge Hill"/>
          <p:cNvSpPr txBox="1"/>
          <p:nvPr/>
        </p:nvSpPr>
        <p:spPr>
          <a:xfrm>
            <a:off x="18254814" y="12919382"/>
            <a:ext cx="6218840" cy="8066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1pPr algn="l">
              <a:lnSpc>
                <a:spcPct val="170000"/>
              </a:lnSpc>
              <a:defRPr sz="2200" spc="-44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r>
              <a:rPr b="0" i="0" dirty="0">
                <a:latin typeface="Arial" panose="020B0604020202020204" pitchFamily="34" charset="0"/>
                <a:cs typeface="Arial" panose="020B0604020202020204" pitchFamily="34" charset="0"/>
              </a:rPr>
              <a:t>Expand your Opportunities with Edge Hill</a:t>
            </a:r>
          </a:p>
        </p:txBody>
      </p:sp>
      <p:sp>
        <p:nvSpPr>
          <p:cNvPr id="73" name="Contents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5272861" y="3241288"/>
            <a:ext cx="13838278" cy="177384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12000"/>
              </a:lnSpc>
              <a:spcBef>
                <a:spcPts val="0"/>
              </a:spcBef>
              <a:buSzTx/>
              <a:buNone/>
              <a:defRPr sz="10700" b="0" i="0" spc="213">
                <a:solidFill>
                  <a:srgbClr val="FFFFFF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  <a:sym typeface="Trebuchet MS"/>
              </a:defRPr>
            </a:lvl1pPr>
          </a:lstStyle>
          <a:p>
            <a:r>
              <a:rPr dirty="0"/>
              <a:t>Contents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8BEE51-B557-27D6-506D-6218479C7C55}"/>
              </a:ext>
            </a:extLst>
          </p:cNvPr>
          <p:cNvSpPr txBox="1"/>
          <p:nvPr userDrawn="1"/>
        </p:nvSpPr>
        <p:spPr>
          <a:xfrm>
            <a:off x="5272861" y="6033467"/>
            <a:ext cx="13838278" cy="53347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indent="0" algn="ctr">
              <a:lnSpc>
                <a:spcPct val="170000"/>
              </a:lnSpc>
              <a:spcBef>
                <a:spcPts val="0"/>
              </a:spcBef>
              <a:buSzTx/>
              <a:buNone/>
              <a:defRPr sz="4000" spc="319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OPTASPELLAUT SUM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QUE VELENDESTIS ET</a:t>
            </a:r>
          </a:p>
          <a:p>
            <a:pPr marL="0" indent="0" algn="ctr">
              <a:lnSpc>
                <a:spcPct val="170000"/>
              </a:lnSpc>
              <a:spcBef>
                <a:spcPts val="0"/>
              </a:spcBef>
              <a:buSzTx/>
              <a:buNone/>
              <a:defRPr sz="4000" spc="319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OMNIAERUM UNTIIS DOLLORI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UT ENTIIS PORIT ERIBUS</a:t>
            </a:r>
          </a:p>
          <a:p>
            <a:pPr marL="0" indent="0" algn="ctr">
              <a:lnSpc>
                <a:spcPct val="170000"/>
              </a:lnSpc>
              <a:spcBef>
                <a:spcPts val="0"/>
              </a:spcBef>
              <a:buSzTx/>
              <a:buNone/>
              <a:defRPr sz="4000" spc="319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ACILLOR EPERUMQUI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563620692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pg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1" y="535"/>
            <a:ext cx="24382097" cy="13714930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General girl V1-01.jpg"/>
          <p:cNvSpPr>
            <a:spLocks noGrp="1"/>
          </p:cNvSpPr>
          <p:nvPr>
            <p:ph type="pic" idx="21" hasCustomPrompt="1"/>
          </p:nvPr>
        </p:nvSpPr>
        <p:spPr>
          <a:xfrm>
            <a:off x="-2105024" y="-7175755"/>
            <a:ext cx="36405028" cy="2704373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en-GB" dirty="0"/>
              <a:t>    </a:t>
            </a:r>
            <a:endParaRPr dirty="0"/>
          </a:p>
        </p:txBody>
      </p:sp>
      <p:sp>
        <p:nvSpPr>
          <p:cNvPr id="8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66968" y="12925440"/>
            <a:ext cx="407343" cy="431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84" name="Section…"/>
          <p:cNvSpPr txBox="1">
            <a:spLocks noGrp="1"/>
          </p:cNvSpPr>
          <p:nvPr>
            <p:ph type="body" sz="half" idx="22" hasCustomPrompt="1"/>
          </p:nvPr>
        </p:nvSpPr>
        <p:spPr>
          <a:xfrm>
            <a:off x="0" y="5385031"/>
            <a:ext cx="12371612" cy="294593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pPr marL="0" indent="0" algn="ctr">
              <a:lnSpc>
                <a:spcPts val="12000"/>
              </a:lnSpc>
              <a:spcBef>
                <a:spcPts val="0"/>
              </a:spcBef>
              <a:buSzTx/>
              <a:buNone/>
              <a:defRPr sz="120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dirty="0"/>
              <a:t>Section divider slide title</a:t>
            </a:r>
          </a:p>
          <a:p>
            <a:pPr marL="0" indent="0" algn="ctr">
              <a:lnSpc>
                <a:spcPts val="12000"/>
              </a:lnSpc>
              <a:spcBef>
                <a:spcPts val="0"/>
              </a:spcBef>
              <a:buSzTx/>
              <a:buNone/>
              <a:defRPr sz="120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endParaRPr dirty="0"/>
          </a:p>
        </p:txBody>
      </p:sp>
      <p:sp>
        <p:nvSpPr>
          <p:cNvPr id="85" name="Expand your Opportunities with Edge Hill"/>
          <p:cNvSpPr txBox="1"/>
          <p:nvPr/>
        </p:nvSpPr>
        <p:spPr>
          <a:xfrm>
            <a:off x="18254814" y="12919382"/>
            <a:ext cx="6218840" cy="8066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1pPr algn="l">
              <a:lnSpc>
                <a:spcPct val="170000"/>
              </a:lnSpc>
              <a:defRPr sz="2200" spc="-44">
                <a:solidFill>
                  <a:srgbClr val="825C8A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r>
              <a:rPr b="0" i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Expand your Opportunities with Edge Hill</a:t>
            </a:r>
          </a:p>
        </p:txBody>
      </p:sp>
    </p:spTree>
    <p:extLst>
      <p:ext uri="{BB962C8B-B14F-4D97-AF65-F5344CB8AC3E}">
        <p14:creationId xmlns:p14="http://schemas.microsoft.com/office/powerpoint/2010/main" val="439415240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tent Slide w/Multipl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pg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1" y="535"/>
            <a:ext cx="24382097" cy="13714930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66968" y="12916095"/>
            <a:ext cx="448841" cy="441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72462"/>
                </a:solidFill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6" name="Content slide with multiple images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841588" y="1877214"/>
            <a:ext cx="9006551" cy="377944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9200"/>
              </a:lnSpc>
              <a:spcBef>
                <a:spcPts val="0"/>
              </a:spcBef>
              <a:buSzTx/>
              <a:buNone/>
              <a:defRPr sz="9200" b="0" i="0" spc="183">
                <a:solidFill>
                  <a:srgbClr val="672462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  <a:sym typeface="Trebuchet MS"/>
              </a:defRPr>
            </a:lvl1pPr>
          </a:lstStyle>
          <a:p>
            <a:r>
              <a:rPr dirty="0"/>
              <a:t>Content slide with multiple images</a:t>
            </a:r>
          </a:p>
        </p:txBody>
      </p:sp>
      <p:sp>
        <p:nvSpPr>
          <p:cNvPr id="107" name="Ceaque optus sitium rehendi tiscipi distoribus pa commodi pitatistio dolorpo rporro qui doluptat res nulpariates mi,  as alibus at. Natatqui quodis essit que aut quate delibus  alisInistior sita et venie.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845846" y="5945087"/>
            <a:ext cx="8491131" cy="169027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457200">
              <a:lnSpc>
                <a:spcPct val="120000"/>
              </a:lnSpc>
              <a:spcBef>
                <a:spcPts val="2000"/>
              </a:spcBef>
              <a:buSzTx/>
              <a:buNone/>
              <a:defRPr sz="2200" spc="89">
                <a:solidFill>
                  <a:srgbClr val="67246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Trebuchet MS"/>
              </a:defRPr>
            </a:lvl1pPr>
          </a:lstStyle>
          <a:p>
            <a:r>
              <a:rPr dirty="0" err="1"/>
              <a:t>Ceaque</a:t>
            </a:r>
            <a:r>
              <a:rPr dirty="0"/>
              <a:t> </a:t>
            </a:r>
            <a:r>
              <a:rPr dirty="0" err="1"/>
              <a:t>optus</a:t>
            </a:r>
            <a:r>
              <a:rPr dirty="0"/>
              <a:t> </a:t>
            </a:r>
            <a:r>
              <a:rPr dirty="0" err="1"/>
              <a:t>sitium</a:t>
            </a:r>
            <a:r>
              <a:rPr dirty="0"/>
              <a:t> </a:t>
            </a:r>
            <a:r>
              <a:rPr dirty="0" err="1"/>
              <a:t>rehendi</a:t>
            </a:r>
            <a:r>
              <a:rPr dirty="0"/>
              <a:t> </a:t>
            </a:r>
            <a:r>
              <a:rPr dirty="0" err="1"/>
              <a:t>tiscipi</a:t>
            </a:r>
            <a:r>
              <a:rPr dirty="0"/>
              <a:t> </a:t>
            </a:r>
            <a:r>
              <a:rPr dirty="0" err="1"/>
              <a:t>distoribus</a:t>
            </a:r>
            <a:r>
              <a:rPr dirty="0"/>
              <a:t> pa </a:t>
            </a:r>
            <a:r>
              <a:rPr dirty="0" err="1"/>
              <a:t>commodi</a:t>
            </a:r>
            <a:r>
              <a:rPr dirty="0"/>
              <a:t> </a:t>
            </a:r>
            <a:r>
              <a:rPr dirty="0" err="1"/>
              <a:t>pitatistio</a:t>
            </a:r>
            <a:r>
              <a:rPr dirty="0"/>
              <a:t> </a:t>
            </a:r>
            <a:r>
              <a:rPr dirty="0" err="1"/>
              <a:t>dolorpo</a:t>
            </a:r>
            <a:r>
              <a:rPr dirty="0"/>
              <a:t> </a:t>
            </a:r>
            <a:r>
              <a:rPr dirty="0" err="1"/>
              <a:t>rporro</a:t>
            </a:r>
            <a:r>
              <a:rPr dirty="0"/>
              <a:t> qui </a:t>
            </a:r>
            <a:r>
              <a:rPr dirty="0" err="1"/>
              <a:t>doluptat</a:t>
            </a:r>
            <a:r>
              <a:rPr dirty="0"/>
              <a:t> res </a:t>
            </a:r>
            <a:r>
              <a:rPr dirty="0" err="1"/>
              <a:t>nulpariates</a:t>
            </a:r>
            <a:r>
              <a:rPr dirty="0"/>
              <a:t> mi,  as </a:t>
            </a:r>
            <a:r>
              <a:rPr dirty="0" err="1"/>
              <a:t>alibus</a:t>
            </a:r>
            <a:r>
              <a:rPr dirty="0"/>
              <a:t> at. </a:t>
            </a:r>
            <a:r>
              <a:rPr dirty="0" err="1"/>
              <a:t>Natatqui</a:t>
            </a:r>
            <a:r>
              <a:rPr dirty="0"/>
              <a:t> </a:t>
            </a:r>
            <a:r>
              <a:rPr dirty="0" err="1"/>
              <a:t>quodis</a:t>
            </a:r>
            <a:r>
              <a:rPr dirty="0"/>
              <a:t> </a:t>
            </a:r>
            <a:r>
              <a:rPr dirty="0" err="1"/>
              <a:t>essit</a:t>
            </a:r>
            <a:r>
              <a:rPr dirty="0"/>
              <a:t> que </a:t>
            </a:r>
            <a:r>
              <a:rPr dirty="0" err="1"/>
              <a:t>aut</a:t>
            </a:r>
            <a:r>
              <a:rPr dirty="0"/>
              <a:t> quate </a:t>
            </a:r>
            <a:r>
              <a:rPr dirty="0" err="1"/>
              <a:t>delibus</a:t>
            </a:r>
            <a:r>
              <a:rPr dirty="0"/>
              <a:t>  </a:t>
            </a:r>
            <a:r>
              <a:rPr dirty="0" err="1"/>
              <a:t>alisInistior</a:t>
            </a:r>
            <a:r>
              <a:rPr dirty="0"/>
              <a:t> </a:t>
            </a:r>
            <a:r>
              <a:rPr dirty="0" err="1"/>
              <a:t>sita</a:t>
            </a:r>
            <a:r>
              <a:rPr dirty="0"/>
              <a:t> et </a:t>
            </a:r>
            <a:r>
              <a:rPr dirty="0" err="1"/>
              <a:t>venie</a:t>
            </a:r>
            <a:r>
              <a:rPr dirty="0"/>
              <a:t>.</a:t>
            </a:r>
          </a:p>
        </p:txBody>
      </p:sp>
      <p:sp>
        <p:nvSpPr>
          <p:cNvPr id="109" name="Campus.jpg"/>
          <p:cNvSpPr>
            <a:spLocks noGrp="1"/>
          </p:cNvSpPr>
          <p:nvPr>
            <p:ph type="pic" sz="quarter" idx="24"/>
          </p:nvPr>
        </p:nvSpPr>
        <p:spPr>
          <a:xfrm>
            <a:off x="17094446" y="379528"/>
            <a:ext cx="3836651" cy="542700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0" name="Screenshot 2021-04-01 at 11.47.11.png"/>
          <p:cNvSpPr>
            <a:spLocks noGrp="1"/>
          </p:cNvSpPr>
          <p:nvPr>
            <p:ph type="pic" sz="half" idx="25"/>
          </p:nvPr>
        </p:nvSpPr>
        <p:spPr>
          <a:xfrm>
            <a:off x="16772765" y="5469767"/>
            <a:ext cx="10405914" cy="694055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1" name="Screenshot 2021-04-01 at 16.23.49.png"/>
          <p:cNvSpPr>
            <a:spLocks noGrp="1"/>
          </p:cNvSpPr>
          <p:nvPr>
            <p:ph type="pic" sz="quarter" idx="26"/>
          </p:nvPr>
        </p:nvSpPr>
        <p:spPr>
          <a:xfrm>
            <a:off x="2446445" y="8203869"/>
            <a:ext cx="8079276" cy="361033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2" name="Expand your Opportunities with Edge Hill"/>
          <p:cNvSpPr txBox="1"/>
          <p:nvPr/>
        </p:nvSpPr>
        <p:spPr>
          <a:xfrm>
            <a:off x="18254814" y="12919382"/>
            <a:ext cx="6218840" cy="8066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1pPr algn="l">
              <a:lnSpc>
                <a:spcPct val="170000"/>
              </a:lnSpc>
              <a:defRPr sz="2200" spc="-44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r>
              <a:rPr b="0" i="0" dirty="0">
                <a:latin typeface="Arial" panose="020B0604020202020204" pitchFamily="34" charset="0"/>
                <a:cs typeface="Arial" panose="020B0604020202020204" pitchFamily="34" charset="0"/>
              </a:rPr>
              <a:t>Expand your Opportunities with Edge Hill</a:t>
            </a:r>
          </a:p>
        </p:txBody>
      </p:sp>
      <p:sp>
        <p:nvSpPr>
          <p:cNvPr id="108" name="21-253R Edgehill History v1.2.jpg"/>
          <p:cNvSpPr>
            <a:spLocks noGrp="1"/>
          </p:cNvSpPr>
          <p:nvPr>
            <p:ph type="pic" idx="23"/>
          </p:nvPr>
        </p:nvSpPr>
        <p:spPr>
          <a:xfrm>
            <a:off x="-1515674" y="-1718662"/>
            <a:ext cx="22863476" cy="1715332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41449620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ent Slide w/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pg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1" y="535"/>
            <a:ext cx="24382097" cy="13714930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66968" y="12925440"/>
            <a:ext cx="407343" cy="4318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25C8A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22" name="Campus.jpg"/>
          <p:cNvSpPr>
            <a:spLocks noGrp="1"/>
          </p:cNvSpPr>
          <p:nvPr>
            <p:ph type="pic" idx="22"/>
          </p:nvPr>
        </p:nvSpPr>
        <p:spPr>
          <a:xfrm>
            <a:off x="9912883" y="-4667444"/>
            <a:ext cx="12287681" cy="1738112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3" name="Gendisinihit alit quidus et opta earum quaspit aliquid mi, nam eaquaectitae"/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848518" y="4996386"/>
            <a:ext cx="7956164" cy="128400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2200" b="1" cap="all" spc="440">
                <a:solidFill>
                  <a:srgbClr val="67246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Trebuchet MS"/>
              </a:defRPr>
            </a:lvl1pPr>
          </a:lstStyle>
          <a:p>
            <a:r>
              <a:rPr dirty="0" err="1"/>
              <a:t>Gendisinihit</a:t>
            </a:r>
            <a:r>
              <a:rPr dirty="0"/>
              <a:t> alit </a:t>
            </a:r>
            <a:r>
              <a:rPr dirty="0" err="1"/>
              <a:t>quidus</a:t>
            </a:r>
            <a:r>
              <a:rPr dirty="0"/>
              <a:t> et </a:t>
            </a:r>
            <a:r>
              <a:rPr dirty="0" err="1"/>
              <a:t>opta</a:t>
            </a:r>
            <a:r>
              <a:rPr dirty="0"/>
              <a:t> </a:t>
            </a:r>
            <a:r>
              <a:rPr dirty="0" err="1"/>
              <a:t>earum</a:t>
            </a:r>
            <a:r>
              <a:rPr dirty="0"/>
              <a:t> </a:t>
            </a:r>
            <a:r>
              <a:rPr dirty="0" err="1"/>
              <a:t>quaspit</a:t>
            </a:r>
            <a:r>
              <a:rPr dirty="0"/>
              <a:t> </a:t>
            </a:r>
            <a:r>
              <a:rPr dirty="0" err="1"/>
              <a:t>aliquid</a:t>
            </a:r>
            <a:r>
              <a:rPr dirty="0"/>
              <a:t> mi, </a:t>
            </a:r>
            <a:r>
              <a:rPr dirty="0" err="1"/>
              <a:t>nam</a:t>
            </a:r>
            <a:r>
              <a:rPr dirty="0"/>
              <a:t> </a:t>
            </a:r>
            <a:r>
              <a:rPr dirty="0" err="1"/>
              <a:t>eaquaectitae</a:t>
            </a:r>
            <a:r>
              <a:rPr dirty="0"/>
              <a:t> </a:t>
            </a:r>
          </a:p>
        </p:txBody>
      </p:sp>
      <p:sp>
        <p:nvSpPr>
          <p:cNvPr id="124" name="Expand your Opportunities with Edge Hill"/>
          <p:cNvSpPr txBox="1"/>
          <p:nvPr/>
        </p:nvSpPr>
        <p:spPr>
          <a:xfrm>
            <a:off x="18254814" y="12919382"/>
            <a:ext cx="6218840" cy="8066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1pPr algn="l">
              <a:lnSpc>
                <a:spcPct val="170000"/>
              </a:lnSpc>
              <a:defRPr sz="2200" spc="-44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r>
              <a:rPr b="0" i="0" dirty="0">
                <a:latin typeface="Arial" panose="020B0604020202020204" pitchFamily="34" charset="0"/>
                <a:cs typeface="Arial" panose="020B0604020202020204" pitchFamily="34" charset="0"/>
              </a:rPr>
              <a:t>Expand your Opportunities with Edge Hill</a:t>
            </a:r>
          </a:p>
        </p:txBody>
      </p:sp>
      <p:sp>
        <p:nvSpPr>
          <p:cNvPr id="125" name="Content slide with one image"/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841588" y="1877214"/>
            <a:ext cx="9006551" cy="255820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9200"/>
              </a:lnSpc>
              <a:spcBef>
                <a:spcPts val="0"/>
              </a:spcBef>
              <a:buSzTx/>
              <a:buNone/>
              <a:defRPr sz="9200" b="0" i="0" spc="183">
                <a:solidFill>
                  <a:srgbClr val="672462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  <a:sym typeface="Trebuchet MS"/>
              </a:defRPr>
            </a:lvl1pPr>
          </a:lstStyle>
          <a:p>
            <a:r>
              <a:rPr dirty="0"/>
              <a:t>Content slide with one image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968DD4-70A3-20E1-4C81-4124FF615EE8}"/>
              </a:ext>
            </a:extLst>
          </p:cNvPr>
          <p:cNvSpPr txBox="1"/>
          <p:nvPr userDrawn="1"/>
        </p:nvSpPr>
        <p:spPr>
          <a:xfrm>
            <a:off x="1861165" y="6852350"/>
            <a:ext cx="6954940" cy="37959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l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Ceaque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optus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sitium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rehendi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tiscipi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distoribus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commodi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pitatistio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dolorpo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rporro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qui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doluptat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res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nulpariates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miquate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as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alibus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at.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Natatqui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quodis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essit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delibus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alisInistior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sita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veniet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verio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quae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Mosam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eribusant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lit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lanita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volorum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simagnimus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autEbit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magnatiumquo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dusande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verum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doluptatqui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custoris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iunditam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rerchicit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qui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corerci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psaperruntia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voloris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aute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dellaut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asperum </a:t>
            </a:r>
            <a:r>
              <a:rPr lang="en-GB" spc="0" dirty="0" err="1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quidemq</a:t>
            </a:r>
            <a:r>
              <a:rPr lang="en-GB" spc="0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25381534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EHU Logo White.pdf">
            <a:extLst>
              <a:ext uri="{FF2B5EF4-FFF2-40B4-BE49-F238E27FC236}">
                <a16:creationId xmlns:a16="http://schemas.microsoft.com/office/drawing/2014/main" id="{512A6EDF-2E7D-367A-AF45-CF26274C4B7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85526" y="11231000"/>
            <a:ext cx="3600449" cy="1435100"/>
          </a:xfrm>
          <a:prstGeom prst="rect">
            <a:avLst/>
          </a:prstGeom>
          <a:noFill/>
          <a:ln w="12700">
            <a:miter lim="400000"/>
          </a:ln>
        </p:spPr>
      </p:pic>
      <p:sp>
        <p:nvSpPr>
          <p:cNvPr id="14" name="Slide Number">
            <a:extLst>
              <a:ext uri="{FF2B5EF4-FFF2-40B4-BE49-F238E27FC236}">
                <a16:creationId xmlns:a16="http://schemas.microsoft.com/office/drawing/2014/main" id="{2E86541C-E544-06B3-D437-42EEC9AB1D6E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2185751" y="13014453"/>
            <a:ext cx="448841" cy="44114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l" defTabSz="584200">
              <a:defRPr sz="220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Trebuchet MS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7864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70" r:id="rId4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Arial" panose="020B0604020202020204" pitchFamily="34" charset="0"/>
          <a:ea typeface="+mn-ea"/>
          <a:cs typeface="Arial" panose="020B0604020202020204" pitchFamily="34" charset="0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1pPr>
      <a:lvl2pPr marL="0" marR="0" indent="4572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2pPr>
      <a:lvl3pPr marL="0" marR="0" indent="9144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3pPr>
      <a:lvl4pPr marL="0" marR="0" indent="13716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4pPr>
      <a:lvl5pPr marL="0" marR="0" indent="18288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5pPr>
      <a:lvl6pPr marL="0" marR="0" indent="22860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6pPr>
      <a:lvl7pPr marL="0" marR="0" indent="27432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7pPr>
      <a:lvl8pPr marL="0" marR="0" indent="32004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8pPr>
      <a:lvl9pPr marL="0" marR="0" indent="36576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EHU Logo White.pdf">
            <a:extLst>
              <a:ext uri="{FF2B5EF4-FFF2-40B4-BE49-F238E27FC236}">
                <a16:creationId xmlns:a16="http://schemas.microsoft.com/office/drawing/2014/main" id="{512A6EDF-2E7D-367A-AF45-CF26274C4B7D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85526" y="11231000"/>
            <a:ext cx="3600449" cy="1435100"/>
          </a:xfrm>
          <a:prstGeom prst="rect">
            <a:avLst/>
          </a:prstGeom>
          <a:noFill/>
          <a:ln w="12700">
            <a:miter lim="400000"/>
          </a:ln>
        </p:spPr>
      </p:pic>
      <p:sp>
        <p:nvSpPr>
          <p:cNvPr id="14" name="Slide Number">
            <a:extLst>
              <a:ext uri="{FF2B5EF4-FFF2-40B4-BE49-F238E27FC236}">
                <a16:creationId xmlns:a16="http://schemas.microsoft.com/office/drawing/2014/main" id="{2E86541C-E544-06B3-D437-42EEC9AB1D6E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2185751" y="13014453"/>
            <a:ext cx="448841" cy="44114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l" defTabSz="584200">
              <a:defRPr sz="220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Trebuchet MS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1868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Arial" panose="020B0604020202020204" pitchFamily="34" charset="0"/>
          <a:ea typeface="+mn-ea"/>
          <a:cs typeface="Arial" panose="020B0604020202020204" pitchFamily="34" charset="0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1pPr>
      <a:lvl2pPr marL="0" marR="0" indent="4572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2pPr>
      <a:lvl3pPr marL="0" marR="0" indent="9144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3pPr>
      <a:lvl4pPr marL="0" marR="0" indent="13716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4pPr>
      <a:lvl5pPr marL="0" marR="0" indent="18288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5pPr>
      <a:lvl6pPr marL="0" marR="0" indent="22860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6pPr>
      <a:lvl7pPr marL="0" marR="0" indent="27432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7pPr>
      <a:lvl8pPr marL="0" marR="0" indent="32004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8pPr>
      <a:lvl9pPr marL="0" marR="0" indent="36576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EHU Logo White.pdf">
            <a:extLst>
              <a:ext uri="{FF2B5EF4-FFF2-40B4-BE49-F238E27FC236}">
                <a16:creationId xmlns:a16="http://schemas.microsoft.com/office/drawing/2014/main" id="{512A6EDF-2E7D-367A-AF45-CF26274C4B7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85526" y="11231000"/>
            <a:ext cx="3600449" cy="1435100"/>
          </a:xfrm>
          <a:prstGeom prst="rect">
            <a:avLst/>
          </a:prstGeom>
          <a:noFill/>
          <a:ln w="12700">
            <a:miter lim="400000"/>
          </a:ln>
        </p:spPr>
      </p:pic>
      <p:sp>
        <p:nvSpPr>
          <p:cNvPr id="5" name="Slide Number">
            <a:extLst>
              <a:ext uri="{FF2B5EF4-FFF2-40B4-BE49-F238E27FC236}">
                <a16:creationId xmlns:a16="http://schemas.microsoft.com/office/drawing/2014/main" id="{7C104BF7-13DC-9D40-BA9E-3B60FF1565D3}"/>
              </a:ext>
            </a:extLst>
          </p:cNvPr>
          <p:cNvSpPr txBox="1">
            <a:spLocks/>
          </p:cNvSpPr>
          <p:nvPr userDrawn="1"/>
        </p:nvSpPr>
        <p:spPr>
          <a:xfrm>
            <a:off x="12338151" y="13166853"/>
            <a:ext cx="102657" cy="44114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Trebuchet MS"/>
              </a:defRPr>
            </a:lvl1pPr>
            <a:lvl2pPr marL="0" marR="0" indent="457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8729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Arial" panose="020B0604020202020204" pitchFamily="34" charset="0"/>
          <a:ea typeface="+mn-ea"/>
          <a:cs typeface="Arial" panose="020B0604020202020204" pitchFamily="34" charset="0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1pPr>
      <a:lvl2pPr marL="0" marR="0" indent="4572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2pPr>
      <a:lvl3pPr marL="0" marR="0" indent="9144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3pPr>
      <a:lvl4pPr marL="0" marR="0" indent="13716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4pPr>
      <a:lvl5pPr marL="0" marR="0" indent="18288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5pPr>
      <a:lvl6pPr marL="0" marR="0" indent="22860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6pPr>
      <a:lvl7pPr marL="0" marR="0" indent="27432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7pPr>
      <a:lvl8pPr marL="0" marR="0" indent="32004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8pPr>
      <a:lvl9pPr marL="0" marR="0" indent="36576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pg9.jpg" descr="backgroun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03" y="535"/>
            <a:ext cx="24382097" cy="137154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361E371-39BB-521F-F3B7-C8CF18C8993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0566" y="1811203"/>
            <a:ext cx="11543065" cy="1033773"/>
          </a:xfrm>
          <a:prstGeom prst="rect">
            <a:avLst/>
          </a:prstGeom>
        </p:spPr>
        <p:txBody>
          <a:bodyPr/>
          <a:lstStyle/>
          <a:p>
            <a:r>
              <a:rPr lang="en-GB" sz="7200" b="0" dirty="0">
                <a:solidFill>
                  <a:srgbClr val="672462"/>
                </a:solidFill>
              </a:rPr>
              <a:t>Diversity Access Programme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B921FA4-0733-936E-6951-1CFA4EF3550E}"/>
              </a:ext>
            </a:extLst>
          </p:cNvPr>
          <p:cNvSpPr/>
          <p:nvPr/>
        </p:nvSpPr>
        <p:spPr>
          <a:xfrm>
            <a:off x="8636000" y="10497571"/>
            <a:ext cx="4775596" cy="2872581"/>
          </a:xfrm>
          <a:prstGeom prst="rect">
            <a:avLst/>
          </a:prstGeom>
          <a:solidFill>
            <a:srgbClr val="DED1E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</p:txBody>
      </p:sp>
      <p:pic>
        <p:nvPicPr>
          <p:cNvPr id="7" name="Picture 6" descr="Decorative image - 2 students working with health technician on suture station at taster event.">
            <a:extLst>
              <a:ext uri="{FF2B5EF4-FFF2-40B4-BE49-F238E27FC236}">
                <a16:creationId xmlns:a16="http://schemas.microsoft.com/office/drawing/2014/main" id="{39EEDFA9-0153-7B92-7305-4C9A376CD1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439"/>
          <a:stretch/>
        </p:blipFill>
        <p:spPr>
          <a:xfrm>
            <a:off x="14278293" y="479161"/>
            <a:ext cx="9542601" cy="12677677"/>
          </a:xfrm>
          <a:prstGeom prst="rect">
            <a:avLst/>
          </a:prstGeom>
        </p:spPr>
      </p:pic>
      <p:pic>
        <p:nvPicPr>
          <p:cNvPr id="8" name="Picture 7" descr="A QR code with a white background">
            <a:extLst>
              <a:ext uri="{FF2B5EF4-FFF2-40B4-BE49-F238E27FC236}">
                <a16:creationId xmlns:a16="http://schemas.microsoft.com/office/drawing/2014/main" id="{785CD36C-41BF-EF98-023A-8CF393C0AFA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450" t="6006" r="6735" b="5694"/>
          <a:stretch/>
        </p:blipFill>
        <p:spPr>
          <a:xfrm>
            <a:off x="10674214" y="10636002"/>
            <a:ext cx="2545251" cy="258883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ED66AF6-C134-BA84-5465-4429A5F63A92}"/>
              </a:ext>
            </a:extLst>
          </p:cNvPr>
          <p:cNvSpPr txBox="1"/>
          <p:nvPr/>
        </p:nvSpPr>
        <p:spPr>
          <a:xfrm>
            <a:off x="491731" y="2650670"/>
            <a:ext cx="11235241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3200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For Black, Asian &amp; Minority Ethnic Year 12/1st Year Students </a:t>
            </a:r>
          </a:p>
        </p:txBody>
      </p:sp>
      <p:pic>
        <p:nvPicPr>
          <p:cNvPr id="11" name="Picture 10" descr="Edge Hill University Logo">
            <a:extLst>
              <a:ext uri="{FF2B5EF4-FFF2-40B4-BE49-F238E27FC236}">
                <a16:creationId xmlns:a16="http://schemas.microsoft.com/office/drawing/2014/main" id="{39334521-5AE9-ED80-5972-1EB7368B37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504" y="238076"/>
            <a:ext cx="3381375" cy="135255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1BB1C77-EF37-F339-972A-2463C4709F61}"/>
              </a:ext>
            </a:extLst>
          </p:cNvPr>
          <p:cNvSpPr txBox="1"/>
          <p:nvPr/>
        </p:nvSpPr>
        <p:spPr>
          <a:xfrm>
            <a:off x="8407288" y="10710403"/>
            <a:ext cx="2086136" cy="23185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3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Scan to</a:t>
            </a:r>
            <a:r>
              <a:rPr lang="en-GB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express your interest</a:t>
            </a:r>
            <a:endParaRPr kumimoji="0" lang="en-GB" sz="3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E12A3DB-72A6-BC07-011E-D7816328D20D}"/>
              </a:ext>
            </a:extLst>
          </p:cNvPr>
          <p:cNvSpPr/>
          <p:nvPr/>
        </p:nvSpPr>
        <p:spPr>
          <a:xfrm>
            <a:off x="10351596" y="4029373"/>
            <a:ext cx="3060000" cy="6258123"/>
          </a:xfrm>
          <a:prstGeom prst="rect">
            <a:avLst/>
          </a:prstGeom>
          <a:solidFill>
            <a:srgbClr val="DED1E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3200" dirty="0">
                <a:solidFill>
                  <a:srgbClr val="5F295F"/>
                </a:solidFill>
                <a:latin typeface="+mj-lt"/>
                <a:ea typeface="Helvetica Neue Medium"/>
                <a:cs typeface="Helvetica Neue Medium"/>
                <a:sym typeface="Helvetica Neue Medium"/>
              </a:rPr>
              <a:t>Choose your Future</a:t>
            </a: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May 2025</a:t>
            </a: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1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1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1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In sixth form/college session</a:t>
            </a: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342900" marR="0" lvl="0" indent="-3429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Session directed by you</a:t>
            </a:r>
          </a:p>
          <a:p>
            <a:pPr marL="342900" marR="0" lvl="0" indent="-3429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342900" marR="0" lvl="0" indent="-3429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Guidance for the right point of your journey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D1B2EAA-CE4F-AF49-980F-4A734BCE5494}"/>
              </a:ext>
            </a:extLst>
          </p:cNvPr>
          <p:cNvSpPr/>
          <p:nvPr/>
        </p:nvSpPr>
        <p:spPr>
          <a:xfrm>
            <a:off x="7045708" y="4060957"/>
            <a:ext cx="3060000" cy="6196568"/>
          </a:xfrm>
          <a:prstGeom prst="rect">
            <a:avLst/>
          </a:prstGeom>
          <a:solidFill>
            <a:srgbClr val="DED1E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3200" dirty="0">
                <a:solidFill>
                  <a:srgbClr val="5F295F"/>
                </a:solidFill>
                <a:latin typeface="+mj-lt"/>
                <a:ea typeface="Helvetica Neue Medium"/>
                <a:cs typeface="Helvetica Neue Medium"/>
                <a:sym typeface="Helvetica Neue Medium"/>
              </a:rPr>
              <a:t>On Campus Connections</a:t>
            </a: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Wednesday 5</a:t>
            </a:r>
            <a:r>
              <a:rPr kumimoji="0" lang="en-GB" b="1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th</a:t>
            </a:r>
            <a:r>
              <a:rPr kumimoji="0" lang="en-GB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 March 2025</a:t>
            </a: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solidFill>
                <a:srgbClr val="5F295F"/>
              </a:solidFill>
              <a:latin typeface="+mj-lt"/>
              <a:ea typeface="Helvetica Neue Medium"/>
              <a:cs typeface="Helvetica Neue Medium"/>
              <a:sym typeface="Helvetica Neue Medium"/>
            </a:endParaRP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solidFill>
                <a:srgbClr val="5F295F"/>
              </a:solidFill>
              <a:latin typeface="+mj-lt"/>
              <a:ea typeface="Helvetica Neue Medium"/>
              <a:cs typeface="Helvetica Neue Medium"/>
              <a:sym typeface="Helvetica Neue Medium"/>
            </a:endParaRP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On campus event</a:t>
            </a: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342900" marR="0" lvl="0" indent="-3429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Academic tasters</a:t>
            </a:r>
          </a:p>
          <a:p>
            <a:pPr marL="342900" marR="0" lvl="0" indent="-3429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342900" marR="0" lvl="0" indent="-3429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Society insights</a:t>
            </a:r>
          </a:p>
          <a:p>
            <a:pPr marL="342900" marR="0" lvl="0" indent="-3429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342900" marR="0" lvl="0" indent="-3429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Student life experiences</a:t>
            </a: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3C7F453-D508-CEDC-73C3-76F471A93CC1}"/>
              </a:ext>
            </a:extLst>
          </p:cNvPr>
          <p:cNvSpPr/>
          <p:nvPr/>
        </p:nvSpPr>
        <p:spPr>
          <a:xfrm>
            <a:off x="433930" y="4029373"/>
            <a:ext cx="3060000" cy="6258123"/>
          </a:xfrm>
          <a:prstGeom prst="rect">
            <a:avLst/>
          </a:prstGeom>
          <a:solidFill>
            <a:srgbClr val="DED1E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3200" dirty="0">
                <a:solidFill>
                  <a:srgbClr val="5F295F"/>
                </a:solidFill>
                <a:latin typeface="+mj-lt"/>
                <a:ea typeface="Helvetica Neue Medium"/>
                <a:cs typeface="Helvetica Neue Medium"/>
                <a:sym typeface="Helvetica Neue Medium"/>
              </a:rPr>
              <a:t>You and 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3200" dirty="0">
                <a:solidFill>
                  <a:srgbClr val="5F295F"/>
                </a:solidFill>
                <a:latin typeface="+mj-lt"/>
                <a:ea typeface="Helvetica Neue Medium"/>
                <a:cs typeface="Helvetica Neue Medium"/>
                <a:sym typeface="Helvetica Neue Medium"/>
              </a:rPr>
              <a:t>Uni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b="1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November 2024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b="1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In sixth form/college session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342900" marR="0" indent="-3429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 Explore belonging at university</a:t>
            </a:r>
          </a:p>
          <a:p>
            <a:pPr marL="342900" marR="0" indent="-3429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342900" marR="0" indent="-3429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Form friendships with others on the programme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A503C86-7022-B8D2-BF9D-7EE7F0594548}"/>
              </a:ext>
            </a:extLst>
          </p:cNvPr>
          <p:cNvSpPr/>
          <p:nvPr/>
        </p:nvSpPr>
        <p:spPr>
          <a:xfrm>
            <a:off x="3739819" y="4029373"/>
            <a:ext cx="3060000" cy="6258123"/>
          </a:xfrm>
          <a:prstGeom prst="rect">
            <a:avLst/>
          </a:prstGeom>
          <a:solidFill>
            <a:srgbClr val="DED1E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3200" dirty="0">
                <a:solidFill>
                  <a:srgbClr val="5F295F"/>
                </a:solidFill>
                <a:latin typeface="+mj-lt"/>
                <a:ea typeface="Helvetica Neue Medium"/>
                <a:cs typeface="Helvetica Neue Medium"/>
                <a:sym typeface="Helvetica Neue Medium"/>
              </a:rPr>
              <a:t>Session for Supporters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b="1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Wednesday 27</a:t>
            </a:r>
            <a:r>
              <a:rPr lang="en-GB" b="1" baseline="30000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th </a:t>
            </a:r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November 2024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Online session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342900" marR="0" indent="-3429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Advice around university</a:t>
            </a:r>
          </a:p>
          <a:p>
            <a:pPr marL="342900" marR="0" indent="-3429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342900" marR="0" indent="-3429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Information about the Diversity Access Programme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5FC8961-5240-0A2F-A194-115EE0690C67}"/>
              </a:ext>
            </a:extLst>
          </p:cNvPr>
          <p:cNvSpPr txBox="1"/>
          <p:nvPr/>
        </p:nvSpPr>
        <p:spPr>
          <a:xfrm>
            <a:off x="386162" y="10883800"/>
            <a:ext cx="8021126" cy="25648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If you attend all events, you will 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kumimoji="0" lang="en-GB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eceive an </a:t>
            </a:r>
            <a:r>
              <a:rPr kumimoji="0" lang="en-GB" b="1" i="0" u="none" strike="noStrike" cap="none" spc="0" normalizeH="0" baseline="0" dirty="0">
                <a:ln>
                  <a:noFill/>
                </a:ln>
                <a:solidFill>
                  <a:srgbClr val="5F295F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8-point UCAS offer reduction </a:t>
            </a:r>
            <a:r>
              <a:rPr kumimoji="0" lang="en-GB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on application to Edge Hill on completion of the programme. This reduced offer excludes Medicine.</a:t>
            </a:r>
            <a:endParaRPr lang="en-GB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b="1" dirty="0">
              <a:solidFill>
                <a:srgbClr val="5F295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kumimoji="0" lang="en-GB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All of our access programmes 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</a:t>
            </a:r>
            <a:r>
              <a:rPr lang="en-GB" sz="1800" b="1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completely free 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include a </a:t>
            </a:r>
            <a:r>
              <a:rPr lang="en-GB" sz="1800" b="1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 lunch on campus visits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We also </a:t>
            </a:r>
            <a:r>
              <a:rPr lang="en-GB" sz="1800" b="1" dirty="0">
                <a:solidFill>
                  <a:srgbClr val="6724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travel costs 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enable you to attend.</a:t>
            </a:r>
          </a:p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spc="0" normalizeH="0" baseline="0" dirty="0">
              <a:ln>
                <a:noFill/>
              </a:ln>
              <a:solidFill>
                <a:srgbClr val="5F295F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01A6D19-ADC2-E0A7-AD07-CFBDAB60790D}"/>
              </a:ext>
            </a:extLst>
          </p:cNvPr>
          <p:cNvSpPr/>
          <p:nvPr/>
        </p:nvSpPr>
        <p:spPr>
          <a:xfrm>
            <a:off x="440566" y="3501874"/>
            <a:ext cx="3060000" cy="595035"/>
          </a:xfrm>
          <a:prstGeom prst="rect">
            <a:avLst/>
          </a:prstGeom>
          <a:solidFill>
            <a:srgbClr val="5F295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320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j-lt"/>
                <a:ea typeface="Helvetica Neue Medium"/>
                <a:cs typeface="Arial" panose="020B0604020202020204" pitchFamily="34" charset="0"/>
                <a:sym typeface="Helvetica Neue Medium"/>
              </a:rPr>
              <a:t>Event 1a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FCBB09-B3EA-78B3-1989-7DAFE4D1DCAC}"/>
              </a:ext>
            </a:extLst>
          </p:cNvPr>
          <p:cNvSpPr/>
          <p:nvPr/>
        </p:nvSpPr>
        <p:spPr>
          <a:xfrm>
            <a:off x="3733181" y="3499210"/>
            <a:ext cx="3066637" cy="595035"/>
          </a:xfrm>
          <a:prstGeom prst="rect">
            <a:avLst/>
          </a:prstGeom>
          <a:solidFill>
            <a:srgbClr val="5F295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320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j-lt"/>
                <a:ea typeface="Helvetica Neue Medium"/>
                <a:cs typeface="Arial" panose="020B0604020202020204" pitchFamily="34" charset="0"/>
                <a:sym typeface="Helvetica Neue Medium"/>
              </a:rPr>
              <a:t>Event 1b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A3653B-5AD6-489F-00A5-8DB108F22414}"/>
              </a:ext>
            </a:extLst>
          </p:cNvPr>
          <p:cNvSpPr/>
          <p:nvPr/>
        </p:nvSpPr>
        <p:spPr>
          <a:xfrm>
            <a:off x="7045170" y="3499209"/>
            <a:ext cx="3060000" cy="595035"/>
          </a:xfrm>
          <a:prstGeom prst="rect">
            <a:avLst/>
          </a:prstGeom>
          <a:solidFill>
            <a:srgbClr val="5F295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320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j-lt"/>
                <a:ea typeface="Helvetica Neue Medium"/>
                <a:cs typeface="Arial" panose="020B0604020202020204" pitchFamily="34" charset="0"/>
                <a:sym typeface="Helvetica Neue Medium"/>
              </a:rPr>
              <a:t>Event 2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364FDB3-5F17-CBFD-0887-659A21076BB8}"/>
              </a:ext>
            </a:extLst>
          </p:cNvPr>
          <p:cNvSpPr/>
          <p:nvPr/>
        </p:nvSpPr>
        <p:spPr>
          <a:xfrm>
            <a:off x="10344423" y="3499209"/>
            <a:ext cx="3060000" cy="595035"/>
          </a:xfrm>
          <a:prstGeom prst="rect">
            <a:avLst/>
          </a:prstGeom>
          <a:solidFill>
            <a:srgbClr val="5F295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320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j-lt"/>
                <a:ea typeface="Helvetica Neue Medium"/>
                <a:cs typeface="Arial" panose="020B0604020202020204" pitchFamily="34" charset="0"/>
                <a:sym typeface="Helvetica Neue Medium"/>
              </a:rPr>
              <a:t>Event 3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pg9.jpg" descr="backgroun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03" y="535"/>
            <a:ext cx="24382097" cy="13715465"/>
          </a:xfrm>
          <a:prstGeom prst="rect">
            <a:avLst/>
          </a:prstGeom>
          <a:ln w="12700">
            <a:miter lim="400000"/>
          </a:ln>
        </p:spPr>
      </p:pic>
      <p:sp>
        <p:nvSpPr>
          <p:cNvPr id="17" name="Title 16">
            <a:extLst>
              <a:ext uri="{FF2B5EF4-FFF2-40B4-BE49-F238E27FC236}">
                <a16:creationId xmlns:a16="http://schemas.microsoft.com/office/drawing/2014/main" id="{F0AA21EA-9D0B-0669-BBD2-8D3CA2E231B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0566" y="1762895"/>
            <a:ext cx="10149840" cy="1019243"/>
          </a:xfrm>
          <a:prstGeom prst="rect">
            <a:avLst/>
          </a:prstGeom>
        </p:spPr>
        <p:txBody>
          <a:bodyPr/>
          <a:lstStyle/>
          <a:p>
            <a:r>
              <a:rPr lang="en-GB" sz="7200" b="0" dirty="0">
                <a:solidFill>
                  <a:srgbClr val="672462"/>
                </a:solidFill>
              </a:rPr>
              <a:t>Ignite Access Programme</a:t>
            </a:r>
          </a:p>
        </p:txBody>
      </p:sp>
      <p:pic>
        <p:nvPicPr>
          <p:cNvPr id="10" name="Picture 9" descr="Decorative Image - 5 students walking and laughing">
            <a:extLst>
              <a:ext uri="{FF2B5EF4-FFF2-40B4-BE49-F238E27FC236}">
                <a16:creationId xmlns:a16="http://schemas.microsoft.com/office/drawing/2014/main" id="{C3652252-92B2-F841-17E7-314DBEE425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281" r="33235" b="7570"/>
          <a:stretch/>
        </p:blipFill>
        <p:spPr>
          <a:xfrm>
            <a:off x="14278293" y="491160"/>
            <a:ext cx="9563668" cy="12677677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EB921FA4-0733-936E-6951-1CFA4EF3550E}"/>
              </a:ext>
            </a:extLst>
          </p:cNvPr>
          <p:cNvSpPr/>
          <p:nvPr/>
        </p:nvSpPr>
        <p:spPr>
          <a:xfrm>
            <a:off x="8122024" y="10477135"/>
            <a:ext cx="5170277" cy="2872581"/>
          </a:xfrm>
          <a:prstGeom prst="rect">
            <a:avLst/>
          </a:prstGeom>
          <a:solidFill>
            <a:srgbClr val="DED1E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</p:txBody>
      </p:sp>
      <p:pic>
        <p:nvPicPr>
          <p:cNvPr id="8" name="Picture 7" descr="A QR code with a white background">
            <a:extLst>
              <a:ext uri="{FF2B5EF4-FFF2-40B4-BE49-F238E27FC236}">
                <a16:creationId xmlns:a16="http://schemas.microsoft.com/office/drawing/2014/main" id="{785CD36C-41BF-EF98-023A-8CF393C0AFA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450" t="6006" r="6735" b="5694"/>
          <a:stretch/>
        </p:blipFill>
        <p:spPr>
          <a:xfrm>
            <a:off x="10561920" y="10636002"/>
            <a:ext cx="2545251" cy="258883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ED66AF6-C134-BA84-5465-4429A5F63A92}"/>
              </a:ext>
            </a:extLst>
          </p:cNvPr>
          <p:cNvSpPr txBox="1"/>
          <p:nvPr/>
        </p:nvSpPr>
        <p:spPr>
          <a:xfrm>
            <a:off x="492099" y="2659470"/>
            <a:ext cx="12615440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For Year 12/1st Year Students who have received free school meals in the past 6 years  </a:t>
            </a:r>
          </a:p>
        </p:txBody>
      </p:sp>
      <p:pic>
        <p:nvPicPr>
          <p:cNvPr id="11" name="Picture 10" descr="Edge Hill University Logo">
            <a:extLst>
              <a:ext uri="{FF2B5EF4-FFF2-40B4-BE49-F238E27FC236}">
                <a16:creationId xmlns:a16="http://schemas.microsoft.com/office/drawing/2014/main" id="{39334521-5AE9-ED80-5972-1EB7368B37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504" y="238076"/>
            <a:ext cx="3381375" cy="135255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1BB1C77-EF37-F339-972A-2463C4709F61}"/>
              </a:ext>
            </a:extLst>
          </p:cNvPr>
          <p:cNvSpPr txBox="1"/>
          <p:nvPr/>
        </p:nvSpPr>
        <p:spPr>
          <a:xfrm>
            <a:off x="8311036" y="10710403"/>
            <a:ext cx="2086136" cy="23185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3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Scan to</a:t>
            </a:r>
            <a:r>
              <a:rPr lang="en-GB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express your interest</a:t>
            </a:r>
            <a:endParaRPr kumimoji="0" lang="en-GB" sz="3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4FE3935-2F89-6146-E253-AD8FDAED5A57}"/>
              </a:ext>
            </a:extLst>
          </p:cNvPr>
          <p:cNvSpPr/>
          <p:nvPr/>
        </p:nvSpPr>
        <p:spPr>
          <a:xfrm>
            <a:off x="10351596" y="3852916"/>
            <a:ext cx="3060000" cy="6258123"/>
          </a:xfrm>
          <a:prstGeom prst="rect">
            <a:avLst/>
          </a:prstGeom>
          <a:solidFill>
            <a:srgbClr val="DED1E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3200" dirty="0">
                <a:solidFill>
                  <a:srgbClr val="5F295F"/>
                </a:solidFill>
                <a:latin typeface="+mj-lt"/>
                <a:ea typeface="Helvetica Neue Medium"/>
                <a:cs typeface="Helvetica Neue Medium"/>
                <a:sym typeface="Helvetica Neue Medium"/>
              </a:rPr>
              <a:t>Prep for 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3200" dirty="0">
                <a:solidFill>
                  <a:srgbClr val="5F295F"/>
                </a:solidFill>
                <a:latin typeface="+mj-lt"/>
                <a:ea typeface="Helvetica Neue Medium"/>
                <a:cs typeface="Helvetica Neue Medium"/>
                <a:sym typeface="Helvetica Neue Medium"/>
              </a:rPr>
              <a:t>Success</a:t>
            </a: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April 2025</a:t>
            </a: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1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1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1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In sixth form/college session</a:t>
            </a: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342900" marR="0" lvl="0" indent="-3429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Session preparing you for success in Year 13</a:t>
            </a:r>
          </a:p>
          <a:p>
            <a:pPr marL="342900" marR="0" lvl="0" indent="-3429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342900" marR="0" lvl="0" indent="-3429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Guidance on your next steps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329633F-4016-D911-B633-8350BC4EDC53}"/>
              </a:ext>
            </a:extLst>
          </p:cNvPr>
          <p:cNvSpPr/>
          <p:nvPr/>
        </p:nvSpPr>
        <p:spPr>
          <a:xfrm>
            <a:off x="7045708" y="3853723"/>
            <a:ext cx="3060000" cy="6258123"/>
          </a:xfrm>
          <a:prstGeom prst="rect">
            <a:avLst/>
          </a:prstGeom>
          <a:solidFill>
            <a:srgbClr val="DED1E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3200" dirty="0">
                <a:solidFill>
                  <a:srgbClr val="5F295F"/>
                </a:solidFill>
                <a:latin typeface="+mj-lt"/>
                <a:ea typeface="Helvetica Neue Medium"/>
                <a:cs typeface="Helvetica Neue Medium"/>
                <a:sym typeface="Helvetica Neue Medium"/>
              </a:rPr>
              <a:t>Futures &amp; Foundations</a:t>
            </a: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Wednesday 12</a:t>
            </a:r>
            <a:r>
              <a:rPr kumimoji="0" lang="en-GB" b="1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th</a:t>
            </a:r>
            <a:r>
              <a:rPr kumimoji="0" lang="en-GB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 March 2025</a:t>
            </a: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solidFill>
                <a:srgbClr val="5F295F"/>
              </a:solidFill>
              <a:latin typeface="+mj-lt"/>
              <a:ea typeface="Helvetica Neue Medium"/>
              <a:cs typeface="Helvetica Neue Medium"/>
              <a:sym typeface="Helvetica Neue Medium"/>
            </a:endParaRP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solidFill>
                <a:srgbClr val="5F295F"/>
              </a:solidFill>
              <a:latin typeface="+mj-lt"/>
              <a:ea typeface="Helvetica Neue Medium"/>
              <a:cs typeface="Helvetica Neue Medium"/>
              <a:sym typeface="Helvetica Neue Medium"/>
            </a:endParaRP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On campus event</a:t>
            </a: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342900" marR="0" lvl="0" indent="-3429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Learn about alumni destinations</a:t>
            </a:r>
          </a:p>
          <a:p>
            <a:pPr marL="342900" marR="0" lvl="0" indent="-3429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342900" marR="0" lvl="0" indent="-3429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Explore budgeting and managing your money</a:t>
            </a: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342900" marR="0" lvl="0" indent="-3429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9DE03B-F2FB-7335-EAC8-CB32B11D2E6D}"/>
              </a:ext>
            </a:extLst>
          </p:cNvPr>
          <p:cNvSpPr/>
          <p:nvPr/>
        </p:nvSpPr>
        <p:spPr>
          <a:xfrm>
            <a:off x="433930" y="3852916"/>
            <a:ext cx="3060000" cy="6258123"/>
          </a:xfrm>
          <a:prstGeom prst="rect">
            <a:avLst/>
          </a:prstGeom>
          <a:solidFill>
            <a:srgbClr val="DED1E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3200" dirty="0">
                <a:solidFill>
                  <a:srgbClr val="5F295F"/>
                </a:solidFill>
                <a:latin typeface="+mj-lt"/>
                <a:ea typeface="Helvetica Neue Medium"/>
                <a:cs typeface="Helvetica Neue Medium"/>
                <a:sym typeface="Helvetica Neue Medium"/>
              </a:rPr>
              <a:t>Is HE 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3200" dirty="0">
                <a:solidFill>
                  <a:srgbClr val="5F295F"/>
                </a:solidFill>
                <a:latin typeface="+mj-lt"/>
                <a:ea typeface="Helvetica Neue Medium"/>
                <a:cs typeface="Helvetica Neue Medium"/>
                <a:sym typeface="Helvetica Neue Medium"/>
              </a:rPr>
              <a:t>for Me?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b="1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November 2024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b="1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In sixth form/college session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342900" marR="0" indent="-3429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 Explore your educational future</a:t>
            </a:r>
          </a:p>
          <a:p>
            <a:pPr marL="342900" marR="0" indent="-3429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342900" marR="0" indent="-3429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Form friendships with others on the programme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088396-5F4F-6557-9A20-1FF551A62AA4}"/>
              </a:ext>
            </a:extLst>
          </p:cNvPr>
          <p:cNvSpPr/>
          <p:nvPr/>
        </p:nvSpPr>
        <p:spPr>
          <a:xfrm>
            <a:off x="3739819" y="3852916"/>
            <a:ext cx="3060000" cy="6258123"/>
          </a:xfrm>
          <a:prstGeom prst="rect">
            <a:avLst/>
          </a:prstGeom>
          <a:solidFill>
            <a:srgbClr val="DED1E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3200" dirty="0">
                <a:solidFill>
                  <a:srgbClr val="5F295F"/>
                </a:solidFill>
                <a:latin typeface="+mj-lt"/>
                <a:ea typeface="Helvetica Neue Medium"/>
                <a:cs typeface="Helvetica Neue Medium"/>
                <a:sym typeface="Helvetica Neue Medium"/>
              </a:rPr>
              <a:t>Session for Supporters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b="1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Wednesday 4</a:t>
            </a:r>
            <a:r>
              <a:rPr lang="en-GB" b="1" baseline="30000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th </a:t>
            </a:r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December 2024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Online session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342900" marR="0" indent="-3429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Advice around university</a:t>
            </a:r>
          </a:p>
          <a:p>
            <a:pPr marL="342900" marR="0" indent="-3429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342900" marR="0" indent="-3429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Information about the Ignite Access Programme</a:t>
            </a:r>
          </a:p>
          <a:p>
            <a:pPr marL="342900" marR="0" indent="-3429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6A8963-D12A-4791-AF52-78028CE1B947}"/>
              </a:ext>
            </a:extLst>
          </p:cNvPr>
          <p:cNvSpPr txBox="1"/>
          <p:nvPr/>
        </p:nvSpPr>
        <p:spPr>
          <a:xfrm>
            <a:off x="491731" y="10702696"/>
            <a:ext cx="7394509" cy="265713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Students on the programme will also receive </a:t>
            </a:r>
            <a:r>
              <a:rPr kumimoji="0" lang="en-GB" sz="2800" b="1" i="0" u="none" strike="noStrike" cap="none" spc="0" normalizeH="0" baseline="0" dirty="0">
                <a:ln>
                  <a:noFill/>
                </a:ln>
                <a:solidFill>
                  <a:srgbClr val="5F295F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tailored communications </a:t>
            </a:r>
            <a:r>
              <a:rPr kumimoji="0" lang="en-GB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informed by current students and expert staff. </a:t>
            </a:r>
          </a:p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Neue"/>
              </a:rPr>
              <a:t>All of our access programmes are </a:t>
            </a: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6724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Neue"/>
              </a:rPr>
              <a:t>completely free 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Neue"/>
              </a:rPr>
              <a:t>and include a </a:t>
            </a: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6724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Neue"/>
              </a:rPr>
              <a:t>free lunch on campus visits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Neue"/>
              </a:rPr>
              <a:t>. We also </a:t>
            </a: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6724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Neue"/>
              </a:rPr>
              <a:t>support travel costs 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Neue"/>
              </a:rPr>
              <a:t>to enable you to attend.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8EAA80B-827A-706B-8748-7D069039D330}"/>
              </a:ext>
            </a:extLst>
          </p:cNvPr>
          <p:cNvSpPr/>
          <p:nvPr/>
        </p:nvSpPr>
        <p:spPr>
          <a:xfrm>
            <a:off x="440566" y="3341454"/>
            <a:ext cx="3060000" cy="595035"/>
          </a:xfrm>
          <a:prstGeom prst="rect">
            <a:avLst/>
          </a:prstGeom>
          <a:solidFill>
            <a:srgbClr val="5F295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320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j-lt"/>
                <a:ea typeface="Helvetica Neue Medium"/>
                <a:cs typeface="Arial" panose="020B0604020202020204" pitchFamily="34" charset="0"/>
                <a:sym typeface="Helvetica Neue Medium"/>
              </a:rPr>
              <a:t>Event 1a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59B3CC9-33B2-DBEA-FB7B-293E0109DEB6}"/>
              </a:ext>
            </a:extLst>
          </p:cNvPr>
          <p:cNvSpPr/>
          <p:nvPr/>
        </p:nvSpPr>
        <p:spPr>
          <a:xfrm>
            <a:off x="3733182" y="3338790"/>
            <a:ext cx="3060000" cy="595035"/>
          </a:xfrm>
          <a:prstGeom prst="rect">
            <a:avLst/>
          </a:prstGeom>
          <a:solidFill>
            <a:srgbClr val="5F295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320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j-lt"/>
                <a:ea typeface="Helvetica Neue Medium"/>
                <a:cs typeface="Arial" panose="020B0604020202020204" pitchFamily="34" charset="0"/>
                <a:sym typeface="Helvetica Neue Medium"/>
              </a:rPr>
              <a:t>Event 1b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A0A9B44-6C8E-1F9C-3414-1084AA391DFB}"/>
              </a:ext>
            </a:extLst>
          </p:cNvPr>
          <p:cNvSpPr/>
          <p:nvPr/>
        </p:nvSpPr>
        <p:spPr>
          <a:xfrm>
            <a:off x="7045170" y="3338789"/>
            <a:ext cx="3060000" cy="595035"/>
          </a:xfrm>
          <a:prstGeom prst="rect">
            <a:avLst/>
          </a:prstGeom>
          <a:solidFill>
            <a:srgbClr val="5F295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320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j-lt"/>
                <a:ea typeface="Helvetica Neue Medium"/>
                <a:cs typeface="Arial" panose="020B0604020202020204" pitchFamily="34" charset="0"/>
                <a:sym typeface="Helvetica Neue Medium"/>
              </a:rPr>
              <a:t>Event 2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03947B5-A716-0210-A0D1-3D6EC2C591AF}"/>
              </a:ext>
            </a:extLst>
          </p:cNvPr>
          <p:cNvSpPr/>
          <p:nvPr/>
        </p:nvSpPr>
        <p:spPr>
          <a:xfrm>
            <a:off x="10344423" y="3338789"/>
            <a:ext cx="3060000" cy="595035"/>
          </a:xfrm>
          <a:prstGeom prst="rect">
            <a:avLst/>
          </a:prstGeom>
          <a:solidFill>
            <a:srgbClr val="5F295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320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j-lt"/>
                <a:ea typeface="Helvetica Neue Medium"/>
                <a:cs typeface="Arial" panose="020B0604020202020204" pitchFamily="34" charset="0"/>
                <a:sym typeface="Helvetica Neue Medium"/>
              </a:rPr>
              <a:t>Event 3</a:t>
            </a:r>
          </a:p>
        </p:txBody>
      </p:sp>
    </p:spTree>
    <p:extLst>
      <p:ext uri="{BB962C8B-B14F-4D97-AF65-F5344CB8AC3E}">
        <p14:creationId xmlns:p14="http://schemas.microsoft.com/office/powerpoint/2010/main" val="273053675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pg9.jpg" descr="backgroun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03" y="535"/>
            <a:ext cx="24382097" cy="13715465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Title 13">
            <a:extLst>
              <a:ext uri="{FF2B5EF4-FFF2-40B4-BE49-F238E27FC236}">
                <a16:creationId xmlns:a16="http://schemas.microsoft.com/office/drawing/2014/main" id="{9FA6AC7D-B0A9-4BBA-17AD-775720664E3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1731" y="1757088"/>
            <a:ext cx="7792720" cy="960529"/>
          </a:xfrm>
          <a:prstGeom prst="rect">
            <a:avLst/>
          </a:prstGeom>
        </p:spPr>
        <p:txBody>
          <a:bodyPr/>
          <a:lstStyle/>
          <a:p>
            <a:r>
              <a:rPr lang="en-GB" sz="7200" b="0" dirty="0">
                <a:solidFill>
                  <a:srgbClr val="672462"/>
                </a:solidFill>
                <a:latin typeface="+mj-lt"/>
              </a:rPr>
              <a:t>Advocacy Academy</a:t>
            </a:r>
          </a:p>
        </p:txBody>
      </p:sp>
      <p:pic>
        <p:nvPicPr>
          <p:cNvPr id="10" name="Picture 9" descr="Decorative image - student presenting in group discussion">
            <a:extLst>
              <a:ext uri="{FF2B5EF4-FFF2-40B4-BE49-F238E27FC236}">
                <a16:creationId xmlns:a16="http://schemas.microsoft.com/office/drawing/2014/main" id="{B2C6A2C3-54DB-21D1-9551-307BE899FD2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01" r="23776"/>
          <a:stretch/>
        </p:blipFill>
        <p:spPr>
          <a:xfrm>
            <a:off x="14278293" y="491160"/>
            <a:ext cx="9542601" cy="12665678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EB921FA4-0733-936E-6951-1CFA4EF3550E}"/>
              </a:ext>
            </a:extLst>
          </p:cNvPr>
          <p:cNvSpPr/>
          <p:nvPr/>
        </p:nvSpPr>
        <p:spPr>
          <a:xfrm>
            <a:off x="8122024" y="10619007"/>
            <a:ext cx="4807913" cy="2872581"/>
          </a:xfrm>
          <a:prstGeom prst="rect">
            <a:avLst/>
          </a:prstGeom>
          <a:solidFill>
            <a:srgbClr val="DED1E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</p:txBody>
      </p:sp>
      <p:pic>
        <p:nvPicPr>
          <p:cNvPr id="8" name="Picture 7" descr="A QR code with a white background">
            <a:extLst>
              <a:ext uri="{FF2B5EF4-FFF2-40B4-BE49-F238E27FC236}">
                <a16:creationId xmlns:a16="http://schemas.microsoft.com/office/drawing/2014/main" id="{785CD36C-41BF-EF98-023A-8CF393C0AFA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450" t="6006" r="6735" b="5694"/>
          <a:stretch/>
        </p:blipFill>
        <p:spPr>
          <a:xfrm>
            <a:off x="10365978" y="10896005"/>
            <a:ext cx="2279546" cy="231858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ED66AF6-C134-BA84-5465-4429A5F63A92}"/>
              </a:ext>
            </a:extLst>
          </p:cNvPr>
          <p:cNvSpPr txBox="1"/>
          <p:nvPr/>
        </p:nvSpPr>
        <p:spPr>
          <a:xfrm>
            <a:off x="491731" y="2668294"/>
            <a:ext cx="12615440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2800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For Year 12/1st Year Students</a:t>
            </a:r>
          </a:p>
        </p:txBody>
      </p:sp>
      <p:pic>
        <p:nvPicPr>
          <p:cNvPr id="11" name="Picture 10" descr="Edge Hill University Logo">
            <a:extLst>
              <a:ext uri="{FF2B5EF4-FFF2-40B4-BE49-F238E27FC236}">
                <a16:creationId xmlns:a16="http://schemas.microsoft.com/office/drawing/2014/main" id="{39334521-5AE9-ED80-5972-1EB7368B37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504" y="238076"/>
            <a:ext cx="3381375" cy="135255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1BB1C77-EF37-F339-972A-2463C4709F61}"/>
              </a:ext>
            </a:extLst>
          </p:cNvPr>
          <p:cNvSpPr txBox="1"/>
          <p:nvPr/>
        </p:nvSpPr>
        <p:spPr>
          <a:xfrm>
            <a:off x="8126784" y="10896005"/>
            <a:ext cx="2086136" cy="23185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3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Scan to</a:t>
            </a:r>
            <a:r>
              <a:rPr lang="en-GB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express your interest</a:t>
            </a:r>
            <a:endParaRPr kumimoji="0" lang="en-GB" sz="3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1072EBA-DC8A-4269-40B2-BB907C14A325}"/>
              </a:ext>
            </a:extLst>
          </p:cNvPr>
          <p:cNvSpPr/>
          <p:nvPr/>
        </p:nvSpPr>
        <p:spPr>
          <a:xfrm>
            <a:off x="8975829" y="3793185"/>
            <a:ext cx="3960000" cy="6627455"/>
          </a:xfrm>
          <a:prstGeom prst="rect">
            <a:avLst/>
          </a:prstGeom>
          <a:solidFill>
            <a:srgbClr val="DED1E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3200" dirty="0">
                <a:solidFill>
                  <a:srgbClr val="5F295F"/>
                </a:solidFill>
                <a:latin typeface="+mj-lt"/>
                <a:ea typeface="Helvetica Neue Medium"/>
                <a:cs typeface="Helvetica Neue Medium"/>
                <a:sym typeface="Helvetica Neue Medium"/>
              </a:rPr>
              <a:t>Advocacy 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3200" dirty="0">
                <a:solidFill>
                  <a:srgbClr val="5F295F"/>
                </a:solidFill>
                <a:latin typeface="+mj-lt"/>
                <a:ea typeface="Helvetica Neue Medium"/>
                <a:cs typeface="Helvetica Neue Medium"/>
                <a:sym typeface="Helvetica Neue Medium"/>
              </a:rPr>
              <a:t>In Practice</a:t>
            </a: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Wednesday 11</a:t>
            </a:r>
            <a:r>
              <a:rPr kumimoji="0" lang="en-GB" b="1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th</a:t>
            </a:r>
            <a:r>
              <a:rPr kumimoji="0" lang="en-GB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  December 2025</a:t>
            </a:r>
            <a:endParaRPr lang="en-GB" b="1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1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1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On campus event</a:t>
            </a: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342900" marR="0" lvl="0" indent="-3429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Academic session around self-worth, self-awareness and having a strong sense of identity</a:t>
            </a:r>
          </a:p>
          <a:p>
            <a:pPr marL="342900" marR="0" lvl="0" indent="-3429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342900" marR="0" lvl="0" indent="-3429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Experience real life advocacy on a student panel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883C5FA-0140-62B0-E5CC-D8BC4DE56B6B}"/>
              </a:ext>
            </a:extLst>
          </p:cNvPr>
          <p:cNvSpPr/>
          <p:nvPr/>
        </p:nvSpPr>
        <p:spPr>
          <a:xfrm>
            <a:off x="4704596" y="3790948"/>
            <a:ext cx="3960000" cy="6627455"/>
          </a:xfrm>
          <a:prstGeom prst="rect">
            <a:avLst/>
          </a:prstGeom>
          <a:solidFill>
            <a:srgbClr val="DED1E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3200" dirty="0">
                <a:solidFill>
                  <a:srgbClr val="5F295F"/>
                </a:solidFill>
                <a:latin typeface="+mj-lt"/>
                <a:ea typeface="Helvetica Neue Medium"/>
                <a:cs typeface="Helvetica Neue Medium"/>
                <a:sym typeface="Helvetica Neue Medium"/>
              </a:rPr>
              <a:t>Loudspeaker &amp; The Game of Life</a:t>
            </a: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Wednesday 20</a:t>
            </a:r>
            <a:r>
              <a:rPr kumimoji="0" lang="en-GB" b="1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th</a:t>
            </a:r>
            <a:r>
              <a:rPr kumimoji="0" lang="en-GB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 November 2025</a:t>
            </a: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solidFill>
                <a:srgbClr val="5F295F"/>
              </a:solidFill>
              <a:latin typeface="+mj-lt"/>
              <a:ea typeface="Helvetica Neue Medium"/>
              <a:cs typeface="Helvetica Neue Medium"/>
              <a:sym typeface="Helvetica Neue Medium"/>
            </a:endParaRP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solidFill>
                <a:srgbClr val="5F295F"/>
              </a:solidFill>
              <a:latin typeface="+mj-lt"/>
              <a:ea typeface="Helvetica Neue Medium"/>
              <a:cs typeface="Helvetica Neue Medium"/>
              <a:sym typeface="Helvetica Neue Medium"/>
            </a:endParaRP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On campus event</a:t>
            </a: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342900" marR="0" lvl="0" indent="-3429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Delivered by sector leading partner,  Loudspeaker</a:t>
            </a:r>
          </a:p>
          <a:p>
            <a:pPr marL="342900" marR="0" lvl="0" indent="-3429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342900" marR="0" lvl="0" indent="-3429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High energy session to build confidence telling your story</a:t>
            </a: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342900" marR="0" lvl="0" indent="-3429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B5D5AE-AC5B-36F8-3318-79EBBB477EB4}"/>
              </a:ext>
            </a:extLst>
          </p:cNvPr>
          <p:cNvSpPr/>
          <p:nvPr/>
        </p:nvSpPr>
        <p:spPr>
          <a:xfrm>
            <a:off x="433363" y="3793003"/>
            <a:ext cx="3960000" cy="6627455"/>
          </a:xfrm>
          <a:prstGeom prst="rect">
            <a:avLst/>
          </a:prstGeom>
          <a:solidFill>
            <a:srgbClr val="DED1E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3200" dirty="0">
                <a:solidFill>
                  <a:srgbClr val="5F295F"/>
                </a:solidFill>
                <a:latin typeface="+mj-lt"/>
                <a:ea typeface="Helvetica Neue Medium"/>
                <a:cs typeface="Helvetica Neue Medium"/>
                <a:sym typeface="Helvetica Neue Medium"/>
              </a:rPr>
              <a:t>Defining 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3200" dirty="0">
                <a:solidFill>
                  <a:srgbClr val="5F295F"/>
                </a:solidFill>
                <a:latin typeface="+mj-lt"/>
                <a:ea typeface="Helvetica Neue Medium"/>
                <a:cs typeface="Helvetica Neue Medium"/>
                <a:sym typeface="Helvetica Neue Medium"/>
              </a:rPr>
              <a:t>Advocacy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b="1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Oct/Nov 2024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b="1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In sixth form/college session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342900" marR="0" indent="-3429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 Explore what advocacy means</a:t>
            </a:r>
          </a:p>
          <a:p>
            <a:pPr marL="342900" marR="0" indent="-3429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342900" marR="0" indent="-3429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Form friendships with others on the programme</a:t>
            </a:r>
          </a:p>
          <a:p>
            <a:pPr marL="342900" marR="0" indent="-3429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342900" marR="0" indent="-3429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R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7EE465-C1FC-CBF2-3AF1-9D3F8321773D}"/>
              </a:ext>
            </a:extLst>
          </p:cNvPr>
          <p:cNvSpPr txBox="1"/>
          <p:nvPr/>
        </p:nvSpPr>
        <p:spPr>
          <a:xfrm>
            <a:off x="371760" y="10738536"/>
            <a:ext cx="7380408" cy="307776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Advocacy Academy offers priority places for </a:t>
            </a:r>
            <a:r>
              <a:rPr lang="en-GB" sz="2800" b="1" dirty="0">
                <a:solidFill>
                  <a:srgbClr val="5F29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Black, Asian and Minority Ethnic students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those from the </a:t>
            </a:r>
            <a:r>
              <a:rPr lang="en-GB" sz="2800" b="1" dirty="0">
                <a:solidFill>
                  <a:srgbClr val="5F29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Liverpool City region.</a:t>
            </a:r>
          </a:p>
          <a:p>
            <a:pPr algn="l"/>
            <a:endParaRPr lang="en-GB" sz="2800" b="1" dirty="0">
              <a:solidFill>
                <a:srgbClr val="5F295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Neue"/>
              </a:rPr>
              <a:t>All of our access programmes are </a:t>
            </a: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6724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Neue"/>
              </a:rPr>
              <a:t>completely free 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Neue"/>
              </a:rPr>
              <a:t>and include a </a:t>
            </a: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6724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Neue"/>
              </a:rPr>
              <a:t>free lunch on campus visits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Neue"/>
              </a:rPr>
              <a:t>. We also </a:t>
            </a: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6724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Neue"/>
              </a:rPr>
              <a:t>support travel costs 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Neue"/>
              </a:rPr>
              <a:t>to enable you to attend.</a:t>
            </a:r>
          </a:p>
          <a:p>
            <a:pPr algn="l"/>
            <a:endParaRPr lang="en-GB" sz="2800" b="1" dirty="0">
              <a:solidFill>
                <a:srgbClr val="5F295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11C028-063D-82E3-383B-0E85D70377C8}"/>
              </a:ext>
            </a:extLst>
          </p:cNvPr>
          <p:cNvSpPr/>
          <p:nvPr/>
        </p:nvSpPr>
        <p:spPr>
          <a:xfrm>
            <a:off x="441087" y="3311037"/>
            <a:ext cx="3952275" cy="595035"/>
          </a:xfrm>
          <a:prstGeom prst="rect">
            <a:avLst/>
          </a:prstGeom>
          <a:solidFill>
            <a:srgbClr val="5F295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320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j-lt"/>
                <a:ea typeface="Helvetica Neue Medium"/>
                <a:cs typeface="Arial" panose="020B0604020202020204" pitchFamily="34" charset="0"/>
                <a:sym typeface="Helvetica Neue Medium"/>
              </a:rPr>
              <a:t>Event 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1DE196-F186-4E74-5C22-233923569BD1}"/>
              </a:ext>
            </a:extLst>
          </p:cNvPr>
          <p:cNvSpPr/>
          <p:nvPr/>
        </p:nvSpPr>
        <p:spPr>
          <a:xfrm>
            <a:off x="4704595" y="3308982"/>
            <a:ext cx="3960001" cy="595035"/>
          </a:xfrm>
          <a:prstGeom prst="rect">
            <a:avLst/>
          </a:prstGeom>
          <a:solidFill>
            <a:srgbClr val="5F295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320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j-lt"/>
                <a:ea typeface="Helvetica Neue Medium"/>
                <a:cs typeface="Arial" panose="020B0604020202020204" pitchFamily="34" charset="0"/>
                <a:sym typeface="Helvetica Neue Medium"/>
              </a:rPr>
              <a:t>Event 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B9DED03-097C-D05B-10C2-8AC55BD1B729}"/>
              </a:ext>
            </a:extLst>
          </p:cNvPr>
          <p:cNvSpPr/>
          <p:nvPr/>
        </p:nvSpPr>
        <p:spPr>
          <a:xfrm>
            <a:off x="8979691" y="3301926"/>
            <a:ext cx="3952275" cy="595035"/>
          </a:xfrm>
          <a:prstGeom prst="rect">
            <a:avLst/>
          </a:prstGeom>
          <a:solidFill>
            <a:srgbClr val="5F295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320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j-lt"/>
                <a:ea typeface="Helvetica Neue Medium"/>
                <a:cs typeface="Arial" panose="020B0604020202020204" pitchFamily="34" charset="0"/>
                <a:sym typeface="Helvetica Neue Medium"/>
              </a:rPr>
              <a:t>Event 3</a:t>
            </a:r>
          </a:p>
        </p:txBody>
      </p:sp>
    </p:spTree>
    <p:extLst>
      <p:ext uri="{BB962C8B-B14F-4D97-AF65-F5344CB8AC3E}">
        <p14:creationId xmlns:p14="http://schemas.microsoft.com/office/powerpoint/2010/main" val="346750681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pg9.jpg" descr="backgroun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03" y="535"/>
            <a:ext cx="24382097" cy="13715465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CC2917F-2903-AFCE-6EEA-768C541A0BE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9351" y="1847124"/>
            <a:ext cx="11687276" cy="860376"/>
          </a:xfrm>
          <a:prstGeom prst="rect">
            <a:avLst/>
          </a:prstGeom>
        </p:spPr>
        <p:txBody>
          <a:bodyPr/>
          <a:lstStyle/>
          <a:p>
            <a:r>
              <a:rPr lang="en-GB" sz="6000" b="0" dirty="0">
                <a:solidFill>
                  <a:srgbClr val="672462"/>
                </a:solidFill>
                <a:latin typeface="+mj-lt"/>
              </a:rPr>
              <a:t>Cutting Edge Creatives Competition</a:t>
            </a:r>
          </a:p>
        </p:txBody>
      </p:sp>
      <p:pic>
        <p:nvPicPr>
          <p:cNvPr id="1026" name="Picture 2" descr="Decorative image - 2 students singing into a microphone">
            <a:extLst>
              <a:ext uri="{FF2B5EF4-FFF2-40B4-BE49-F238E27FC236}">
                <a16:creationId xmlns:a16="http://schemas.microsoft.com/office/drawing/2014/main" id="{CBBB9F56-BD10-4695-3A45-87647EFE4B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5" r="37649"/>
          <a:stretch/>
        </p:blipFill>
        <p:spPr bwMode="auto">
          <a:xfrm>
            <a:off x="14278293" y="479160"/>
            <a:ext cx="9542601" cy="12677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EB921FA4-0733-936E-6951-1CFA4EF3550E}"/>
              </a:ext>
            </a:extLst>
          </p:cNvPr>
          <p:cNvSpPr/>
          <p:nvPr/>
        </p:nvSpPr>
        <p:spPr>
          <a:xfrm>
            <a:off x="8677943" y="10864291"/>
            <a:ext cx="4686183" cy="2564805"/>
          </a:xfrm>
          <a:prstGeom prst="rect">
            <a:avLst/>
          </a:prstGeom>
          <a:solidFill>
            <a:srgbClr val="DED1E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</p:txBody>
      </p:sp>
      <p:pic>
        <p:nvPicPr>
          <p:cNvPr id="8" name="Picture 7" descr="A QR code with a white background">
            <a:extLst>
              <a:ext uri="{FF2B5EF4-FFF2-40B4-BE49-F238E27FC236}">
                <a16:creationId xmlns:a16="http://schemas.microsoft.com/office/drawing/2014/main" id="{785CD36C-41BF-EF98-023A-8CF393C0AFA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450" t="6006" r="6735" b="5694"/>
          <a:stretch/>
        </p:blipFill>
        <p:spPr>
          <a:xfrm>
            <a:off x="11021035" y="11102978"/>
            <a:ext cx="2086136" cy="212186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ED66AF6-C134-BA84-5465-4429A5F63A92}"/>
              </a:ext>
            </a:extLst>
          </p:cNvPr>
          <p:cNvSpPr txBox="1"/>
          <p:nvPr/>
        </p:nvSpPr>
        <p:spPr>
          <a:xfrm>
            <a:off x="563106" y="2651451"/>
            <a:ext cx="12615440" cy="9643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2800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For all school, sixth form and college students in all years of study</a:t>
            </a:r>
          </a:p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11" name="Picture 10" descr="Edge Hill University Logo">
            <a:extLst>
              <a:ext uri="{FF2B5EF4-FFF2-40B4-BE49-F238E27FC236}">
                <a16:creationId xmlns:a16="http://schemas.microsoft.com/office/drawing/2014/main" id="{39334521-5AE9-ED80-5972-1EB7368B37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504" y="238076"/>
            <a:ext cx="3381375" cy="135255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1BB1C77-EF37-F339-972A-2463C4709F61}"/>
              </a:ext>
            </a:extLst>
          </p:cNvPr>
          <p:cNvSpPr txBox="1"/>
          <p:nvPr/>
        </p:nvSpPr>
        <p:spPr>
          <a:xfrm>
            <a:off x="9044851" y="11101473"/>
            <a:ext cx="1719229" cy="20723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3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Scan to</a:t>
            </a:r>
            <a:r>
              <a:rPr lang="en-GB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express your interest</a:t>
            </a:r>
            <a:endParaRPr kumimoji="0" lang="en-GB" sz="3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9DE03B-F2FB-7335-EAC8-CB32B11D2E6D}"/>
              </a:ext>
            </a:extLst>
          </p:cNvPr>
          <p:cNvSpPr/>
          <p:nvPr/>
        </p:nvSpPr>
        <p:spPr>
          <a:xfrm>
            <a:off x="563106" y="3269531"/>
            <a:ext cx="12791218" cy="533479"/>
          </a:xfrm>
          <a:prstGeom prst="rect">
            <a:avLst/>
          </a:prstGeom>
          <a:solidFill>
            <a:srgbClr val="DED1E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Explore this year’s Black History Month theme of </a:t>
            </a:r>
            <a:r>
              <a:rPr lang="en-GB" sz="2800" b="1" i="1" dirty="0">
                <a:solidFill>
                  <a:srgbClr val="5F295F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Reclaiming Narratives</a:t>
            </a:r>
            <a:endParaRPr lang="en-GB" sz="2800" dirty="0">
              <a:solidFill>
                <a:srgbClr val="5F295F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765CBD-91C3-521E-492B-1123C97D8F7F}"/>
              </a:ext>
            </a:extLst>
          </p:cNvPr>
          <p:cNvSpPr/>
          <p:nvPr/>
        </p:nvSpPr>
        <p:spPr>
          <a:xfrm>
            <a:off x="584205" y="4039324"/>
            <a:ext cx="2072518" cy="6565900"/>
          </a:xfrm>
          <a:prstGeom prst="rect">
            <a:avLst/>
          </a:prstGeom>
          <a:solidFill>
            <a:srgbClr val="DED1E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3200" dirty="0">
                <a:solidFill>
                  <a:srgbClr val="5F295F"/>
                </a:solidFill>
                <a:latin typeface="+mj-lt"/>
                <a:ea typeface="Helvetica Neue Medium"/>
                <a:cs typeface="Arial" panose="020B0604020202020204" pitchFamily="34" charset="0"/>
                <a:sym typeface="Helvetica Neue Medium"/>
              </a:rPr>
              <a:t>Submit a…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 Short Story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 Poem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 Music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 Song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 Dance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 Drama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 Animation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3722B5E-83C4-C74D-EAE5-8D3FFAC00E88}"/>
              </a:ext>
            </a:extLst>
          </p:cNvPr>
          <p:cNvSpPr/>
          <p:nvPr/>
        </p:nvSpPr>
        <p:spPr>
          <a:xfrm>
            <a:off x="2950545" y="4008547"/>
            <a:ext cx="10403779" cy="6627455"/>
          </a:xfrm>
          <a:prstGeom prst="rect">
            <a:avLst/>
          </a:prstGeom>
          <a:solidFill>
            <a:srgbClr val="DED1E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3200" dirty="0">
                <a:solidFill>
                  <a:srgbClr val="5F295F"/>
                </a:solidFill>
                <a:latin typeface="+mj-lt"/>
                <a:ea typeface="Helvetica Neue Medium"/>
                <a:cs typeface="Arial" panose="020B0604020202020204" pitchFamily="34" charset="0"/>
                <a:sym typeface="Helvetica Neue Medium"/>
              </a:rPr>
              <a:t>What are we looking for?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3200" dirty="0">
              <a:solidFill>
                <a:srgbClr val="5F295F"/>
              </a:solidFill>
              <a:latin typeface="+mj-lt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Adherence to and exploration of key theme: 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Does the submission strongly reflect the theme of reclaiming narratives?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Clarity of presentation and structure: 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Is it clear what the author is trying to convey, and is it clear why the specific medium has been chosen to reflect the theme?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Originality of thought and expression: 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Is this something that the panel hasn’t really seen or experienced before?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Use of language or imagery: 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Is the use of language or images precise, sophisticated and imaginatively rich?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The Wow Factor: 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Something that makes the judging panel feel excited or full of admiration.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322CFFB-DC6E-FD08-6756-970451A803F3}"/>
              </a:ext>
            </a:extLst>
          </p:cNvPr>
          <p:cNvSpPr txBox="1"/>
          <p:nvPr/>
        </p:nvSpPr>
        <p:spPr>
          <a:xfrm>
            <a:off x="592853" y="11070696"/>
            <a:ext cx="7888892" cy="21339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GB" b="1" dirty="0">
                <a:solidFill>
                  <a:srgbClr val="5F29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kumimoji="0" lang="en-GB" b="1" i="0" u="none" strike="noStrike" cap="none" spc="0" normalizeH="0" baseline="0" dirty="0">
                <a:ln>
                  <a:noFill/>
                </a:ln>
                <a:solidFill>
                  <a:srgbClr val="5F295F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elebration and prizegiving event </a:t>
            </a:r>
            <a:r>
              <a:rPr kumimoji="0" lang="en-GB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for shortlisted entrants and supporters will take place on the Edge Hill University Ormskirk campus on </a:t>
            </a:r>
            <a:r>
              <a:rPr kumimoji="0" lang="en-GB" b="1" i="0" u="none" strike="noStrike" cap="none" spc="0" normalizeH="0" baseline="0" dirty="0">
                <a:ln>
                  <a:noFill/>
                </a:ln>
                <a:solidFill>
                  <a:srgbClr val="5F295F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Saturday 5th April 2025</a:t>
            </a:r>
            <a:r>
              <a:rPr kumimoji="0" lang="en-GB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.</a:t>
            </a:r>
          </a:p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Neue"/>
              </a:rPr>
              <a:t>All of our access programmes are </a:t>
            </a: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6724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Neue"/>
              </a:rPr>
              <a:t>completely free 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Neue"/>
              </a:rPr>
              <a:t>and include a </a:t>
            </a: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6724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Neue"/>
              </a:rPr>
              <a:t>free lunch on campus visits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Neue"/>
              </a:rPr>
              <a:t>. We also </a:t>
            </a: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6724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Neue"/>
              </a:rPr>
              <a:t>support travel costs 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Neue"/>
              </a:rPr>
              <a:t>to enable you to attend.</a:t>
            </a:r>
          </a:p>
        </p:txBody>
      </p:sp>
    </p:spTree>
    <p:extLst>
      <p:ext uri="{BB962C8B-B14F-4D97-AF65-F5344CB8AC3E}">
        <p14:creationId xmlns:p14="http://schemas.microsoft.com/office/powerpoint/2010/main" val="19836643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pg9.jpg" descr="backgroun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03" y="535"/>
            <a:ext cx="24382097" cy="13715465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72D847-E60A-985F-34F2-1489DE23BE7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0566" y="1844407"/>
            <a:ext cx="11145520" cy="903387"/>
          </a:xfrm>
          <a:prstGeom prst="rect">
            <a:avLst/>
          </a:prstGeom>
        </p:spPr>
        <p:txBody>
          <a:bodyPr/>
          <a:lstStyle/>
          <a:p>
            <a:r>
              <a:rPr lang="en-GB" sz="6000" b="0" dirty="0">
                <a:solidFill>
                  <a:srgbClr val="672462"/>
                </a:solidFill>
                <a:latin typeface="+mj-lt"/>
              </a:rPr>
              <a:t>Access Programmes</a:t>
            </a:r>
            <a:r>
              <a:rPr lang="en-GB" sz="6000" b="0" baseline="0" dirty="0">
                <a:solidFill>
                  <a:srgbClr val="672462"/>
                </a:solidFill>
                <a:latin typeface="+mj-lt"/>
              </a:rPr>
              <a:t> and Activities</a:t>
            </a:r>
            <a:endParaRPr lang="en-GB" sz="6000" b="0" dirty="0">
              <a:solidFill>
                <a:srgbClr val="672462"/>
              </a:solidFill>
              <a:latin typeface="+mj-lt"/>
            </a:endParaRPr>
          </a:p>
        </p:txBody>
      </p:sp>
      <p:pic>
        <p:nvPicPr>
          <p:cNvPr id="25" name="Picture 2" descr="Decorative image - Students in lecture theatre listening">
            <a:extLst>
              <a:ext uri="{FF2B5EF4-FFF2-40B4-BE49-F238E27FC236}">
                <a16:creationId xmlns:a16="http://schemas.microsoft.com/office/drawing/2014/main" id="{43B4044F-907A-7A7D-5BEC-056FCA44C7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53" b="2050"/>
          <a:stretch/>
        </p:blipFill>
        <p:spPr bwMode="auto">
          <a:xfrm>
            <a:off x="14271657" y="479160"/>
            <a:ext cx="9542601" cy="12633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EB921FA4-0733-936E-6951-1CFA4EF3550E}"/>
              </a:ext>
            </a:extLst>
          </p:cNvPr>
          <p:cNvSpPr/>
          <p:nvPr/>
        </p:nvSpPr>
        <p:spPr>
          <a:xfrm>
            <a:off x="8677943" y="10864291"/>
            <a:ext cx="4686183" cy="2564805"/>
          </a:xfrm>
          <a:prstGeom prst="rect">
            <a:avLst/>
          </a:prstGeom>
          <a:solidFill>
            <a:srgbClr val="DED1E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</p:txBody>
      </p:sp>
      <p:pic>
        <p:nvPicPr>
          <p:cNvPr id="8" name="Picture 7" descr="A QR code with a white background">
            <a:extLst>
              <a:ext uri="{FF2B5EF4-FFF2-40B4-BE49-F238E27FC236}">
                <a16:creationId xmlns:a16="http://schemas.microsoft.com/office/drawing/2014/main" id="{785CD36C-41BF-EF98-023A-8CF393C0AFA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450" t="6006" r="6735" b="5694"/>
          <a:stretch/>
        </p:blipFill>
        <p:spPr>
          <a:xfrm>
            <a:off x="11021035" y="11102978"/>
            <a:ext cx="2086136" cy="2121861"/>
          </a:xfrm>
          <a:prstGeom prst="rect">
            <a:avLst/>
          </a:prstGeom>
        </p:spPr>
      </p:pic>
      <p:pic>
        <p:nvPicPr>
          <p:cNvPr id="11" name="Picture 10" descr="Edge Hill University Logo">
            <a:extLst>
              <a:ext uri="{FF2B5EF4-FFF2-40B4-BE49-F238E27FC236}">
                <a16:creationId xmlns:a16="http://schemas.microsoft.com/office/drawing/2014/main" id="{39334521-5AE9-ED80-5972-1EB7368B37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504" y="238076"/>
            <a:ext cx="3381375" cy="135255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1BB1C77-EF37-F339-972A-2463C4709F61}"/>
              </a:ext>
            </a:extLst>
          </p:cNvPr>
          <p:cNvSpPr txBox="1"/>
          <p:nvPr/>
        </p:nvSpPr>
        <p:spPr>
          <a:xfrm>
            <a:off x="9044851" y="11101473"/>
            <a:ext cx="1719229" cy="20723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3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Scan to</a:t>
            </a:r>
            <a:r>
              <a:rPr lang="en-GB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express your interest</a:t>
            </a:r>
            <a:endParaRPr kumimoji="0" lang="en-GB" sz="3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322CFFB-DC6E-FD08-6756-970451A803F3}"/>
              </a:ext>
            </a:extLst>
          </p:cNvPr>
          <p:cNvSpPr txBox="1"/>
          <p:nvPr/>
        </p:nvSpPr>
        <p:spPr>
          <a:xfrm>
            <a:off x="592853" y="11163029"/>
            <a:ext cx="7888892" cy="19492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l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Neue"/>
              </a:rPr>
              <a:t>All of our access programmes are </a:t>
            </a:r>
            <a:r>
              <a:rPr kumimoji="0" lang="en-GB" b="1" i="0" u="none" strike="noStrike" kern="0" cap="none" spc="0" normalizeH="0" baseline="0" noProof="0" dirty="0">
                <a:ln>
                  <a:noFill/>
                </a:ln>
                <a:solidFill>
                  <a:srgbClr val="6724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Neue"/>
              </a:rPr>
              <a:t>completely free </a:t>
            </a: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Neue"/>
              </a:rPr>
              <a:t>and include a </a:t>
            </a:r>
            <a:r>
              <a:rPr kumimoji="0" lang="en-GB" b="1" i="0" u="none" strike="noStrike" kern="0" cap="none" spc="0" normalizeH="0" baseline="0" noProof="0" dirty="0">
                <a:ln>
                  <a:noFill/>
                </a:ln>
                <a:solidFill>
                  <a:srgbClr val="6724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Neue"/>
              </a:rPr>
              <a:t>free lunch on campus visits</a:t>
            </a: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Neue"/>
              </a:rPr>
              <a:t>. We also </a:t>
            </a:r>
            <a:r>
              <a:rPr kumimoji="0" lang="en-GB" b="1" i="0" u="none" strike="noStrike" kern="0" cap="none" spc="0" normalizeH="0" baseline="0" noProof="0" dirty="0">
                <a:ln>
                  <a:noFill/>
                </a:ln>
                <a:solidFill>
                  <a:srgbClr val="6724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Neue"/>
              </a:rPr>
              <a:t>support travel costs </a:t>
            </a: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Neue"/>
              </a:rPr>
              <a:t>to enable you to attend. Some programmes carry a </a:t>
            </a:r>
            <a:r>
              <a:rPr kumimoji="0" lang="en-GB" b="1" i="0" u="none" strike="noStrike" kern="0" cap="none" spc="0" normalizeH="0" baseline="0" noProof="0" dirty="0">
                <a:ln>
                  <a:noFill/>
                </a:ln>
                <a:solidFill>
                  <a:srgbClr val="6724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Neue"/>
              </a:rPr>
              <a:t>reduced offer </a:t>
            </a: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Neue"/>
              </a:rPr>
              <a:t>on completion of all events. 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36D999C-F249-5B8A-9DF0-80FE4ED55100}"/>
              </a:ext>
            </a:extLst>
          </p:cNvPr>
          <p:cNvGrpSpPr/>
          <p:nvPr/>
        </p:nvGrpSpPr>
        <p:grpSpPr>
          <a:xfrm>
            <a:off x="440566" y="2818938"/>
            <a:ext cx="12930196" cy="1599186"/>
            <a:chOff x="440566" y="2775396"/>
            <a:chExt cx="12930196" cy="159918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E2358D6-EFF4-0F8F-FBFD-5B4533BF34F9}"/>
                </a:ext>
              </a:extLst>
            </p:cNvPr>
            <p:cNvSpPr/>
            <p:nvPr/>
          </p:nvSpPr>
          <p:spPr>
            <a:xfrm>
              <a:off x="440566" y="2794662"/>
              <a:ext cx="12930196" cy="1579920"/>
            </a:xfrm>
            <a:prstGeom prst="rect">
              <a:avLst/>
            </a:prstGeom>
            <a:solidFill>
              <a:srgbClr val="DED1E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endParaRPr>
            </a:p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endParaRPr>
            </a:p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dirty="0">
                  <a:solidFill>
                    <a:srgbClr val="000000"/>
                  </a:solidFill>
                  <a:latin typeface="Arial" panose="020B0604020202020204" pitchFamily="34" charset="0"/>
                  <a:ea typeface="Helvetica Neue Medium"/>
                  <a:cs typeface="Arial" panose="020B0604020202020204" pitchFamily="34" charset="0"/>
                  <a:sym typeface="Helvetica Neue Medium"/>
                </a:rPr>
                <a:t>For Black, Asian &amp; Minority Ethnic Year 12/1</a:t>
              </a:r>
              <a:r>
                <a:rPr lang="en-GB" baseline="30000" dirty="0">
                  <a:solidFill>
                    <a:srgbClr val="000000"/>
                  </a:solidFill>
                  <a:latin typeface="Arial" panose="020B0604020202020204" pitchFamily="34" charset="0"/>
                  <a:ea typeface="Helvetica Neue Medium"/>
                  <a:cs typeface="Arial" panose="020B0604020202020204" pitchFamily="34" charset="0"/>
                  <a:sym typeface="Helvetica Neue Medium"/>
                </a:rPr>
                <a:t>st</a:t>
              </a:r>
              <a:r>
                <a:rPr lang="en-GB" dirty="0">
                  <a:solidFill>
                    <a:srgbClr val="000000"/>
                  </a:solidFill>
                  <a:latin typeface="Arial" panose="020B0604020202020204" pitchFamily="34" charset="0"/>
                  <a:ea typeface="Helvetica Neue Medium"/>
                  <a:cs typeface="Arial" panose="020B0604020202020204" pitchFamily="34" charset="0"/>
                  <a:sym typeface="Helvetica Neue Medium"/>
                </a:rPr>
                <a:t> year students, this programme aims to demystify university life and empower you to see higher education as place where you can belong.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9584887-2EFF-49F2-5408-1A2B8D4A4F4E}"/>
                </a:ext>
              </a:extLst>
            </p:cNvPr>
            <p:cNvSpPr/>
            <p:nvPr/>
          </p:nvSpPr>
          <p:spPr>
            <a:xfrm>
              <a:off x="440566" y="2775396"/>
              <a:ext cx="12930196" cy="595035"/>
            </a:xfrm>
            <a:prstGeom prst="rect">
              <a:avLst/>
            </a:prstGeom>
            <a:solidFill>
              <a:srgbClr val="5F295F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sz="320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j-lt"/>
                  <a:ea typeface="Helvetica Neue Medium"/>
                  <a:cs typeface="Arial" panose="020B0604020202020204" pitchFamily="34" charset="0"/>
                  <a:sym typeface="Helvetica Neue Medium"/>
                </a:rPr>
                <a:t>Diversity Access Programme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54D8767-CA65-2C3D-E39D-359AD8B9DA2D}"/>
              </a:ext>
            </a:extLst>
          </p:cNvPr>
          <p:cNvGrpSpPr/>
          <p:nvPr/>
        </p:nvGrpSpPr>
        <p:grpSpPr>
          <a:xfrm>
            <a:off x="440566" y="4852600"/>
            <a:ext cx="12930196" cy="1599186"/>
            <a:chOff x="440566" y="4752301"/>
            <a:chExt cx="12930196" cy="159918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CB9F03C-9BDB-9441-31AB-7A115C2A09ED}"/>
                </a:ext>
              </a:extLst>
            </p:cNvPr>
            <p:cNvSpPr/>
            <p:nvPr/>
          </p:nvSpPr>
          <p:spPr>
            <a:xfrm>
              <a:off x="440566" y="4771567"/>
              <a:ext cx="12930196" cy="1579920"/>
            </a:xfrm>
            <a:prstGeom prst="rect">
              <a:avLst/>
            </a:prstGeom>
            <a:solidFill>
              <a:srgbClr val="DED1E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endParaRPr>
            </a:p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endParaRPr>
            </a:p>
            <a:p>
              <a:pPr defTabSz="825500"/>
              <a:r>
                <a:rPr lang="en-GB" dirty="0">
                  <a:solidFill>
                    <a:srgbClr val="000000"/>
                  </a:solidFill>
                  <a:latin typeface="Arial" panose="020B0604020202020204" pitchFamily="34" charset="0"/>
                  <a:ea typeface="Helvetica Neue Medium"/>
                  <a:cs typeface="Arial" panose="020B0604020202020204" pitchFamily="34" charset="0"/>
                  <a:sym typeface="Helvetica Neue Medium"/>
                </a:rPr>
                <a:t>For Year 12/1</a:t>
              </a:r>
              <a:r>
                <a:rPr lang="en-GB" baseline="30000" dirty="0">
                  <a:solidFill>
                    <a:srgbClr val="000000"/>
                  </a:solidFill>
                  <a:latin typeface="Arial" panose="020B0604020202020204" pitchFamily="34" charset="0"/>
                  <a:ea typeface="Helvetica Neue Medium"/>
                  <a:cs typeface="Arial" panose="020B0604020202020204" pitchFamily="34" charset="0"/>
                  <a:sym typeface="Helvetica Neue Medium"/>
                </a:rPr>
                <a:t>st</a:t>
              </a:r>
              <a:r>
                <a:rPr lang="en-GB" dirty="0">
                  <a:solidFill>
                    <a:srgbClr val="000000"/>
                  </a:solidFill>
                  <a:latin typeface="Arial" panose="020B0604020202020204" pitchFamily="34" charset="0"/>
                  <a:ea typeface="Helvetica Neue Medium"/>
                  <a:cs typeface="Arial" panose="020B0604020202020204" pitchFamily="34" charset="0"/>
                  <a:sym typeface="Helvetica Neue Medium"/>
                </a:rPr>
                <a:t> year students who have received free school meals, this programme allows you to explore an unfiltered version of university life.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3BA5E77-B01C-F822-B3AF-5543E0CC832B}"/>
                </a:ext>
              </a:extLst>
            </p:cNvPr>
            <p:cNvSpPr/>
            <p:nvPr/>
          </p:nvSpPr>
          <p:spPr>
            <a:xfrm>
              <a:off x="440566" y="4752301"/>
              <a:ext cx="12930196" cy="595035"/>
            </a:xfrm>
            <a:prstGeom prst="rect">
              <a:avLst/>
            </a:prstGeom>
            <a:solidFill>
              <a:srgbClr val="5F295F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sz="320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j-lt"/>
                  <a:ea typeface="Helvetica Neue Medium"/>
                  <a:cs typeface="Arial" panose="020B0604020202020204" pitchFamily="34" charset="0"/>
                  <a:sym typeface="Helvetica Neue Medium"/>
                </a:rPr>
                <a:t>Ignite Access Programme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C87FA5E-2BE7-E993-65D2-FCED649BABBC}"/>
              </a:ext>
            </a:extLst>
          </p:cNvPr>
          <p:cNvGrpSpPr/>
          <p:nvPr/>
        </p:nvGrpSpPr>
        <p:grpSpPr>
          <a:xfrm>
            <a:off x="408667" y="6886262"/>
            <a:ext cx="12930196" cy="1537630"/>
            <a:chOff x="408667" y="6756531"/>
            <a:chExt cx="12930196" cy="1537630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1FF8ADB-BA47-FF90-E621-A1357A5DFBC3}"/>
                </a:ext>
              </a:extLst>
            </p:cNvPr>
            <p:cNvSpPr/>
            <p:nvPr/>
          </p:nvSpPr>
          <p:spPr>
            <a:xfrm>
              <a:off x="408667" y="6837352"/>
              <a:ext cx="12930196" cy="1456809"/>
            </a:xfrm>
            <a:prstGeom prst="rect">
              <a:avLst/>
            </a:prstGeom>
            <a:solidFill>
              <a:srgbClr val="DED1E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endParaRPr>
            </a:p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endParaRPr>
            </a:p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2000" dirty="0">
                  <a:solidFill>
                    <a:srgbClr val="000000"/>
                  </a:solidFill>
                  <a:latin typeface="Arial" panose="020B0604020202020204" pitchFamily="34" charset="0"/>
                  <a:ea typeface="Helvetica Neue Medium"/>
                  <a:cs typeface="Arial" panose="020B0604020202020204" pitchFamily="34" charset="0"/>
                  <a:sym typeface="Helvetica Neue Medium"/>
                </a:rPr>
                <a:t>Primarily for Black, Asian &amp; Minority Ethnic and Liverpool City Region students, Advocacy Academy focuses on personal growth and develops your ability to advocate for yourself and others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631AAFD-CF32-C076-100F-61CB8D2703F1}"/>
                </a:ext>
              </a:extLst>
            </p:cNvPr>
            <p:cNvSpPr/>
            <p:nvPr/>
          </p:nvSpPr>
          <p:spPr>
            <a:xfrm>
              <a:off x="408667" y="6756531"/>
              <a:ext cx="12930196" cy="595035"/>
            </a:xfrm>
            <a:prstGeom prst="rect">
              <a:avLst/>
            </a:prstGeom>
            <a:solidFill>
              <a:srgbClr val="5F295F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sz="320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j-lt"/>
                  <a:ea typeface="Helvetica Neue Medium"/>
                  <a:cs typeface="Arial" panose="020B0604020202020204" pitchFamily="34" charset="0"/>
                  <a:sym typeface="Helvetica Neue Medium"/>
                </a:rPr>
                <a:t>Advocacy Academy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3304184-C699-993B-5A44-01D118E1B2E5}"/>
              </a:ext>
            </a:extLst>
          </p:cNvPr>
          <p:cNvGrpSpPr/>
          <p:nvPr/>
        </p:nvGrpSpPr>
        <p:grpSpPr>
          <a:xfrm>
            <a:off x="362105" y="8858368"/>
            <a:ext cx="12930196" cy="1599186"/>
            <a:chOff x="362105" y="8814826"/>
            <a:chExt cx="12930196" cy="1599186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3B757E2-0DC1-970E-5A4C-E3AB8520D45F}"/>
                </a:ext>
              </a:extLst>
            </p:cNvPr>
            <p:cNvSpPr/>
            <p:nvPr/>
          </p:nvSpPr>
          <p:spPr>
            <a:xfrm>
              <a:off x="362105" y="8834092"/>
              <a:ext cx="12930196" cy="1579920"/>
            </a:xfrm>
            <a:prstGeom prst="rect">
              <a:avLst/>
            </a:prstGeom>
            <a:solidFill>
              <a:srgbClr val="DED1E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endParaRPr>
            </a:p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endParaRPr>
            </a:p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dirty="0">
                  <a:solidFill>
                    <a:srgbClr val="000000"/>
                  </a:solidFill>
                  <a:latin typeface="Arial" panose="020B0604020202020204" pitchFamily="34" charset="0"/>
                  <a:ea typeface="Helvetica Neue Medium"/>
                  <a:cs typeface="Arial" panose="020B0604020202020204" pitchFamily="34" charset="0"/>
                  <a:sym typeface="Helvetica Neue Medium"/>
                </a:rPr>
                <a:t>For all school, sixth form and college students, the Cutting Edge Creatives Competition allows you to express yourself creatively around this year’s theme </a:t>
              </a:r>
              <a:r>
                <a:rPr lang="en-GB" i="1" dirty="0">
                  <a:solidFill>
                    <a:srgbClr val="000000"/>
                  </a:solidFill>
                  <a:latin typeface="Arial" panose="020B0604020202020204" pitchFamily="34" charset="0"/>
                  <a:ea typeface="Helvetica Neue Medium"/>
                  <a:cs typeface="Arial" panose="020B0604020202020204" pitchFamily="34" charset="0"/>
                  <a:sym typeface="Helvetica Neue Medium"/>
                </a:rPr>
                <a:t>Reclaiming Narratives</a:t>
              </a:r>
              <a:endParaRPr lang="en-GB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0CA2E7C-19BE-5D25-4C40-83F374183103}"/>
                </a:ext>
              </a:extLst>
            </p:cNvPr>
            <p:cNvSpPr/>
            <p:nvPr/>
          </p:nvSpPr>
          <p:spPr>
            <a:xfrm>
              <a:off x="362105" y="8814826"/>
              <a:ext cx="12930196" cy="595035"/>
            </a:xfrm>
            <a:prstGeom prst="rect">
              <a:avLst/>
            </a:prstGeom>
            <a:solidFill>
              <a:srgbClr val="5F295F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sz="320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j-lt"/>
                  <a:ea typeface="Helvetica Neue Medium"/>
                  <a:cs typeface="Arial" panose="020B0604020202020204" pitchFamily="34" charset="0"/>
                  <a:sym typeface="Helvetica Neue Medium"/>
                </a:rPr>
                <a:t>Cutting Edge Creatives Competition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2638937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2_BasicWhite">
  <a:themeElements>
    <a:clrScheme name="21_BasicWhite">
      <a:dk1>
        <a:srgbClr val="5E5E5E"/>
      </a:dk1>
      <a:lt1>
        <a:srgbClr val="005E00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3_BasicWhite">
  <a:themeElements>
    <a:clrScheme name="21_BasicWhite">
      <a:dk1>
        <a:srgbClr val="5E5E5E"/>
      </a:dk1>
      <a:lt1>
        <a:srgbClr val="005E00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24_BasicWhite">
  <a:themeElements>
    <a:clrScheme name="21_BasicWhite">
      <a:dk1>
        <a:srgbClr val="5E5E5E"/>
      </a:dk1>
      <a:lt1>
        <a:srgbClr val="005E00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1091</TotalTime>
  <Words>878</Words>
  <Application>Microsoft Office PowerPoint</Application>
  <PresentationFormat>Custom</PresentationFormat>
  <Paragraphs>239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Georgia</vt:lpstr>
      <vt:lpstr>Helvetica Neue</vt:lpstr>
      <vt:lpstr>Trebuchet MS</vt:lpstr>
      <vt:lpstr>22_BasicWhite</vt:lpstr>
      <vt:lpstr>23_BasicWhite</vt:lpstr>
      <vt:lpstr>24_BasicWhite</vt:lpstr>
      <vt:lpstr>Diversity Access Programme</vt:lpstr>
      <vt:lpstr>Ignite Access Programme</vt:lpstr>
      <vt:lpstr>Advocacy Academy</vt:lpstr>
      <vt:lpstr>Cutting Edge Creatives Competition</vt:lpstr>
      <vt:lpstr>Access Programmes and Activities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 Mullen</dc:creator>
  <cp:lastModifiedBy>Anna Wooley</cp:lastModifiedBy>
  <cp:revision>99</cp:revision>
  <cp:lastPrinted>2024-09-03T13:10:12Z</cp:lastPrinted>
  <dcterms:modified xsi:type="dcterms:W3CDTF">2024-09-04T11:27:15Z</dcterms:modified>
</cp:coreProperties>
</file>