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724" r:id="rId2"/>
    <p:sldMasterId id="2147483738" r:id="rId3"/>
  </p:sldMasterIdLst>
  <p:notesMasterIdLst>
    <p:notesMasterId r:id="rId9"/>
  </p:notesMasterIdLst>
  <p:sldIdLst>
    <p:sldId id="948" r:id="rId4"/>
    <p:sldId id="949" r:id="rId5"/>
    <p:sldId id="950" r:id="rId6"/>
    <p:sldId id="951" r:id="rId7"/>
    <p:sldId id="952" r:id="rId8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462"/>
    <a:srgbClr val="000000"/>
    <a:srgbClr val="5F295F"/>
    <a:srgbClr val="DED1E1"/>
    <a:srgbClr val="825C8A"/>
    <a:srgbClr val="5E5E5E"/>
    <a:srgbClr val="FFFFFF"/>
    <a:srgbClr val="82C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20" autoAdjust="0"/>
  </p:normalViewPr>
  <p:slideViewPr>
    <p:cSldViewPr snapToGrid="0">
      <p:cViewPr varScale="1">
        <p:scale>
          <a:sx n="37" d="100"/>
          <a:sy n="37" d="100"/>
        </p:scale>
        <p:origin x="13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2105024" y="-7175755"/>
            <a:ext cx="36405028" cy="27043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5385031"/>
            <a:ext cx="12371612" cy="29459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424046350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7688752" y="7890348"/>
            <a:ext cx="14879561" cy="40831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1904773" y="4958060"/>
            <a:ext cx="9070056" cy="68807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17106289" y="2653845"/>
            <a:ext cx="3456735" cy="50521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11711669" y="1658265"/>
            <a:ext cx="4437069" cy="6529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874842" y="1877214"/>
            <a:ext cx="9006552" cy="3779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14944388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1206498" y="8058521"/>
            <a:ext cx="21971004" cy="1615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44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44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44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863" y="5167559"/>
            <a:ext cx="6882272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788" y="10483265"/>
            <a:ext cx="6754347" cy="97907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00706"/>
            <a:ext cx="461665" cy="456535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3136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5385031"/>
            <a:ext cx="12371612" cy="29459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44025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16095"/>
            <a:ext cx="448841" cy="441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9912883" y="-4667444"/>
            <a:ext cx="12287681" cy="173811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48518" y="4996386"/>
            <a:ext cx="7956164" cy="12840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2200" b="1" cap="all" spc="44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41588" y="1877214"/>
            <a:ext cx="9006551" cy="25582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1861165" y="6852350"/>
            <a:ext cx="695494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6274763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111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16095"/>
            <a:ext cx="448841" cy="441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41588" y="1877214"/>
            <a:ext cx="9006551" cy="377944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200" b="0" i="0" u="none" strike="noStrike" cap="none" spc="183" baseline="0" dirty="0">
                <a:solidFill>
                  <a:srgbClr val="672462"/>
                </a:solidFill>
                <a:uFillTx/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45846" y="5945087"/>
            <a:ext cx="8491131" cy="16902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2000"/>
              </a:spcBef>
              <a:buSzTx/>
              <a:buNone/>
              <a:defRPr sz="2200" spc="89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17094446" y="379528"/>
            <a:ext cx="3836651" cy="5427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16772765" y="5469767"/>
            <a:ext cx="10405914" cy="69405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2446445" y="8203869"/>
            <a:ext cx="8079276" cy="36103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59065234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272861" y="2221383"/>
            <a:ext cx="13838278" cy="305070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0400"/>
              </a:lnSpc>
              <a:spcBef>
                <a:spcPts val="0"/>
              </a:spcBef>
              <a:buSzTx/>
              <a:buNone/>
              <a:defRPr sz="104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711412" y="5372367"/>
            <a:ext cx="10961176" cy="171361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lnSpc>
                <a:spcPct val="120000"/>
              </a:lnSpc>
              <a:spcBef>
                <a:spcPts val="0"/>
              </a:spcBef>
              <a:buSzTx/>
              <a:buNone/>
              <a:defRPr sz="3000" b="0" i="0" cap="all" spc="6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6918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498" y="3704339"/>
            <a:ext cx="21971004" cy="555557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498" y="8588964"/>
            <a:ext cx="21971004" cy="15812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500"/>
              </a:lnSpc>
              <a:spcBef>
                <a:spcPts val="0"/>
              </a:spcBef>
              <a:buSzTx/>
              <a:buNone/>
              <a:defRPr sz="4600" b="0" i="0" spc="46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23798"/>
            <a:ext cx="407344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21204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272861" y="3241288"/>
            <a:ext cx="13838278" cy="17738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0700" b="0" i="0" spc="213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5272861" y="6033467"/>
            <a:ext cx="13838278" cy="5334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508221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2105024" y="-7175755"/>
            <a:ext cx="36405028" cy="27043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5385031"/>
            <a:ext cx="12371612" cy="29459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25885042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16095"/>
            <a:ext cx="448841" cy="441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41588" y="1877214"/>
            <a:ext cx="9006551" cy="3779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45846" y="5945087"/>
            <a:ext cx="8491131" cy="16902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2000"/>
              </a:spcBef>
              <a:buSzTx/>
              <a:buNone/>
              <a:defRPr sz="2200" spc="89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17094446" y="379528"/>
            <a:ext cx="3836651" cy="5427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16772765" y="5469767"/>
            <a:ext cx="10405914" cy="69405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2446445" y="8203869"/>
            <a:ext cx="8079276" cy="36103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1515674" y="-1718662"/>
            <a:ext cx="22863476" cy="171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9426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16095"/>
            <a:ext cx="448841" cy="441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41588" y="1877214"/>
            <a:ext cx="9006551" cy="3779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45846" y="5945087"/>
            <a:ext cx="8491131" cy="16902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2000"/>
              </a:spcBef>
              <a:buSzTx/>
              <a:buNone/>
              <a:defRPr sz="2200" spc="89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17094446" y="379528"/>
            <a:ext cx="3836651" cy="5427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16772765" y="5469767"/>
            <a:ext cx="10405914" cy="69405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2446445" y="8203869"/>
            <a:ext cx="8079276" cy="36103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1515674" y="-1718662"/>
            <a:ext cx="22863476" cy="171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47588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9912883" y="-4667444"/>
            <a:ext cx="12287681" cy="173811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48518" y="4996386"/>
            <a:ext cx="7956164" cy="12840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2200" b="1" cap="all" spc="44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41588" y="1877214"/>
            <a:ext cx="9006551" cy="25582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1861165" y="6852350"/>
            <a:ext cx="695494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237312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7688752" y="7890348"/>
            <a:ext cx="14879561" cy="40831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1904773" y="4958060"/>
            <a:ext cx="9070056" cy="68807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17106289" y="2653845"/>
            <a:ext cx="3456735" cy="50521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11711669" y="1658265"/>
            <a:ext cx="4437069" cy="6529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874842" y="1877214"/>
            <a:ext cx="9006552" cy="3779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339605061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1206498" y="8058521"/>
            <a:ext cx="21971004" cy="1615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44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44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44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863" y="5167559"/>
            <a:ext cx="6882272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788" y="10483265"/>
            <a:ext cx="6754347" cy="97907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00706"/>
            <a:ext cx="461665" cy="456535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24450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5385031"/>
            <a:ext cx="12371612" cy="29459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41521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272861" y="2221383"/>
            <a:ext cx="13838278" cy="305070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0400"/>
              </a:lnSpc>
              <a:spcBef>
                <a:spcPts val="0"/>
              </a:spcBef>
              <a:buSzTx/>
              <a:buNone/>
              <a:defRPr sz="104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711412" y="5372367"/>
            <a:ext cx="10961176" cy="171361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lnSpc>
                <a:spcPct val="120000"/>
              </a:lnSpc>
              <a:spcBef>
                <a:spcPts val="0"/>
              </a:spcBef>
              <a:buSzTx/>
              <a:buNone/>
              <a:defRPr sz="3000" b="0" i="0" cap="all" spc="6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9020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85751" y="13014453"/>
            <a:ext cx="448841" cy="441146"/>
          </a:xfrm>
          <a:prstGeom prst="rect">
            <a:avLst/>
          </a:prstGeom>
        </p:spPr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9912883" y="-4667444"/>
            <a:ext cx="12287681" cy="173811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48518" y="4996386"/>
            <a:ext cx="7956164" cy="12840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2200" b="1" cap="all" spc="44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41588" y="1877214"/>
            <a:ext cx="9006551" cy="25582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1861165" y="6852350"/>
            <a:ext cx="695494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1990905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1206498" y="8058521"/>
            <a:ext cx="21971004" cy="1615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44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44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44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863" y="5167559"/>
            <a:ext cx="6882272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788" y="10483265"/>
            <a:ext cx="6754347" cy="97907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00706"/>
            <a:ext cx="461665" cy="456535"/>
          </a:xfrm>
          <a:prstGeom prst="rect">
            <a:avLst/>
          </a:prstGeom>
        </p:spPr>
        <p:txBody>
          <a:bodyPr/>
          <a:lstStyle>
            <a:lvl1pPr>
              <a:defRPr sz="2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5809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498" y="3704339"/>
            <a:ext cx="21971004" cy="555557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498" y="8588964"/>
            <a:ext cx="21971004" cy="158126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500"/>
              </a:lnSpc>
              <a:spcBef>
                <a:spcPts val="0"/>
              </a:spcBef>
              <a:buSzTx/>
              <a:buNone/>
              <a:defRPr sz="4600" b="0" i="0" spc="46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5751" y="13023798"/>
            <a:ext cx="407344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37626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272861" y="3241288"/>
            <a:ext cx="13838278" cy="177384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0700" b="0" i="0" spc="213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5272861" y="6033467"/>
            <a:ext cx="13838278" cy="5334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36206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2105024" y="-7175755"/>
            <a:ext cx="36405028" cy="270437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5385031"/>
            <a:ext cx="12371612" cy="29459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4394152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16095"/>
            <a:ext cx="448841" cy="4411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41588" y="1877214"/>
            <a:ext cx="9006551" cy="3779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45846" y="5945087"/>
            <a:ext cx="8491131" cy="16902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2000"/>
              </a:spcBef>
              <a:buSzTx/>
              <a:buNone/>
              <a:defRPr sz="2200" spc="89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17094446" y="379528"/>
            <a:ext cx="3836651" cy="54270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16772765" y="5469767"/>
            <a:ext cx="10405914" cy="69405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2446445" y="8203869"/>
            <a:ext cx="8079276" cy="36103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1515674" y="-1718662"/>
            <a:ext cx="22863476" cy="171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144962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" y="535"/>
            <a:ext cx="24382097" cy="1371493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66968" y="12925440"/>
            <a:ext cx="407343" cy="431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9912883" y="-4667444"/>
            <a:ext cx="12287681" cy="173811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48518" y="4996386"/>
            <a:ext cx="7956164" cy="128400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457200">
              <a:lnSpc>
                <a:spcPct val="120000"/>
              </a:lnSpc>
              <a:spcBef>
                <a:spcPts val="0"/>
              </a:spcBef>
              <a:buSzTx/>
              <a:buNone/>
              <a:defRPr sz="2200" b="1" cap="all" spc="44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18254814" y="12919382"/>
            <a:ext cx="6218840" cy="80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841588" y="1877214"/>
            <a:ext cx="9006551" cy="25582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9200"/>
              </a:lnSpc>
              <a:spcBef>
                <a:spcPts val="0"/>
              </a:spcBef>
              <a:buSzTx/>
              <a:buNone/>
              <a:defRPr sz="9200" b="0" i="0" spc="183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1861165" y="6852350"/>
            <a:ext cx="6954940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381534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5526" y="11231000"/>
            <a:ext cx="3600449" cy="143510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2185751" y="13014453"/>
            <a:ext cx="448841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584200">
              <a:defRPr sz="2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86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70" r:id="rId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5526" y="11231000"/>
            <a:ext cx="3600449" cy="143510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2185751" y="13014453"/>
            <a:ext cx="448841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584200">
              <a:defRPr sz="22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86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5526" y="11231000"/>
            <a:ext cx="3600449" cy="143510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7C104BF7-13DC-9D40-BA9E-3B60FF1565D3}"/>
              </a:ext>
            </a:extLst>
          </p:cNvPr>
          <p:cNvSpPr txBox="1">
            <a:spLocks/>
          </p:cNvSpPr>
          <p:nvPr userDrawn="1"/>
        </p:nvSpPr>
        <p:spPr>
          <a:xfrm>
            <a:off x="12338151" y="13166853"/>
            <a:ext cx="102657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72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g9.jpg" descr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" y="535"/>
            <a:ext cx="24382097" cy="137154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61E371-39BB-521F-F3B7-C8CF18C899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0566" y="1811203"/>
            <a:ext cx="11543065" cy="1033773"/>
          </a:xfrm>
          <a:prstGeom prst="rect">
            <a:avLst/>
          </a:prstGeom>
        </p:spPr>
        <p:txBody>
          <a:bodyPr/>
          <a:lstStyle/>
          <a:p>
            <a:r>
              <a:rPr lang="en-GB" sz="7200" b="0" dirty="0">
                <a:solidFill>
                  <a:srgbClr val="672462"/>
                </a:solidFill>
              </a:rPr>
              <a:t>Diversity Access Programme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921FA4-0733-936E-6951-1CFA4EF3550E}"/>
              </a:ext>
            </a:extLst>
          </p:cNvPr>
          <p:cNvSpPr/>
          <p:nvPr/>
        </p:nvSpPr>
        <p:spPr>
          <a:xfrm>
            <a:off x="8636000" y="10497571"/>
            <a:ext cx="4775596" cy="2872581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7" name="Picture 6" descr="Decorative image - 2 students working with health technician on suture station at taster event.">
            <a:extLst>
              <a:ext uri="{FF2B5EF4-FFF2-40B4-BE49-F238E27FC236}">
                <a16:creationId xmlns:a16="http://schemas.microsoft.com/office/drawing/2014/main" id="{39EEDFA9-0153-7B92-7305-4C9A376CD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9"/>
          <a:stretch/>
        </p:blipFill>
        <p:spPr>
          <a:xfrm>
            <a:off x="14278293" y="479161"/>
            <a:ext cx="9542601" cy="12677677"/>
          </a:xfrm>
          <a:prstGeom prst="rect">
            <a:avLst/>
          </a:prstGeom>
        </p:spPr>
      </p:pic>
      <p:pic>
        <p:nvPicPr>
          <p:cNvPr id="8" name="Picture 7" descr="A QR code with a white background">
            <a:extLst>
              <a:ext uri="{FF2B5EF4-FFF2-40B4-BE49-F238E27FC236}">
                <a16:creationId xmlns:a16="http://schemas.microsoft.com/office/drawing/2014/main" id="{785CD36C-41BF-EF98-023A-8CF393C0A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" t="6006" r="6735" b="5694"/>
          <a:stretch/>
        </p:blipFill>
        <p:spPr>
          <a:xfrm>
            <a:off x="10674214" y="10636002"/>
            <a:ext cx="2545251" cy="2588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66AF6-C134-BA84-5465-4429A5F63A92}"/>
              </a:ext>
            </a:extLst>
          </p:cNvPr>
          <p:cNvSpPr txBox="1"/>
          <p:nvPr/>
        </p:nvSpPr>
        <p:spPr>
          <a:xfrm>
            <a:off x="491731" y="2650670"/>
            <a:ext cx="1123524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For Black, Asian &amp; Minority Ethnic Year 12/1st Year Students </a:t>
            </a:r>
          </a:p>
        </p:txBody>
      </p:sp>
      <p:pic>
        <p:nvPicPr>
          <p:cNvPr id="11" name="Picture 10" descr="Edge Hill University Logo">
            <a:extLst>
              <a:ext uri="{FF2B5EF4-FFF2-40B4-BE49-F238E27FC236}">
                <a16:creationId xmlns:a16="http://schemas.microsoft.com/office/drawing/2014/main" id="{39334521-5AE9-ED80-5972-1EB7368B3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4" y="238076"/>
            <a:ext cx="3381375" cy="135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B1C77-EF37-F339-972A-2463C4709F61}"/>
              </a:ext>
            </a:extLst>
          </p:cNvPr>
          <p:cNvSpPr txBox="1"/>
          <p:nvPr/>
        </p:nvSpPr>
        <p:spPr>
          <a:xfrm>
            <a:off x="8407288" y="10710403"/>
            <a:ext cx="208613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Scan to</a:t>
            </a:r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 your interest</a:t>
            </a: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12A3DB-72A6-BC07-011E-D7816328D20D}"/>
              </a:ext>
            </a:extLst>
          </p:cNvPr>
          <p:cNvSpPr/>
          <p:nvPr/>
        </p:nvSpPr>
        <p:spPr>
          <a:xfrm>
            <a:off x="10351596" y="4029373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Choose your Future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May 2025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 sixth form/college session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Session directed by you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Guidance for the right point of your journey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1B2EAA-CE4F-AF49-980F-4A734BCE5494}"/>
              </a:ext>
            </a:extLst>
          </p:cNvPr>
          <p:cNvSpPr/>
          <p:nvPr/>
        </p:nvSpPr>
        <p:spPr>
          <a:xfrm>
            <a:off x="7045708" y="4060957"/>
            <a:ext cx="3060000" cy="6196568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On Campus Connections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Wednesday 5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March 2025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5F295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5F295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On campus event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Academic tasters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Society insights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Student life experiences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C7F453-D508-CEDC-73C3-76F471A93CC1}"/>
              </a:ext>
            </a:extLst>
          </p:cNvPr>
          <p:cNvSpPr/>
          <p:nvPr/>
        </p:nvSpPr>
        <p:spPr>
          <a:xfrm>
            <a:off x="433930" y="4029373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You and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Uni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November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 sixth form/college session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Explore belonging at university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Form friendships with others on the programme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503C86-7022-B8D2-BF9D-7EE7F0594548}"/>
              </a:ext>
            </a:extLst>
          </p:cNvPr>
          <p:cNvSpPr/>
          <p:nvPr/>
        </p:nvSpPr>
        <p:spPr>
          <a:xfrm>
            <a:off x="3739819" y="4029373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Session for Supporters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Wednesday 27</a:t>
            </a:r>
            <a:r>
              <a:rPr lang="en-GB" b="1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November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Online session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Advice around university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Information about the Diversity Access Programme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FC8961-5240-0A2F-A194-115EE0690C67}"/>
              </a:ext>
            </a:extLst>
          </p:cNvPr>
          <p:cNvSpPr txBox="1"/>
          <p:nvPr/>
        </p:nvSpPr>
        <p:spPr>
          <a:xfrm>
            <a:off x="386162" y="10883800"/>
            <a:ext cx="8021126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If you attend all events, you will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eceive an </a:t>
            </a: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5F295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8-point UCAS offer reduction </a:t>
            </a: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 application to Edge Hill on completion of the programme. This reduced offer excludes Medicine.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5F2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All of our access programmes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sz="1800" b="1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free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include a </a:t>
            </a:r>
            <a:r>
              <a:rPr lang="en-GB" sz="1800" b="1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lunch on campus visits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We also </a:t>
            </a:r>
            <a:r>
              <a:rPr lang="en-GB" sz="1800" b="1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travel costs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enable you to attend.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5F295F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1A6D19-ADC2-E0A7-AD07-CFBDAB60790D}"/>
              </a:ext>
            </a:extLst>
          </p:cNvPr>
          <p:cNvSpPr/>
          <p:nvPr/>
        </p:nvSpPr>
        <p:spPr>
          <a:xfrm>
            <a:off x="440566" y="3501874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1a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FCBB09-B3EA-78B3-1989-7DAFE4D1DCAC}"/>
              </a:ext>
            </a:extLst>
          </p:cNvPr>
          <p:cNvSpPr/>
          <p:nvPr/>
        </p:nvSpPr>
        <p:spPr>
          <a:xfrm>
            <a:off x="3733181" y="3499210"/>
            <a:ext cx="3066637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1b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653B-5AD6-489F-00A5-8DB108F22414}"/>
              </a:ext>
            </a:extLst>
          </p:cNvPr>
          <p:cNvSpPr/>
          <p:nvPr/>
        </p:nvSpPr>
        <p:spPr>
          <a:xfrm>
            <a:off x="7045170" y="3499209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4FDB3-5F17-CBFD-0887-659A21076BB8}"/>
              </a:ext>
            </a:extLst>
          </p:cNvPr>
          <p:cNvSpPr/>
          <p:nvPr/>
        </p:nvSpPr>
        <p:spPr>
          <a:xfrm>
            <a:off x="10344423" y="3499209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g9.jpg" descr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" y="535"/>
            <a:ext cx="24382097" cy="1371546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0AA21EA-9D0B-0669-BBD2-8D3CA2E231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0566" y="1762895"/>
            <a:ext cx="10149840" cy="1019243"/>
          </a:xfrm>
          <a:prstGeom prst="rect">
            <a:avLst/>
          </a:prstGeom>
        </p:spPr>
        <p:txBody>
          <a:bodyPr/>
          <a:lstStyle/>
          <a:p>
            <a:r>
              <a:rPr lang="en-GB" sz="7200" b="0" dirty="0">
                <a:solidFill>
                  <a:srgbClr val="672462"/>
                </a:solidFill>
              </a:rPr>
              <a:t>Ignite Access Programme</a:t>
            </a:r>
          </a:p>
        </p:txBody>
      </p:sp>
      <p:pic>
        <p:nvPicPr>
          <p:cNvPr id="10" name="Picture 9" descr="Decorative Image - 5 students walking and laughing">
            <a:extLst>
              <a:ext uri="{FF2B5EF4-FFF2-40B4-BE49-F238E27FC236}">
                <a16:creationId xmlns:a16="http://schemas.microsoft.com/office/drawing/2014/main" id="{C3652252-92B2-F841-17E7-314DBEE42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1" r="33235" b="7570"/>
          <a:stretch/>
        </p:blipFill>
        <p:spPr>
          <a:xfrm>
            <a:off x="14278293" y="491160"/>
            <a:ext cx="9563668" cy="1267767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921FA4-0733-936E-6951-1CFA4EF3550E}"/>
              </a:ext>
            </a:extLst>
          </p:cNvPr>
          <p:cNvSpPr/>
          <p:nvPr/>
        </p:nvSpPr>
        <p:spPr>
          <a:xfrm>
            <a:off x="8122024" y="10477135"/>
            <a:ext cx="5170277" cy="2872581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Picture 7" descr="A QR code with a white background">
            <a:extLst>
              <a:ext uri="{FF2B5EF4-FFF2-40B4-BE49-F238E27FC236}">
                <a16:creationId xmlns:a16="http://schemas.microsoft.com/office/drawing/2014/main" id="{785CD36C-41BF-EF98-023A-8CF393C0A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" t="6006" r="6735" b="5694"/>
          <a:stretch/>
        </p:blipFill>
        <p:spPr>
          <a:xfrm>
            <a:off x="10561920" y="10636002"/>
            <a:ext cx="2545251" cy="2588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66AF6-C134-BA84-5465-4429A5F63A92}"/>
              </a:ext>
            </a:extLst>
          </p:cNvPr>
          <p:cNvSpPr txBox="1"/>
          <p:nvPr/>
        </p:nvSpPr>
        <p:spPr>
          <a:xfrm>
            <a:off x="492099" y="2659470"/>
            <a:ext cx="126154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For Year 12/1st Year Students who have received free school meals in the past 6 years  </a:t>
            </a:r>
          </a:p>
        </p:txBody>
      </p:sp>
      <p:pic>
        <p:nvPicPr>
          <p:cNvPr id="11" name="Picture 10" descr="Edge Hill University Logo">
            <a:extLst>
              <a:ext uri="{FF2B5EF4-FFF2-40B4-BE49-F238E27FC236}">
                <a16:creationId xmlns:a16="http://schemas.microsoft.com/office/drawing/2014/main" id="{39334521-5AE9-ED80-5972-1EB7368B3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4" y="238076"/>
            <a:ext cx="3381375" cy="135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B1C77-EF37-F339-972A-2463C4709F61}"/>
              </a:ext>
            </a:extLst>
          </p:cNvPr>
          <p:cNvSpPr txBox="1"/>
          <p:nvPr/>
        </p:nvSpPr>
        <p:spPr>
          <a:xfrm>
            <a:off x="8311036" y="10710403"/>
            <a:ext cx="208613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Scan to</a:t>
            </a:r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 your interest</a:t>
            </a: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FE3935-2F89-6146-E253-AD8FDAED5A57}"/>
              </a:ext>
            </a:extLst>
          </p:cNvPr>
          <p:cNvSpPr/>
          <p:nvPr/>
        </p:nvSpPr>
        <p:spPr>
          <a:xfrm>
            <a:off x="10351596" y="3852916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Prep for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Success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April 2025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 sixth form/college session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Session preparing you for success in Year 13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Guidance on your next steps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29633F-4016-D911-B633-8350BC4EDC53}"/>
              </a:ext>
            </a:extLst>
          </p:cNvPr>
          <p:cNvSpPr/>
          <p:nvPr/>
        </p:nvSpPr>
        <p:spPr>
          <a:xfrm>
            <a:off x="7045708" y="3853723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Futures &amp; Foundations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Wednesday 12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March 2025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5F295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5F295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On campus event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Learn about alumni destinations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Explore budgeting and managing your money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9DE03B-F2FB-7335-EAC8-CB32B11D2E6D}"/>
              </a:ext>
            </a:extLst>
          </p:cNvPr>
          <p:cNvSpPr/>
          <p:nvPr/>
        </p:nvSpPr>
        <p:spPr>
          <a:xfrm>
            <a:off x="433930" y="3852916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Is HE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for Me?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November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 sixth form/college session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Explore your educational future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Form friendships with others on the programme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88396-5F4F-6557-9A20-1FF551A62AA4}"/>
              </a:ext>
            </a:extLst>
          </p:cNvPr>
          <p:cNvSpPr/>
          <p:nvPr/>
        </p:nvSpPr>
        <p:spPr>
          <a:xfrm>
            <a:off x="3739819" y="3852916"/>
            <a:ext cx="3060000" cy="6258123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Session for Supporters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Wednesday 4</a:t>
            </a:r>
            <a:r>
              <a:rPr lang="en-GB" b="1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December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Online session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Advice around university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Information about the Ignite Access Programme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A8963-D12A-4791-AF52-78028CE1B947}"/>
              </a:ext>
            </a:extLst>
          </p:cNvPr>
          <p:cNvSpPr txBox="1"/>
          <p:nvPr/>
        </p:nvSpPr>
        <p:spPr>
          <a:xfrm>
            <a:off x="491731" y="10702696"/>
            <a:ext cx="7394509" cy="2657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Students on the programme will also receive </a:t>
            </a:r>
            <a:r>
              <a:rPr kumimoji="0" lang="en-GB" sz="2800" b="1" i="0" u="none" strike="noStrike" cap="none" spc="0" normalizeH="0" baseline="0" dirty="0">
                <a:ln>
                  <a:noFill/>
                </a:ln>
                <a:solidFill>
                  <a:srgbClr val="5F295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tailored communications </a:t>
            </a: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informed by current students and expert staff.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All of our access programmes are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completely free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and include a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free lunch on campus visits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. We also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support travel costs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to enable you to attend.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EAA80B-827A-706B-8748-7D069039D330}"/>
              </a:ext>
            </a:extLst>
          </p:cNvPr>
          <p:cNvSpPr/>
          <p:nvPr/>
        </p:nvSpPr>
        <p:spPr>
          <a:xfrm>
            <a:off x="440566" y="3341454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1a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9B3CC9-33B2-DBEA-FB7B-293E0109DEB6}"/>
              </a:ext>
            </a:extLst>
          </p:cNvPr>
          <p:cNvSpPr/>
          <p:nvPr/>
        </p:nvSpPr>
        <p:spPr>
          <a:xfrm>
            <a:off x="3733182" y="3338790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1b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0A9B44-6C8E-1F9C-3414-1084AA391DFB}"/>
              </a:ext>
            </a:extLst>
          </p:cNvPr>
          <p:cNvSpPr/>
          <p:nvPr/>
        </p:nvSpPr>
        <p:spPr>
          <a:xfrm>
            <a:off x="7045170" y="3338789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947B5-A716-0210-A0D1-3D6EC2C591AF}"/>
              </a:ext>
            </a:extLst>
          </p:cNvPr>
          <p:cNvSpPr/>
          <p:nvPr/>
        </p:nvSpPr>
        <p:spPr>
          <a:xfrm>
            <a:off x="10344423" y="3338789"/>
            <a:ext cx="3060000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3</a:t>
            </a:r>
          </a:p>
        </p:txBody>
      </p:sp>
    </p:spTree>
    <p:extLst>
      <p:ext uri="{BB962C8B-B14F-4D97-AF65-F5344CB8AC3E}">
        <p14:creationId xmlns:p14="http://schemas.microsoft.com/office/powerpoint/2010/main" val="27305367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g9.jpg" descr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" y="535"/>
            <a:ext cx="24382097" cy="13715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FA6AC7D-B0A9-4BBA-17AD-775720664E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1731" y="1757088"/>
            <a:ext cx="7792720" cy="960529"/>
          </a:xfrm>
          <a:prstGeom prst="rect">
            <a:avLst/>
          </a:prstGeom>
        </p:spPr>
        <p:txBody>
          <a:bodyPr/>
          <a:lstStyle/>
          <a:p>
            <a:r>
              <a:rPr lang="en-GB" sz="7200" b="0" dirty="0">
                <a:solidFill>
                  <a:srgbClr val="672462"/>
                </a:solidFill>
                <a:latin typeface="+mj-lt"/>
              </a:rPr>
              <a:t>Advocacy Academy</a:t>
            </a:r>
          </a:p>
        </p:txBody>
      </p:sp>
      <p:pic>
        <p:nvPicPr>
          <p:cNvPr id="10" name="Picture 9" descr="Decorative image - student presenting in group discussion">
            <a:extLst>
              <a:ext uri="{FF2B5EF4-FFF2-40B4-BE49-F238E27FC236}">
                <a16:creationId xmlns:a16="http://schemas.microsoft.com/office/drawing/2014/main" id="{B2C6A2C3-54DB-21D1-9551-307BE899FD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3776"/>
          <a:stretch/>
        </p:blipFill>
        <p:spPr>
          <a:xfrm>
            <a:off x="14278293" y="491160"/>
            <a:ext cx="9542601" cy="1266567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921FA4-0733-936E-6951-1CFA4EF3550E}"/>
              </a:ext>
            </a:extLst>
          </p:cNvPr>
          <p:cNvSpPr/>
          <p:nvPr/>
        </p:nvSpPr>
        <p:spPr>
          <a:xfrm>
            <a:off x="8122024" y="10619007"/>
            <a:ext cx="4807913" cy="2872581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Picture 7" descr="A QR code with a white background">
            <a:extLst>
              <a:ext uri="{FF2B5EF4-FFF2-40B4-BE49-F238E27FC236}">
                <a16:creationId xmlns:a16="http://schemas.microsoft.com/office/drawing/2014/main" id="{785CD36C-41BF-EF98-023A-8CF393C0A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" t="6006" r="6735" b="5694"/>
          <a:stretch/>
        </p:blipFill>
        <p:spPr>
          <a:xfrm>
            <a:off x="10365978" y="10896005"/>
            <a:ext cx="2279546" cy="2318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66AF6-C134-BA84-5465-4429A5F63A92}"/>
              </a:ext>
            </a:extLst>
          </p:cNvPr>
          <p:cNvSpPr txBox="1"/>
          <p:nvPr/>
        </p:nvSpPr>
        <p:spPr>
          <a:xfrm>
            <a:off x="491731" y="2668294"/>
            <a:ext cx="1261544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For Year 12/1st Year Students</a:t>
            </a:r>
          </a:p>
        </p:txBody>
      </p:sp>
      <p:pic>
        <p:nvPicPr>
          <p:cNvPr id="11" name="Picture 10" descr="Edge Hill University Logo">
            <a:extLst>
              <a:ext uri="{FF2B5EF4-FFF2-40B4-BE49-F238E27FC236}">
                <a16:creationId xmlns:a16="http://schemas.microsoft.com/office/drawing/2014/main" id="{39334521-5AE9-ED80-5972-1EB7368B3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4" y="238076"/>
            <a:ext cx="3381375" cy="135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B1C77-EF37-F339-972A-2463C4709F61}"/>
              </a:ext>
            </a:extLst>
          </p:cNvPr>
          <p:cNvSpPr txBox="1"/>
          <p:nvPr/>
        </p:nvSpPr>
        <p:spPr>
          <a:xfrm>
            <a:off x="8126784" y="10896005"/>
            <a:ext cx="208613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Scan to</a:t>
            </a:r>
            <a:r>
              <a:rPr lang="en-GB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 your interest</a:t>
            </a:r>
            <a:endParaRPr kumimoji="0" lang="en-GB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072EBA-DC8A-4269-40B2-BB907C14A325}"/>
              </a:ext>
            </a:extLst>
          </p:cNvPr>
          <p:cNvSpPr/>
          <p:nvPr/>
        </p:nvSpPr>
        <p:spPr>
          <a:xfrm>
            <a:off x="8975829" y="3793185"/>
            <a:ext cx="3960000" cy="6627455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Advocacy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In Practice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Wednesday 11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 December 2025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On campus event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Academic session around self-worth, self-awareness and having a strong sense of identity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Experience real life advocacy on a student panel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83C5FA-0140-62B0-E5CC-D8BC4DE56B6B}"/>
              </a:ext>
            </a:extLst>
          </p:cNvPr>
          <p:cNvSpPr/>
          <p:nvPr/>
        </p:nvSpPr>
        <p:spPr>
          <a:xfrm>
            <a:off x="4704596" y="3790948"/>
            <a:ext cx="3960000" cy="6627455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Loudspeaker &amp; The Game of Life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Wednesday 20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November 2025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5F295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5F295F"/>
              </a:solidFill>
              <a:latin typeface="+mj-lt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On campus event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Delivered by sector leading partner,  Loudspeaker</a:t>
            </a: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High energy session to build confidence telling your story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D5AE-AC5B-36F8-3318-79EBBB477EB4}"/>
              </a:ext>
            </a:extLst>
          </p:cNvPr>
          <p:cNvSpPr/>
          <p:nvPr/>
        </p:nvSpPr>
        <p:spPr>
          <a:xfrm>
            <a:off x="433363" y="3793003"/>
            <a:ext cx="3960000" cy="6627455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Defining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Helvetica Neue Medium"/>
                <a:sym typeface="Helvetica Neue Medium"/>
              </a:rPr>
              <a:t>Advocacy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Oct/Nov 2024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="1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In sixth form/college session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Explore what advocacy means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Form friendships with others on the programme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7EE465-C1FC-CBF2-3AF1-9D3F8321773D}"/>
              </a:ext>
            </a:extLst>
          </p:cNvPr>
          <p:cNvSpPr txBox="1"/>
          <p:nvPr/>
        </p:nvSpPr>
        <p:spPr>
          <a:xfrm>
            <a:off x="371760" y="10738536"/>
            <a:ext cx="7380408" cy="3077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 Academy offers priority places for </a:t>
            </a:r>
            <a:r>
              <a:rPr lang="en-GB" sz="2800" b="1" dirty="0">
                <a:solidFill>
                  <a:srgbClr val="5F2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Black, Asian and Minority Ethnic students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those from the </a:t>
            </a:r>
            <a:r>
              <a:rPr lang="en-GB" sz="2800" b="1" dirty="0">
                <a:solidFill>
                  <a:srgbClr val="5F2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 City region.</a:t>
            </a:r>
          </a:p>
          <a:p>
            <a:pPr algn="l"/>
            <a:endParaRPr lang="en-GB" sz="2800" b="1" dirty="0">
              <a:solidFill>
                <a:srgbClr val="5F2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All of our access programmes are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completely free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and include a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free lunch on campus visits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. We also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support travel costs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to enable you to attend.</a:t>
            </a:r>
          </a:p>
          <a:p>
            <a:pPr algn="l"/>
            <a:endParaRPr lang="en-GB" sz="2800" b="1" dirty="0">
              <a:solidFill>
                <a:srgbClr val="5F29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11C028-063D-82E3-383B-0E85D70377C8}"/>
              </a:ext>
            </a:extLst>
          </p:cNvPr>
          <p:cNvSpPr/>
          <p:nvPr/>
        </p:nvSpPr>
        <p:spPr>
          <a:xfrm>
            <a:off x="441087" y="3311037"/>
            <a:ext cx="3952275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1DE196-F186-4E74-5C22-233923569BD1}"/>
              </a:ext>
            </a:extLst>
          </p:cNvPr>
          <p:cNvSpPr/>
          <p:nvPr/>
        </p:nvSpPr>
        <p:spPr>
          <a:xfrm>
            <a:off x="4704595" y="3308982"/>
            <a:ext cx="3960001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9DED03-097C-D05B-10C2-8AC55BD1B729}"/>
              </a:ext>
            </a:extLst>
          </p:cNvPr>
          <p:cNvSpPr/>
          <p:nvPr/>
        </p:nvSpPr>
        <p:spPr>
          <a:xfrm>
            <a:off x="8979691" y="3301926"/>
            <a:ext cx="3952275" cy="595035"/>
          </a:xfrm>
          <a:prstGeom prst="rect">
            <a:avLst/>
          </a:prstGeom>
          <a:solidFill>
            <a:srgbClr val="5F295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Event 3</a:t>
            </a:r>
          </a:p>
        </p:txBody>
      </p:sp>
    </p:spTree>
    <p:extLst>
      <p:ext uri="{BB962C8B-B14F-4D97-AF65-F5344CB8AC3E}">
        <p14:creationId xmlns:p14="http://schemas.microsoft.com/office/powerpoint/2010/main" val="34675068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g9.jpg" descr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" y="535"/>
            <a:ext cx="24382097" cy="137154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C2917F-2903-AFCE-6EEA-768C541A0B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351" y="1847124"/>
            <a:ext cx="11687276" cy="860376"/>
          </a:xfrm>
          <a:prstGeom prst="rect">
            <a:avLst/>
          </a:prstGeom>
        </p:spPr>
        <p:txBody>
          <a:bodyPr/>
          <a:lstStyle/>
          <a:p>
            <a:r>
              <a:rPr lang="en-GB" sz="6000" b="0" dirty="0">
                <a:solidFill>
                  <a:srgbClr val="672462"/>
                </a:solidFill>
                <a:latin typeface="+mj-lt"/>
              </a:rPr>
              <a:t>Cutting Edge Creatives Competition</a:t>
            </a:r>
          </a:p>
        </p:txBody>
      </p:sp>
      <p:pic>
        <p:nvPicPr>
          <p:cNvPr id="1026" name="Picture 2" descr="Decorative image - 2 students singing into a microphone">
            <a:extLst>
              <a:ext uri="{FF2B5EF4-FFF2-40B4-BE49-F238E27FC236}">
                <a16:creationId xmlns:a16="http://schemas.microsoft.com/office/drawing/2014/main" id="{CBBB9F56-BD10-4695-3A45-87647EFE4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r="37649"/>
          <a:stretch/>
        </p:blipFill>
        <p:spPr bwMode="auto">
          <a:xfrm>
            <a:off x="14278293" y="479160"/>
            <a:ext cx="9542601" cy="12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921FA4-0733-936E-6951-1CFA4EF3550E}"/>
              </a:ext>
            </a:extLst>
          </p:cNvPr>
          <p:cNvSpPr/>
          <p:nvPr/>
        </p:nvSpPr>
        <p:spPr>
          <a:xfrm>
            <a:off x="8677943" y="10864291"/>
            <a:ext cx="4686183" cy="2564805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Picture 7" descr="A QR code with a white background">
            <a:extLst>
              <a:ext uri="{FF2B5EF4-FFF2-40B4-BE49-F238E27FC236}">
                <a16:creationId xmlns:a16="http://schemas.microsoft.com/office/drawing/2014/main" id="{785CD36C-41BF-EF98-023A-8CF393C0A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" t="6006" r="6735" b="5694"/>
          <a:stretch/>
        </p:blipFill>
        <p:spPr>
          <a:xfrm>
            <a:off x="11021035" y="11102978"/>
            <a:ext cx="2086136" cy="2121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66AF6-C134-BA84-5465-4429A5F63A92}"/>
              </a:ext>
            </a:extLst>
          </p:cNvPr>
          <p:cNvSpPr txBox="1"/>
          <p:nvPr/>
        </p:nvSpPr>
        <p:spPr>
          <a:xfrm>
            <a:off x="563106" y="2651451"/>
            <a:ext cx="1261544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For all school, sixth form and college students in all years of study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1" name="Picture 10" descr="Edge Hill University Logo">
            <a:extLst>
              <a:ext uri="{FF2B5EF4-FFF2-40B4-BE49-F238E27FC236}">
                <a16:creationId xmlns:a16="http://schemas.microsoft.com/office/drawing/2014/main" id="{39334521-5AE9-ED80-5972-1EB7368B3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4" y="238076"/>
            <a:ext cx="3381375" cy="135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B1C77-EF37-F339-972A-2463C4709F61}"/>
              </a:ext>
            </a:extLst>
          </p:cNvPr>
          <p:cNvSpPr txBox="1"/>
          <p:nvPr/>
        </p:nvSpPr>
        <p:spPr>
          <a:xfrm>
            <a:off x="9044851" y="11101473"/>
            <a:ext cx="1719229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Scan to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 your interest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9DE03B-F2FB-7335-EAC8-CB32B11D2E6D}"/>
              </a:ext>
            </a:extLst>
          </p:cNvPr>
          <p:cNvSpPr/>
          <p:nvPr/>
        </p:nvSpPr>
        <p:spPr>
          <a:xfrm>
            <a:off x="563106" y="3269531"/>
            <a:ext cx="12791218" cy="533479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Explore this year’s Black History Month theme of </a:t>
            </a:r>
            <a:r>
              <a:rPr lang="en-GB" sz="2800" b="1" i="1" dirty="0">
                <a:solidFill>
                  <a:srgbClr val="5F295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Reclaiming Narratives</a:t>
            </a:r>
            <a:endParaRPr lang="en-GB" sz="2800" dirty="0">
              <a:solidFill>
                <a:srgbClr val="5F295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765CBD-91C3-521E-492B-1123C97D8F7F}"/>
              </a:ext>
            </a:extLst>
          </p:cNvPr>
          <p:cNvSpPr/>
          <p:nvPr/>
        </p:nvSpPr>
        <p:spPr>
          <a:xfrm>
            <a:off x="584205" y="4039324"/>
            <a:ext cx="2072518" cy="6565900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Submit a…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Short Story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Poem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Music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Song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Dance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Drama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Animation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22B5E-83C4-C74D-EAE5-8D3FFAC00E88}"/>
              </a:ext>
            </a:extLst>
          </p:cNvPr>
          <p:cNvSpPr/>
          <p:nvPr/>
        </p:nvSpPr>
        <p:spPr>
          <a:xfrm>
            <a:off x="2950545" y="4008547"/>
            <a:ext cx="10403779" cy="6627455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5F295F"/>
                </a:solidFill>
                <a:latin typeface="+mj-lt"/>
                <a:ea typeface="Helvetica Neue Medium"/>
                <a:cs typeface="Arial" panose="020B0604020202020204" pitchFamily="34" charset="0"/>
                <a:sym typeface="Helvetica Neue Medium"/>
              </a:rPr>
              <a:t>What are we looking for?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3200" dirty="0">
              <a:solidFill>
                <a:srgbClr val="5F295F"/>
              </a:solidFill>
              <a:latin typeface="+mj-lt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Adherence to and exploration of key theme: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Does the submission strongly reflect the theme of reclaiming narratives?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Clarity of presentation and structure: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Is it clear what the author is trying to convey, and is it clear why the specific medium has been chosen to reflect the theme?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Originality of thought and expression: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Is this something that the panel hasn’t really seen or experienced before?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Use of language or imagery: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Is the use of language or images precise, sophisticated and imaginatively rich?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The Wow Factor: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Something that makes the judging panel feel excited or full of admiration.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2CFFB-DC6E-FD08-6756-970451A803F3}"/>
              </a:ext>
            </a:extLst>
          </p:cNvPr>
          <p:cNvSpPr txBox="1"/>
          <p:nvPr/>
        </p:nvSpPr>
        <p:spPr>
          <a:xfrm>
            <a:off x="592853" y="11070696"/>
            <a:ext cx="7888892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b="1" dirty="0">
                <a:solidFill>
                  <a:srgbClr val="5F2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5F295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elebration and prizegiving event </a:t>
            </a: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for shortlisted entrants and supporters will take place on the Edge Hill University Ormskirk campus on </a:t>
            </a:r>
            <a:r>
              <a:rPr kumimoji="0" lang="en-GB" b="1" i="0" u="none" strike="noStrike" cap="none" spc="0" normalizeH="0" baseline="0" dirty="0">
                <a:ln>
                  <a:noFill/>
                </a:ln>
                <a:solidFill>
                  <a:srgbClr val="5F295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Saturday 5th April 2025</a:t>
            </a:r>
            <a:r>
              <a:rPr kumimoji="0" lang="en-GB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All of our access programmes are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completely free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and include a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free lunch on campus visits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. We also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support travel costs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to enable you to attend.</a:t>
            </a:r>
          </a:p>
        </p:txBody>
      </p:sp>
    </p:spTree>
    <p:extLst>
      <p:ext uri="{BB962C8B-B14F-4D97-AF65-F5344CB8AC3E}">
        <p14:creationId xmlns:p14="http://schemas.microsoft.com/office/powerpoint/2010/main" val="1983664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g9.jpg" descr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" y="535"/>
            <a:ext cx="24382097" cy="137154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2D847-E60A-985F-34F2-1489DE23BE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0566" y="1844407"/>
            <a:ext cx="11145520" cy="903387"/>
          </a:xfrm>
          <a:prstGeom prst="rect">
            <a:avLst/>
          </a:prstGeom>
        </p:spPr>
        <p:txBody>
          <a:bodyPr/>
          <a:lstStyle/>
          <a:p>
            <a:r>
              <a:rPr lang="en-GB" sz="6000" b="0" dirty="0">
                <a:solidFill>
                  <a:srgbClr val="672462"/>
                </a:solidFill>
                <a:latin typeface="+mj-lt"/>
              </a:rPr>
              <a:t>Access Programmes</a:t>
            </a:r>
            <a:r>
              <a:rPr lang="en-GB" sz="6000" b="0" baseline="0" dirty="0">
                <a:solidFill>
                  <a:srgbClr val="672462"/>
                </a:solidFill>
                <a:latin typeface="+mj-lt"/>
              </a:rPr>
              <a:t> and Activities</a:t>
            </a:r>
            <a:endParaRPr lang="en-GB" sz="6000" b="0" dirty="0">
              <a:solidFill>
                <a:srgbClr val="672462"/>
              </a:solidFill>
              <a:latin typeface="+mj-lt"/>
            </a:endParaRPr>
          </a:p>
        </p:txBody>
      </p:sp>
      <p:pic>
        <p:nvPicPr>
          <p:cNvPr id="25" name="Picture 2" descr="Decorative image - Students in lecture theatre listening">
            <a:extLst>
              <a:ext uri="{FF2B5EF4-FFF2-40B4-BE49-F238E27FC236}">
                <a16:creationId xmlns:a16="http://schemas.microsoft.com/office/drawing/2014/main" id="{43B4044F-907A-7A7D-5BEC-056FCA44C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3" b="2050"/>
          <a:stretch/>
        </p:blipFill>
        <p:spPr bwMode="auto">
          <a:xfrm>
            <a:off x="14271657" y="479160"/>
            <a:ext cx="9542601" cy="12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921FA4-0733-936E-6951-1CFA4EF3550E}"/>
              </a:ext>
            </a:extLst>
          </p:cNvPr>
          <p:cNvSpPr/>
          <p:nvPr/>
        </p:nvSpPr>
        <p:spPr>
          <a:xfrm>
            <a:off x="8677943" y="10864291"/>
            <a:ext cx="4686183" cy="2564805"/>
          </a:xfrm>
          <a:prstGeom prst="rect">
            <a:avLst/>
          </a:prstGeom>
          <a:solidFill>
            <a:srgbClr val="DED1E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Picture 7" descr="A QR code with a white background">
            <a:extLst>
              <a:ext uri="{FF2B5EF4-FFF2-40B4-BE49-F238E27FC236}">
                <a16:creationId xmlns:a16="http://schemas.microsoft.com/office/drawing/2014/main" id="{785CD36C-41BF-EF98-023A-8CF393C0A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0" t="6006" r="6735" b="5694"/>
          <a:stretch/>
        </p:blipFill>
        <p:spPr>
          <a:xfrm>
            <a:off x="11021035" y="11102978"/>
            <a:ext cx="2086136" cy="2121861"/>
          </a:xfrm>
          <a:prstGeom prst="rect">
            <a:avLst/>
          </a:prstGeom>
        </p:spPr>
      </p:pic>
      <p:pic>
        <p:nvPicPr>
          <p:cNvPr id="11" name="Picture 10" descr="Edge Hill University Logo">
            <a:extLst>
              <a:ext uri="{FF2B5EF4-FFF2-40B4-BE49-F238E27FC236}">
                <a16:creationId xmlns:a16="http://schemas.microsoft.com/office/drawing/2014/main" id="{39334521-5AE9-ED80-5972-1EB7368B3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04" y="238076"/>
            <a:ext cx="3381375" cy="135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BB1C77-EF37-F339-972A-2463C4709F61}"/>
              </a:ext>
            </a:extLst>
          </p:cNvPr>
          <p:cNvSpPr txBox="1"/>
          <p:nvPr/>
        </p:nvSpPr>
        <p:spPr>
          <a:xfrm>
            <a:off x="9044851" y="11101473"/>
            <a:ext cx="1719229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Scan to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 your interest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2CFFB-DC6E-FD08-6756-970451A803F3}"/>
              </a:ext>
            </a:extLst>
          </p:cNvPr>
          <p:cNvSpPr txBox="1"/>
          <p:nvPr/>
        </p:nvSpPr>
        <p:spPr>
          <a:xfrm>
            <a:off x="592853" y="11163029"/>
            <a:ext cx="7888892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All of our access programmes are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completely free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and include a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free lunch on campus visits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. We also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support travel costs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to enable you to attend. Some programmes carry a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672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reduced offer 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on completion of all events.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6D999C-F249-5B8A-9DF0-80FE4ED55100}"/>
              </a:ext>
            </a:extLst>
          </p:cNvPr>
          <p:cNvGrpSpPr/>
          <p:nvPr/>
        </p:nvGrpSpPr>
        <p:grpSpPr>
          <a:xfrm>
            <a:off x="440566" y="2818938"/>
            <a:ext cx="12930196" cy="1599186"/>
            <a:chOff x="440566" y="2775396"/>
            <a:chExt cx="12930196" cy="15991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2358D6-EFF4-0F8F-FBFD-5B4533BF34F9}"/>
                </a:ext>
              </a:extLst>
            </p:cNvPr>
            <p:cNvSpPr/>
            <p:nvPr/>
          </p:nvSpPr>
          <p:spPr>
            <a:xfrm>
              <a:off x="440566" y="2794662"/>
              <a:ext cx="12930196" cy="1579920"/>
            </a:xfrm>
            <a:prstGeom prst="rect">
              <a:avLst/>
            </a:prstGeom>
            <a:solidFill>
              <a:srgbClr val="DED1E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For Black, Asian &amp; Minority Ethnic Year 12/1</a:t>
              </a:r>
              <a:r>
                <a:rPr lang="en-GB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st</a:t>
              </a:r>
              <a:r>
                <a:rPr lang="en-GB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 year students, this programme aims to demystify university life and empower you to see higher education as place where you can belong.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584887-2EFF-49F2-5408-1A2B8D4A4F4E}"/>
                </a:ext>
              </a:extLst>
            </p:cNvPr>
            <p:cNvSpPr/>
            <p:nvPr/>
          </p:nvSpPr>
          <p:spPr>
            <a:xfrm>
              <a:off x="440566" y="2775396"/>
              <a:ext cx="12930196" cy="595035"/>
            </a:xfrm>
            <a:prstGeom prst="rect">
              <a:avLst/>
            </a:prstGeom>
            <a:solidFill>
              <a:srgbClr val="5F295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j-lt"/>
                  <a:ea typeface="Helvetica Neue Medium"/>
                  <a:cs typeface="Arial" panose="020B0604020202020204" pitchFamily="34" charset="0"/>
                  <a:sym typeface="Helvetica Neue Medium"/>
                </a:rPr>
                <a:t>Diversity Access Programme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4D8767-CA65-2C3D-E39D-359AD8B9DA2D}"/>
              </a:ext>
            </a:extLst>
          </p:cNvPr>
          <p:cNvGrpSpPr/>
          <p:nvPr/>
        </p:nvGrpSpPr>
        <p:grpSpPr>
          <a:xfrm>
            <a:off x="440566" y="4852600"/>
            <a:ext cx="12930196" cy="1599186"/>
            <a:chOff x="440566" y="4752301"/>
            <a:chExt cx="12930196" cy="15991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CB9F03C-9BDB-9441-31AB-7A115C2A09ED}"/>
                </a:ext>
              </a:extLst>
            </p:cNvPr>
            <p:cNvSpPr/>
            <p:nvPr/>
          </p:nvSpPr>
          <p:spPr>
            <a:xfrm>
              <a:off x="440566" y="4771567"/>
              <a:ext cx="12930196" cy="1579920"/>
            </a:xfrm>
            <a:prstGeom prst="rect">
              <a:avLst/>
            </a:prstGeom>
            <a:solidFill>
              <a:srgbClr val="DED1E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defTabSz="825500"/>
              <a:r>
                <a:rPr lang="en-GB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For Year 12/1</a:t>
              </a:r>
              <a:r>
                <a:rPr lang="en-GB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st</a:t>
              </a:r>
              <a:r>
                <a:rPr lang="en-GB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 year students who have received free school meals, this programme allows you to explore an unfiltered version of university life.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3BA5E77-B01C-F822-B3AF-5543E0CC832B}"/>
                </a:ext>
              </a:extLst>
            </p:cNvPr>
            <p:cNvSpPr/>
            <p:nvPr/>
          </p:nvSpPr>
          <p:spPr>
            <a:xfrm>
              <a:off x="440566" y="4752301"/>
              <a:ext cx="12930196" cy="595035"/>
            </a:xfrm>
            <a:prstGeom prst="rect">
              <a:avLst/>
            </a:prstGeom>
            <a:solidFill>
              <a:srgbClr val="5F295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j-lt"/>
                  <a:ea typeface="Helvetica Neue Medium"/>
                  <a:cs typeface="Arial" panose="020B0604020202020204" pitchFamily="34" charset="0"/>
                  <a:sym typeface="Helvetica Neue Medium"/>
                </a:rPr>
                <a:t>Ignite Access Programme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7FA5E-2BE7-E993-65D2-FCED649BABBC}"/>
              </a:ext>
            </a:extLst>
          </p:cNvPr>
          <p:cNvGrpSpPr/>
          <p:nvPr/>
        </p:nvGrpSpPr>
        <p:grpSpPr>
          <a:xfrm>
            <a:off x="408667" y="6886262"/>
            <a:ext cx="12930196" cy="1537630"/>
            <a:chOff x="408667" y="6756531"/>
            <a:chExt cx="12930196" cy="15376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FF8ADB-BA47-FF90-E621-A1357A5DFBC3}"/>
                </a:ext>
              </a:extLst>
            </p:cNvPr>
            <p:cNvSpPr/>
            <p:nvPr/>
          </p:nvSpPr>
          <p:spPr>
            <a:xfrm>
              <a:off x="408667" y="6837352"/>
              <a:ext cx="12930196" cy="1456809"/>
            </a:xfrm>
            <a:prstGeom prst="rect">
              <a:avLst/>
            </a:prstGeom>
            <a:solidFill>
              <a:srgbClr val="DED1E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000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Primarily for Black, Asian &amp; Minority Ethnic and Liverpool City Region students, Advocacy Academy focuses on personal growth and develops your ability to advocate for yourself and others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31AAFD-CF32-C076-100F-61CB8D2703F1}"/>
                </a:ext>
              </a:extLst>
            </p:cNvPr>
            <p:cNvSpPr/>
            <p:nvPr/>
          </p:nvSpPr>
          <p:spPr>
            <a:xfrm>
              <a:off x="408667" y="6756531"/>
              <a:ext cx="12930196" cy="595035"/>
            </a:xfrm>
            <a:prstGeom prst="rect">
              <a:avLst/>
            </a:prstGeom>
            <a:solidFill>
              <a:srgbClr val="5F295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j-lt"/>
                  <a:ea typeface="Helvetica Neue Medium"/>
                  <a:cs typeface="Arial" panose="020B0604020202020204" pitchFamily="34" charset="0"/>
                  <a:sym typeface="Helvetica Neue Medium"/>
                </a:rPr>
                <a:t>Advocacy Academy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304184-C699-993B-5A44-01D118E1B2E5}"/>
              </a:ext>
            </a:extLst>
          </p:cNvPr>
          <p:cNvGrpSpPr/>
          <p:nvPr/>
        </p:nvGrpSpPr>
        <p:grpSpPr>
          <a:xfrm>
            <a:off x="362105" y="8858368"/>
            <a:ext cx="12930196" cy="1599186"/>
            <a:chOff x="362105" y="8814826"/>
            <a:chExt cx="12930196" cy="15991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B757E2-0DC1-970E-5A4C-E3AB8520D45F}"/>
                </a:ext>
              </a:extLst>
            </p:cNvPr>
            <p:cNvSpPr/>
            <p:nvPr/>
          </p:nvSpPr>
          <p:spPr>
            <a:xfrm>
              <a:off x="362105" y="8834092"/>
              <a:ext cx="12930196" cy="1579920"/>
            </a:xfrm>
            <a:prstGeom prst="rect">
              <a:avLst/>
            </a:prstGeom>
            <a:solidFill>
              <a:srgbClr val="DED1E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For all school, sixth form and college students, the Cutting Edge Creatives Competition allows you to express yourself creatively around this year’s theme </a:t>
              </a:r>
              <a:r>
                <a:rPr lang="en-GB" i="1" dirty="0">
                  <a:solidFill>
                    <a:srgbClr val="000000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Reclaiming Narratives</a:t>
              </a:r>
              <a:endParaRPr lang="en-GB" dirty="0">
                <a:solidFill>
                  <a:srgbClr val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CA2E7C-19BE-5D25-4C40-83F374183103}"/>
                </a:ext>
              </a:extLst>
            </p:cNvPr>
            <p:cNvSpPr/>
            <p:nvPr/>
          </p:nvSpPr>
          <p:spPr>
            <a:xfrm>
              <a:off x="362105" y="8814826"/>
              <a:ext cx="12930196" cy="595035"/>
            </a:xfrm>
            <a:prstGeom prst="rect">
              <a:avLst/>
            </a:prstGeom>
            <a:solidFill>
              <a:srgbClr val="5F295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j-lt"/>
                  <a:ea typeface="Helvetica Neue Medium"/>
                  <a:cs typeface="Arial" panose="020B0604020202020204" pitchFamily="34" charset="0"/>
                  <a:sym typeface="Helvetica Neue Medium"/>
                </a:rPr>
                <a:t>Cutting Edge Creatives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3893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</TotalTime>
  <Words>878</Words>
  <Application>Microsoft Office PowerPoint</Application>
  <PresentationFormat>Custom</PresentationFormat>
  <Paragraphs>239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Georgia</vt:lpstr>
      <vt:lpstr>Helvetica Neue</vt:lpstr>
      <vt:lpstr>Trebuchet MS</vt:lpstr>
      <vt:lpstr>22_BasicWhite</vt:lpstr>
      <vt:lpstr>23_BasicWhite</vt:lpstr>
      <vt:lpstr>24_BasicWhite</vt:lpstr>
      <vt:lpstr>Diversity Access Programme</vt:lpstr>
      <vt:lpstr>Ignite Access Programme</vt:lpstr>
      <vt:lpstr>Advocacy Academy</vt:lpstr>
      <vt:lpstr>Cutting Edge Creatives Competition</vt:lpstr>
      <vt:lpstr>Access Programmes and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Mullen</dc:creator>
  <cp:lastModifiedBy>Anna Wooley</cp:lastModifiedBy>
  <cp:revision>99</cp:revision>
  <cp:lastPrinted>2024-09-03T13:10:12Z</cp:lastPrinted>
  <dcterms:modified xsi:type="dcterms:W3CDTF">2024-09-04T11:27:15Z</dcterms:modified>
</cp:coreProperties>
</file>