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7" r:id="rId3"/>
    <p:sldId id="276" r:id="rId4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295F"/>
    <a:srgbClr val="D2B5D5"/>
    <a:srgbClr val="DDC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56C30-2864-0FD1-B8F0-101E3AC1CA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AC460-7332-08EE-FB30-1E2BB97D51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AAC3F-EF00-6CB7-2606-EB37A7EAF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D583C-82C6-4B81-514A-B0EE80CE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D608C-4523-F7B1-5D9C-39571398D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01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22A4A-AB8B-FE59-F725-7CAFBD28F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9BDE3-024F-8766-37FA-79E48FCF0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5B7A6-5B60-5542-74DC-D8F8A487B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286CD-1F76-809F-45DF-35E02860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2F1D7-16B4-45DD-014D-4A084E5D4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395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84689-42EE-B9C2-4EB9-E66C0696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87FD57-32F8-E749-F244-A9CC0EB21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7F27B-83FE-8773-4016-FDC55BB64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05B47-C974-A1A2-7AD9-A9433ECC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05B0B-5F5B-B13F-5C4E-CA058EB22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21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0C387-12F8-00B5-EB8E-D9EBF8551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917B7-239E-03D0-245B-5E721034C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AC826E-7B85-D041-3009-638648475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E3255-C67C-C80F-1D42-124F47BC2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242354-6079-69DC-AFDD-C1E892FE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B13DD-2915-A327-1F0D-2F67F3A5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11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BACAA-23C1-D535-1C1C-271408D1C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2B184-77E6-1E5F-1043-51893DFFA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94298-B150-6D2B-3DAE-863CD9CFA4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CA7CF6-A078-9574-BF67-6BD2760A7E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2E8996-C6C1-C7AB-848E-3F1F026170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67D115-EE7A-8199-873A-4EF571C48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7C21C6-F4DE-70B1-D08B-41C90B885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3110CA-653D-4E9A-BF3F-4578D71BA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507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C113C-D403-B90F-DD2A-3EEA727F0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88956A-3E9E-5DA5-4FB9-F7E6132E9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E56AB1-196C-42FF-D948-BDB1620E5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FC2ED2-E0C8-9FF1-B084-43FAF337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611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587276-8995-E2EF-2D05-9C6F5A12E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B2F34A-4087-DE6F-3C67-1CC87727B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B0DD6-E1C8-5D2B-52F4-1A2974BB9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94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96A1-6BBC-F53D-02D5-1535FA316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3E381-9ABD-90AA-7163-6DA39E222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F9F97-B843-FF8B-BF30-FC87A3B516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6DC52-C0B2-7694-CFB6-24DC51692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F0BE0E-465B-68B7-FEFA-50C3528C9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EA4B30-3865-5E51-056E-067A27AA2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576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D3EE1-EAB5-AB64-97AC-494D5ADAE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26AAFF-3931-0415-D379-094A3CA7DF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B4BB0-63BE-ED15-4961-4F18C3920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68EAE-6489-191D-BC88-8831E35F2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B21DB-6BB5-DC7B-1201-1E33815D7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C913BA-EF36-D7C8-DA70-289922B2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696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C9A91-BA9D-3F9F-83D8-3F75216DD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058604-612F-97C4-5C77-BBAD7BCD72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BD604-5DAD-8FDE-672C-6D35C23CF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31A0D-A260-B555-7C75-0201AF78B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D29F4-A72F-0708-92B5-5C270B205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10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631280-AD72-D95C-80FA-C81324BBF2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B8AE6-2FAF-AE18-C776-005581181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C034B-32FA-6673-CC6F-7B41E460E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FC1F0-AD6C-CA45-92E2-1B0C62999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00857-7247-32F6-3C10-8D2117163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85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F6F1BE-2D2D-A155-62DF-B4F47FA15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0CE7E-8531-FD53-1C46-56ACE8880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561C0-864C-6844-CAE7-D615B3061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D0C54B-4705-4B5C-BFCF-36BD81F78A84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E6059-4981-31AB-BAC3-B29E8F8425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070AC-DDB6-2040-F521-C928B267EB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071923-8167-4A22-B3F6-92E4F56F0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25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B5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0BFB54-D26A-4BA8-7D0E-4759892C1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4D7992-AA1A-1B74-DBE5-58119674C3A7}"/>
              </a:ext>
            </a:extLst>
          </p:cNvPr>
          <p:cNvSpPr txBox="1"/>
          <p:nvPr/>
        </p:nvSpPr>
        <p:spPr>
          <a:xfrm>
            <a:off x="128258" y="1280183"/>
            <a:ext cx="11411470" cy="3008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defTabSz="2438338" hangingPunct="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  <a:defRPr/>
            </a:pPr>
            <a:r>
              <a:rPr lang="en-GB" sz="2000" b="1" kern="0" dirty="0">
                <a:solidFill>
                  <a:srgbClr val="5F295F"/>
                </a:solidFill>
                <a:latin typeface="Bitter" pitchFamily="2" charset="0"/>
                <a:ea typeface="Calibri" panose="020F0502020204030204" pitchFamily="34" charset="0"/>
                <a:cs typeface="Arial" panose="020B0604020202020204" pitchFamily="34" charset="0"/>
                <a:sym typeface="Helvetica Neue"/>
              </a:rPr>
              <a:t>Top 4 in the North West </a:t>
            </a:r>
            <a:r>
              <a:rPr lang="en-GB" sz="2000" kern="0" dirty="0">
                <a:solidFill>
                  <a:srgbClr val="5F295F"/>
                </a:solidFill>
                <a:latin typeface="Bitter" pitchFamily="2" charset="0"/>
                <a:ea typeface="Calibri" panose="020F0502020204030204" pitchFamily="34" charset="0"/>
                <a:cs typeface="Arial" panose="020B0604020202020204" pitchFamily="34" charset="0"/>
                <a:sym typeface="Helvetica Neue"/>
              </a:rPr>
              <a:t>(Complete University Guide 2025)</a:t>
            </a:r>
            <a:endParaRPr lang="en-GB" sz="2000" b="1" kern="0" dirty="0">
              <a:solidFill>
                <a:srgbClr val="5F295F"/>
              </a:solidFill>
              <a:latin typeface="Bitter" pitchFamily="2" charset="0"/>
              <a:ea typeface="Calibri" panose="020F0502020204030204" pitchFamily="34" charset="0"/>
              <a:cs typeface="Arial" panose="020B0604020202020204" pitchFamily="34" charset="0"/>
              <a:sym typeface="Helvetica Neue"/>
            </a:endParaRPr>
          </a:p>
          <a:p>
            <a:pPr marL="342900" lvl="0" indent="-342900" defTabSz="2438338" hangingPunct="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  <a:defRPr/>
            </a:pPr>
            <a:r>
              <a:rPr lang="en-GB" sz="2000" b="1" kern="0" dirty="0">
                <a:solidFill>
                  <a:srgbClr val="5F295F"/>
                </a:solidFill>
                <a:latin typeface="Bitter" pitchFamily="2" charset="0"/>
                <a:ea typeface="Calibri" panose="020F0502020204030204" pitchFamily="34" charset="0"/>
                <a:cs typeface="Arial" panose="020B0604020202020204" pitchFamily="34" charset="0"/>
                <a:sym typeface="Helvetica Neue"/>
              </a:rPr>
              <a:t>5</a:t>
            </a:r>
            <a:r>
              <a:rPr lang="en-GB" sz="2000" b="1" kern="0" baseline="30000" dirty="0">
                <a:solidFill>
                  <a:srgbClr val="5F295F"/>
                </a:solidFill>
                <a:latin typeface="Bitter" pitchFamily="2" charset="0"/>
                <a:ea typeface="Calibri" panose="020F0502020204030204" pitchFamily="34" charset="0"/>
                <a:cs typeface="Arial" panose="020B0604020202020204" pitchFamily="34" charset="0"/>
                <a:sym typeface="Helvetica Neue"/>
              </a:rPr>
              <a:t>th</a:t>
            </a:r>
            <a:r>
              <a:rPr lang="en-GB" sz="2000" b="1" kern="0" dirty="0">
                <a:solidFill>
                  <a:srgbClr val="5F295F"/>
                </a:solidFill>
                <a:latin typeface="Bitter" pitchFamily="2" charset="0"/>
                <a:ea typeface="Calibri" panose="020F0502020204030204" pitchFamily="34" charset="0"/>
                <a:cs typeface="Arial" panose="020B0604020202020204" pitchFamily="34" charset="0"/>
                <a:sym typeface="Helvetica Neue"/>
              </a:rPr>
              <a:t> in the UK </a:t>
            </a:r>
            <a:r>
              <a:rPr lang="en-GB" sz="2000" kern="0" dirty="0">
                <a:solidFill>
                  <a:srgbClr val="5F295F"/>
                </a:solidFill>
                <a:latin typeface="Bitter" pitchFamily="2" charset="0"/>
                <a:ea typeface="Calibri" panose="020F0502020204030204" pitchFamily="34" charset="0"/>
                <a:cs typeface="Arial" panose="020B0604020202020204" pitchFamily="34" charset="0"/>
                <a:sym typeface="Helvetica Neue"/>
              </a:rPr>
              <a:t>(Uni Compare, 2026)</a:t>
            </a:r>
          </a:p>
          <a:p>
            <a:pPr marL="342900" indent="-342900" defTabSz="2438338" hangingPunct="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  <a:defRPr/>
            </a:pPr>
            <a:r>
              <a:rPr lang="en-GB" sz="2000" b="1" dirty="0">
                <a:solidFill>
                  <a:srgbClr val="5F295F"/>
                </a:solidFill>
                <a:latin typeface="Bitter" pitchFamily="2" charset="0"/>
              </a:rPr>
              <a:t>1</a:t>
            </a:r>
            <a:r>
              <a:rPr lang="en-GB" sz="2000" b="1" baseline="30000" dirty="0">
                <a:solidFill>
                  <a:srgbClr val="5F295F"/>
                </a:solidFill>
                <a:latin typeface="Bitter" pitchFamily="2" charset="0"/>
              </a:rPr>
              <a:t>st</a:t>
            </a:r>
            <a:r>
              <a:rPr lang="en-GB" sz="2000" b="1" dirty="0">
                <a:solidFill>
                  <a:srgbClr val="5F295F"/>
                </a:solidFill>
                <a:latin typeface="Bitter" pitchFamily="2" charset="0"/>
              </a:rPr>
              <a:t> in the UK </a:t>
            </a:r>
            <a:r>
              <a:rPr lang="en-GB" sz="2000" dirty="0">
                <a:solidFill>
                  <a:srgbClr val="5F295F"/>
                </a:solidFill>
                <a:latin typeface="Bitter" pitchFamily="2" charset="0"/>
              </a:rPr>
              <a:t>for accommodation (Uni Compare 2024, 2025 and 2026)</a:t>
            </a:r>
          </a:p>
          <a:p>
            <a:pPr marL="342900" indent="-342900" defTabSz="2438338" hangingPunct="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  <a:defRPr/>
            </a:pPr>
            <a:r>
              <a:rPr lang="en-GB" sz="2000" b="1" dirty="0">
                <a:solidFill>
                  <a:srgbClr val="5F295F"/>
                </a:solidFill>
                <a:latin typeface="Bitter" pitchFamily="2" charset="0"/>
              </a:rPr>
              <a:t>5</a:t>
            </a:r>
            <a:r>
              <a:rPr lang="en-GB" sz="2000" b="1" baseline="30000" dirty="0">
                <a:solidFill>
                  <a:srgbClr val="5F295F"/>
                </a:solidFill>
                <a:latin typeface="Bitter" pitchFamily="2" charset="0"/>
              </a:rPr>
              <a:t>th</a:t>
            </a:r>
            <a:r>
              <a:rPr lang="en-GB" sz="2000" b="1" dirty="0">
                <a:solidFill>
                  <a:srgbClr val="5F295F"/>
                </a:solidFill>
                <a:latin typeface="Bitter" pitchFamily="2" charset="0"/>
              </a:rPr>
              <a:t> in the UK </a:t>
            </a:r>
            <a:r>
              <a:rPr lang="en-GB" sz="2000" dirty="0">
                <a:solidFill>
                  <a:srgbClr val="5F295F"/>
                </a:solidFill>
                <a:latin typeface="Bitter" pitchFamily="2" charset="0"/>
              </a:rPr>
              <a:t>for student voice (National Student Survey 2025)</a:t>
            </a:r>
          </a:p>
          <a:p>
            <a:pPr marL="342900" indent="-342900" defTabSz="2438338" hangingPunct="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  <a:defRPr/>
            </a:pPr>
            <a:r>
              <a:rPr lang="en-GB" sz="2000" b="1" dirty="0">
                <a:solidFill>
                  <a:srgbClr val="5F295F"/>
                </a:solidFill>
                <a:latin typeface="Bitter" pitchFamily="2" charset="0"/>
              </a:rPr>
              <a:t>The highest graduate outcomes in the North West </a:t>
            </a:r>
            <a:r>
              <a:rPr lang="en-GB" sz="2000" dirty="0">
                <a:solidFill>
                  <a:srgbClr val="5F295F"/>
                </a:solidFill>
                <a:latin typeface="Bitter" pitchFamily="2" charset="0"/>
              </a:rPr>
              <a:t>(</a:t>
            </a:r>
            <a:r>
              <a:rPr lang="en-GB" sz="2000" b="1" dirty="0">
                <a:solidFill>
                  <a:srgbClr val="5F295F"/>
                </a:solidFill>
                <a:latin typeface="Bitter" pitchFamily="2" charset="0"/>
              </a:rPr>
              <a:t>96.2% </a:t>
            </a:r>
            <a:r>
              <a:rPr lang="en-GB" sz="2000" dirty="0">
                <a:solidFill>
                  <a:srgbClr val="5F295F"/>
                </a:solidFill>
                <a:latin typeface="Bitter" pitchFamily="2" charset="0"/>
              </a:rPr>
              <a:t>are in work or further study 15 months after graduation (Graduate Outcomes data released 2025 from 2022/23 graduates))</a:t>
            </a:r>
          </a:p>
          <a:p>
            <a:pPr marL="342900" indent="-342900" defTabSz="2438338" hangingPunct="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  <a:defRPr/>
            </a:pPr>
            <a:r>
              <a:rPr lang="en-GB" sz="2000" kern="0" dirty="0">
                <a:solidFill>
                  <a:srgbClr val="5F295F"/>
                </a:solidFill>
                <a:latin typeface="Bitter" pitchFamily="2" charset="0"/>
                <a:ea typeface="Calibri" panose="020F0502020204030204" pitchFamily="34" charset="0"/>
                <a:cs typeface="Arial" panose="020B0604020202020204" pitchFamily="34" charset="0"/>
                <a:sym typeface="Helvetica Neue"/>
              </a:rPr>
              <a:t>One of the UK’s </a:t>
            </a:r>
            <a:r>
              <a:rPr lang="en-GB" sz="2000" b="1" kern="0" dirty="0">
                <a:solidFill>
                  <a:srgbClr val="5F295F"/>
                </a:solidFill>
                <a:latin typeface="Bitter" pitchFamily="2" charset="0"/>
                <a:ea typeface="Calibri" panose="020F0502020204030204" pitchFamily="34" charset="0"/>
                <a:cs typeface="Arial" panose="020B0604020202020204" pitchFamily="34" charset="0"/>
                <a:sym typeface="Helvetica Neue"/>
              </a:rPr>
              <a:t>best green spaces for 15 years running </a:t>
            </a:r>
            <a:r>
              <a:rPr lang="en-GB" sz="2000" kern="0" dirty="0">
                <a:solidFill>
                  <a:srgbClr val="5F295F"/>
                </a:solidFill>
                <a:latin typeface="Bitter" pitchFamily="2" charset="0"/>
                <a:ea typeface="Calibri" panose="020F0502020204030204" pitchFamily="34" charset="0"/>
                <a:cs typeface="Arial" panose="020B0604020202020204" pitchFamily="34" charset="0"/>
                <a:sym typeface="Helvetica Neue"/>
              </a:rPr>
              <a:t>(Green Flag Award 2025)</a:t>
            </a:r>
            <a:endParaRPr lang="en-GB" sz="2000" dirty="0">
              <a:solidFill>
                <a:srgbClr val="5F295F"/>
              </a:solidFill>
              <a:latin typeface="Bitter" pitchFamily="2" charset="0"/>
            </a:endParaRPr>
          </a:p>
          <a:p>
            <a:pPr marL="342900" indent="-342900" defTabSz="2438338" hangingPunct="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  <a:defRPr/>
            </a:pPr>
            <a:endParaRPr lang="en-GB" dirty="0"/>
          </a:p>
          <a:p>
            <a:pPr marL="342900" lvl="0" indent="-342900" defTabSz="2438338" hangingPunct="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228600" algn="l"/>
                <a:tab pos="457200" algn="l"/>
              </a:tabLst>
              <a:defRPr/>
            </a:pPr>
            <a:endParaRPr lang="en-GB" sz="2000" kern="0" dirty="0">
              <a:solidFill>
                <a:srgbClr val="5F295F"/>
              </a:solidFill>
              <a:latin typeface="Bitter" pitchFamily="2" charset="0"/>
              <a:ea typeface="Calibri" panose="020F0502020204030204" pitchFamily="34" charset="0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2" name="Picture 1" descr="Drone picture of Edge Hill campus from above">
            <a:extLst>
              <a:ext uri="{FF2B5EF4-FFF2-40B4-BE49-F238E27FC236}">
                <a16:creationId xmlns:a16="http://schemas.microsoft.com/office/drawing/2014/main" id="{E9431EDD-613D-EF11-58BD-D766C92BF9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" t="7574" r="1238" b="43126"/>
          <a:stretch>
            <a:fillRect/>
          </a:stretch>
        </p:blipFill>
        <p:spPr>
          <a:xfrm>
            <a:off x="-6195" y="4178808"/>
            <a:ext cx="12198195" cy="267919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7388C5A-7277-AB81-0205-E613075276CA}"/>
              </a:ext>
            </a:extLst>
          </p:cNvPr>
          <p:cNvSpPr txBox="1">
            <a:spLocks/>
          </p:cNvSpPr>
          <p:nvPr/>
        </p:nvSpPr>
        <p:spPr>
          <a:xfrm>
            <a:off x="128258" y="174394"/>
            <a:ext cx="9144000" cy="1105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solidFill>
                  <a:srgbClr val="5F295F"/>
                </a:solidFill>
                <a:latin typeface="Bitter" pitchFamily="2" charset="0"/>
              </a:rPr>
              <a:t>A home from home</a:t>
            </a:r>
          </a:p>
        </p:txBody>
      </p:sp>
    </p:spTree>
    <p:extLst>
      <p:ext uri="{BB962C8B-B14F-4D97-AF65-F5344CB8AC3E}">
        <p14:creationId xmlns:p14="http://schemas.microsoft.com/office/powerpoint/2010/main" val="2659587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B5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FF5B2F-E333-847F-53D9-95AF91152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48643A-656B-4D98-B372-14BB38BB6BC1}"/>
              </a:ext>
            </a:extLst>
          </p:cNvPr>
          <p:cNvSpPr txBox="1"/>
          <p:nvPr/>
        </p:nvSpPr>
        <p:spPr>
          <a:xfrm>
            <a:off x="192266" y="1200418"/>
            <a:ext cx="602565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F295F"/>
                </a:solidFill>
                <a:effectLst/>
                <a:uLnTx/>
                <a:uFillTx/>
                <a:latin typeface="Bitter" pitchFamily="2" charset="0"/>
                <a:ea typeface="Cambria" panose="02040503050406030204" pitchFamily="18" charset="0"/>
                <a:cs typeface="+mn-cs"/>
              </a:rPr>
              <a:t>Throughout Autumn and Spring/Summer </a:t>
            </a:r>
            <a:r>
              <a:rPr lang="en-GB" altLang="en-US" sz="2000" b="1" dirty="0">
                <a:solidFill>
                  <a:srgbClr val="5F295F"/>
                </a:solidFill>
                <a:latin typeface="Bitter" pitchFamily="2" charset="0"/>
                <a:ea typeface="Cambria" panose="02040503050406030204" pitchFamily="18" charset="0"/>
              </a:rPr>
              <a:t>terms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F295F"/>
                </a:solidFill>
                <a:effectLst/>
                <a:uLnTx/>
                <a:uFillTx/>
                <a:latin typeface="Bitter" pitchFamily="2" charset="0"/>
                <a:ea typeface="Cambria" panose="02040503050406030204" pitchFamily="18" charset="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sz="2000" noProof="0" dirty="0">
              <a:solidFill>
                <a:srgbClr val="5F295F"/>
              </a:solidFill>
              <a:latin typeface="Bitter" pitchFamily="2" charset="0"/>
              <a:ea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5F295F"/>
              </a:solidFill>
              <a:effectLst/>
              <a:uLnTx/>
              <a:uFillTx/>
              <a:latin typeface="Bitter" pitchFamily="2" charset="0"/>
              <a:ea typeface="Cambria" panose="02040503050406030204" pitchFamily="18" charset="0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295F"/>
                </a:solidFill>
                <a:latin typeface="Bitter" pitchFamily="2" charset="0"/>
              </a:rPr>
              <a:t>attend introduction and taster sessions in their chosen subject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5F295F"/>
              </a:solidFill>
              <a:latin typeface="Bitter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295F"/>
                </a:solidFill>
                <a:latin typeface="Bitter" pitchFamily="2" charset="0"/>
              </a:rPr>
              <a:t>explore how school and university subjects relate to different career paths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5F295F"/>
              </a:solidFill>
              <a:latin typeface="Bitter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295F"/>
                </a:solidFill>
                <a:latin typeface="Bitter" pitchFamily="2" charset="0"/>
              </a:rPr>
              <a:t>find out about Edge Hill University’s facilities, accommodation and campus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5F295F"/>
              </a:solidFill>
              <a:latin typeface="Bitter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295F"/>
                </a:solidFill>
                <a:latin typeface="Bitter" pitchFamily="2" charset="0"/>
              </a:rPr>
              <a:t>find out more about Higher Education (HE)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5F295F"/>
              </a:solidFill>
              <a:latin typeface="Bitter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295F"/>
                </a:solidFill>
                <a:latin typeface="Bitter" pitchFamily="2" charset="0"/>
              </a:rPr>
              <a:t>speak to current students and staff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5F295F"/>
              </a:solidFill>
              <a:latin typeface="Bitter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F295F"/>
                </a:solidFill>
                <a:latin typeface="Bitter" pitchFamily="2" charset="0"/>
              </a:rPr>
              <a:t>ask any questions you may have.</a:t>
            </a:r>
          </a:p>
        </p:txBody>
      </p:sp>
      <p:pic>
        <p:nvPicPr>
          <p:cNvPr id="2050" name="Picture 2" descr="Edge Hill University portraits">
            <a:extLst>
              <a:ext uri="{FF2B5EF4-FFF2-40B4-BE49-F238E27FC236}">
                <a16:creationId xmlns:a16="http://schemas.microsoft.com/office/drawing/2014/main" id="{AB07406B-27C5-BD1F-4139-FD501F542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9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09BA3A13-10E3-5102-27B7-FADC1B2EC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170" y="4337052"/>
            <a:ext cx="2231659" cy="21879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4B9132-66B7-A3C0-60BF-98891C515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68" y="0"/>
            <a:ext cx="9144000" cy="1105789"/>
          </a:xfrm>
        </p:spPr>
        <p:txBody>
          <a:bodyPr>
            <a:normAutofit/>
          </a:bodyPr>
          <a:lstStyle/>
          <a:p>
            <a:pPr algn="l"/>
            <a:r>
              <a:rPr lang="en-GB" sz="5400" dirty="0">
                <a:solidFill>
                  <a:srgbClr val="5F295F"/>
                </a:solidFill>
                <a:latin typeface="Bitter" pitchFamily="2" charset="0"/>
              </a:rPr>
              <a:t>Subject taster days</a:t>
            </a:r>
          </a:p>
        </p:txBody>
      </p:sp>
    </p:spTree>
    <p:extLst>
      <p:ext uri="{BB962C8B-B14F-4D97-AF65-F5344CB8AC3E}">
        <p14:creationId xmlns:p14="http://schemas.microsoft.com/office/powerpoint/2010/main" val="3720249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295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C09FD1-9C4D-86B8-43CC-5C937B527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65598A-8534-E117-EEDA-56A8511864B9}"/>
              </a:ext>
            </a:extLst>
          </p:cNvPr>
          <p:cNvSpPr txBox="1"/>
          <p:nvPr/>
        </p:nvSpPr>
        <p:spPr>
          <a:xfrm>
            <a:off x="280657" y="1462871"/>
            <a:ext cx="617500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tter" pitchFamily="2" charset="0"/>
                <a:ea typeface="Cambria" panose="02040503050406030204" pitchFamily="18" charset="0"/>
                <a:cs typeface="+mn-cs"/>
              </a:rPr>
              <a:t>Join us at an upcoming open day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tter" pitchFamily="2" charset="0"/>
              <a:ea typeface="Cambria" panose="020405030504060302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tter" pitchFamily="2" charset="0"/>
              <a:ea typeface="Cambria" panose="020405030504060302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tter" pitchFamily="2" charset="0"/>
              <a:ea typeface="Cambria" panose="02040503050406030204" pitchFamily="18" charset="0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tter" pitchFamily="2" charset="0"/>
                <a:ea typeface="Cambria" panose="02040503050406030204" pitchFamily="18" charset="0"/>
                <a:cs typeface="+mn-cs"/>
              </a:rPr>
              <a:t>Saturday 16</a:t>
            </a:r>
            <a:r>
              <a:rPr kumimoji="0" lang="en-GB" altLang="en-US" sz="20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tter" pitchFamily="2" charset="0"/>
                <a:ea typeface="Cambria" panose="02040503050406030204" pitchFamily="18" charset="0"/>
                <a:cs typeface="+mn-cs"/>
              </a:rPr>
              <a:t>th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tter" pitchFamily="2" charset="0"/>
                <a:ea typeface="Cambria" panose="02040503050406030204" pitchFamily="18" charset="0"/>
                <a:cs typeface="+mn-cs"/>
              </a:rPr>
              <a:t> October 2025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tter" pitchFamily="2" charset="0"/>
              <a:ea typeface="Cambria" panose="02040503050406030204" pitchFamily="18" charset="0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tter" pitchFamily="2" charset="0"/>
              <a:ea typeface="Cambria" panose="02040503050406030204" pitchFamily="18" charset="0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tter" pitchFamily="2" charset="0"/>
                <a:ea typeface="Cambria" panose="02040503050406030204" pitchFamily="18" charset="0"/>
                <a:cs typeface="+mn-cs"/>
              </a:rPr>
              <a:t>Saturday 18</a:t>
            </a:r>
            <a:r>
              <a:rPr kumimoji="0" lang="en-GB" altLang="en-US" sz="20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tter" pitchFamily="2" charset="0"/>
                <a:ea typeface="Cambria" panose="02040503050406030204" pitchFamily="18" charset="0"/>
                <a:cs typeface="+mn-cs"/>
              </a:rPr>
              <a:t>th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tter" pitchFamily="2" charset="0"/>
                <a:ea typeface="Cambria" panose="02040503050406030204" pitchFamily="18" charset="0"/>
                <a:cs typeface="+mn-cs"/>
              </a:rPr>
              <a:t> November 2025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GB" altLang="en-US" sz="2000" dirty="0">
              <a:solidFill>
                <a:prstClr val="white"/>
              </a:solidFill>
              <a:latin typeface="Bitter" pitchFamily="2" charset="0"/>
              <a:ea typeface="Cambria" panose="020405030504060302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GB" altLang="en-US" sz="2000" dirty="0">
              <a:solidFill>
                <a:prstClr val="white"/>
              </a:solidFill>
              <a:latin typeface="Bitter" pitchFamily="2" charset="0"/>
              <a:ea typeface="Cambria" panose="020405030504060302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tter" pitchFamily="2" charset="0"/>
              <a:ea typeface="Cambria" panose="02040503050406030204" pitchFamily="18" charset="0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tter" pitchFamily="2" charset="0"/>
                <a:ea typeface="Cambria" panose="02040503050406030204" pitchFamily="18" charset="0"/>
                <a:cs typeface="+mn-cs"/>
              </a:rPr>
              <a:t>Monthly campus tours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GB" altLang="en-US" sz="2000" dirty="0">
              <a:solidFill>
                <a:prstClr val="white"/>
              </a:solidFill>
              <a:latin typeface="Bitter" pitchFamily="2" charset="0"/>
              <a:ea typeface="Cambria" panose="020405030504060302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tter" pitchFamily="2" charset="0"/>
              <a:ea typeface="Cambria" panose="02040503050406030204" pitchFamily="18" charset="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tter" pitchFamily="2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1026" name="Picture 2" descr="Edge Hill University OPEN DAY">
            <a:extLst>
              <a:ext uri="{FF2B5EF4-FFF2-40B4-BE49-F238E27FC236}">
                <a16:creationId xmlns:a16="http://schemas.microsoft.com/office/drawing/2014/main" id="{9B2C99B8-B98E-0386-E505-3AE274CFA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2F3EA5A9-58B5-2D52-0406-BA3394394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922" y="4425696"/>
            <a:ext cx="2176884" cy="21552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425762-635D-1978-19BC-AB33A2EEF9BB}"/>
              </a:ext>
            </a:extLst>
          </p:cNvPr>
          <p:cNvSpPr txBox="1">
            <a:spLocks/>
          </p:cNvSpPr>
          <p:nvPr/>
        </p:nvSpPr>
        <p:spPr>
          <a:xfrm>
            <a:off x="280657" y="133253"/>
            <a:ext cx="9144000" cy="1105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solidFill>
                  <a:schemeClr val="bg1"/>
                </a:solidFill>
                <a:latin typeface="Bitter" pitchFamily="2" charset="0"/>
              </a:rPr>
              <a:t>Open days</a:t>
            </a:r>
          </a:p>
        </p:txBody>
      </p:sp>
    </p:spTree>
    <p:extLst>
      <p:ext uri="{BB962C8B-B14F-4D97-AF65-F5344CB8AC3E}">
        <p14:creationId xmlns:p14="http://schemas.microsoft.com/office/powerpoint/2010/main" val="8197266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185</Words>
  <Application>Microsoft Office PowerPoint</Application>
  <PresentationFormat>Widescreen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Bitter</vt:lpstr>
      <vt:lpstr>Wingdings</vt:lpstr>
      <vt:lpstr>Office Theme</vt:lpstr>
      <vt:lpstr>PowerPoint Presentation</vt:lpstr>
      <vt:lpstr>Subject taster days</vt:lpstr>
      <vt:lpstr>PowerPoint Presentation</vt:lpstr>
    </vt:vector>
  </TitlesOfParts>
  <Company>Edge Hill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Norfolk</dc:creator>
  <cp:lastModifiedBy>Chris Mullen</cp:lastModifiedBy>
  <cp:revision>10</cp:revision>
  <dcterms:created xsi:type="dcterms:W3CDTF">2025-06-24T13:12:46Z</dcterms:created>
  <dcterms:modified xsi:type="dcterms:W3CDTF">2025-08-12T11:43:31Z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E7B12BAF-0000-4614-A473-0785DC978376</vt:lpwstr>
  </property>
  <property fmtid="{D5CDD505-2E9C-101B-9397-08002B2CF9AE}" pid="3" name="ArticulatePath">
    <vt:lpwstr>Presentation1</vt:lpwstr>
  </property>
</Properties>
</file>