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6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5F"/>
    <a:srgbClr val="D2B5D5"/>
    <a:srgbClr val="DDC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6C30-2864-0FD1-B8F0-101E3AC1C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AC460-7332-08EE-FB30-1E2BB97D5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AAC3F-EF00-6CB7-2606-EB37A7EA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583C-82C6-4B81-514A-B0EE80CE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608C-4523-F7B1-5D9C-39571398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9A91-BA9D-3F9F-83D8-3F75216D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58604-612F-97C4-5C77-BBAD7BCD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BD604-5DAD-8FDE-672C-6D35C23C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31A0D-A260-B555-7C75-0201AF78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D29F4-A72F-0708-92B5-5C270B20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0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31280-AD72-D95C-80FA-C81324BBF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B8AE6-2FAF-AE18-C776-005581181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034B-32FA-6673-CC6F-7B41E460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FC1F0-AD6C-CA45-92E2-1B0C6299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00857-7247-32F6-3C10-8D211716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5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2A4A-AB8B-FE59-F725-7CAFBD28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BDE3-024F-8766-37FA-79E48FCF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5B7A6-5B60-5542-74DC-D8F8A487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86CD-1F76-809F-45DF-35E02860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F1D7-16B4-45DD-014D-4A084E5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9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689-42EE-B9C2-4EB9-E66C0696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7FD57-32F8-E749-F244-A9CC0EB2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7F27B-83FE-8773-4016-FDC55BB6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5B47-C974-A1A2-7AD9-A9433ECC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05B0B-5F5B-B13F-5C4E-CA058EB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C387-12F8-00B5-EB8E-D9EBF855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17B7-239E-03D0-245B-5E721034C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826E-7B85-D041-3009-638648475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3255-C67C-C80F-1D42-124F47BC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42354-6079-69DC-AFDD-C1E892FE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B13DD-2915-A327-1F0D-2F67F3A5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1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ACAA-23C1-D535-1C1C-271408D1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B184-77E6-1E5F-1043-51893DFF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94298-B150-6D2B-3DAE-863CD9CFA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CF6-A078-9574-BF67-6BD2760A7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E8996-C6C1-C7AB-848E-3F1F0261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7D115-EE7A-8199-873A-4EF571C4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C21C6-F4DE-70B1-D08B-41C90B88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110CA-653D-4E9A-BF3F-4578D71B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0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113C-D403-B90F-DD2A-3EEA727F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8956A-3E9E-5DA5-4FB9-F7E6132E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56AB1-196C-42FF-D948-BDB1620E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C2ED2-E0C8-9FF1-B084-43FAF337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87276-8995-E2EF-2D05-9C6F5A12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F34A-4087-DE6F-3C67-1CC87727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0DD6-E1C8-5D2B-52F4-1A2974BB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4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96A1-6BBC-F53D-02D5-1535FA31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3E381-9ABD-90AA-7163-6DA39E22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F9F97-B843-FF8B-BF30-FC87A3B5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DC52-C0B2-7694-CFB6-24DC5169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0BE0E-465B-68B7-FEFA-50C3528C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A4B30-3865-5E51-056E-067A27AA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3EE1-EAB5-AB64-97AC-494D5ADA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6AAFF-3931-0415-D379-094A3CA7D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B4BB0-63BE-ED15-4961-4F18C3920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68EAE-6489-191D-BC88-8831E35F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B21DB-6BB5-DC7B-1201-1E33815D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913BA-EF36-D7C8-DA70-289922B2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9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6F1BE-2D2D-A155-62DF-B4F47FA1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0CE7E-8531-FD53-1C46-56ACE888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561C0-864C-6844-CAE7-D615B3061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0C54B-4705-4B5C-BFCF-36BD81F78A8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6059-4981-31AB-BAC3-B29E8F842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070AC-DDB6-2040-F521-C928B267E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71923-8167-4A22-B3F6-92E4F56F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5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BFB54-D26A-4BA8-7D0E-4759892C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4D7992-AA1A-1B74-DBE5-58119674C3A7}"/>
              </a:ext>
            </a:extLst>
          </p:cNvPr>
          <p:cNvSpPr txBox="1"/>
          <p:nvPr/>
        </p:nvSpPr>
        <p:spPr>
          <a:xfrm>
            <a:off x="128258" y="1280183"/>
            <a:ext cx="11411470" cy="300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en-GB" sz="2000" b="1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Top 4 in the North West </a:t>
            </a:r>
            <a:r>
              <a:rPr lang="en-GB" sz="2000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(Complete University Guide 2025)</a:t>
            </a:r>
            <a:endParaRPr lang="en-GB" sz="2000" b="1" kern="0" dirty="0">
              <a:solidFill>
                <a:srgbClr val="5F295F"/>
              </a:solidFill>
              <a:latin typeface="Bitter" pitchFamily="2" charset="0"/>
              <a:ea typeface="Calibri" panose="020F0502020204030204" pitchFamily="34" charset="0"/>
              <a:cs typeface="Arial" panose="020B0604020202020204" pitchFamily="34" charset="0"/>
              <a:sym typeface="Helvetica Neue"/>
            </a:endParaRPr>
          </a:p>
          <a:p>
            <a:pPr marL="342900" lvl="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en-GB" sz="2000" b="1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5</a:t>
            </a:r>
            <a:r>
              <a:rPr lang="en-GB" sz="2000" b="1" kern="0" baseline="3000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th</a:t>
            </a:r>
            <a:r>
              <a:rPr lang="en-GB" sz="2000" b="1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 in the UK </a:t>
            </a:r>
            <a:r>
              <a:rPr lang="en-GB" sz="2000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(Uni Compare, 2026)</a:t>
            </a:r>
          </a:p>
          <a:p>
            <a:pPr marL="34290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en-GB" sz="2000" b="1" dirty="0">
                <a:solidFill>
                  <a:srgbClr val="5F295F"/>
                </a:solidFill>
                <a:latin typeface="Bitter" pitchFamily="2" charset="0"/>
              </a:rPr>
              <a:t>1</a:t>
            </a:r>
            <a:r>
              <a:rPr lang="en-GB" sz="2000" b="1" baseline="30000" dirty="0">
                <a:solidFill>
                  <a:srgbClr val="5F295F"/>
                </a:solidFill>
                <a:latin typeface="Bitter" pitchFamily="2" charset="0"/>
              </a:rPr>
              <a:t>st</a:t>
            </a:r>
            <a:r>
              <a:rPr lang="en-GB" sz="2000" b="1" dirty="0">
                <a:solidFill>
                  <a:srgbClr val="5F295F"/>
                </a:solidFill>
                <a:latin typeface="Bitter" pitchFamily="2" charset="0"/>
              </a:rPr>
              <a:t> in the UK </a:t>
            </a: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for accommodation (Uni Compare 2024, 2025 and 2026)</a:t>
            </a:r>
          </a:p>
          <a:p>
            <a:pPr marL="34290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en-GB" sz="2000" b="1" dirty="0">
                <a:solidFill>
                  <a:srgbClr val="5F295F"/>
                </a:solidFill>
                <a:latin typeface="Bitter" pitchFamily="2" charset="0"/>
              </a:rPr>
              <a:t>5</a:t>
            </a:r>
            <a:r>
              <a:rPr lang="en-GB" sz="2000" b="1" baseline="30000" dirty="0">
                <a:solidFill>
                  <a:srgbClr val="5F295F"/>
                </a:solidFill>
                <a:latin typeface="Bitter" pitchFamily="2" charset="0"/>
              </a:rPr>
              <a:t>th</a:t>
            </a:r>
            <a:r>
              <a:rPr lang="en-GB" sz="2000" b="1" dirty="0">
                <a:solidFill>
                  <a:srgbClr val="5F295F"/>
                </a:solidFill>
                <a:latin typeface="Bitter" pitchFamily="2" charset="0"/>
              </a:rPr>
              <a:t> in the UK </a:t>
            </a: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for student voice (National Student Survey 2025)</a:t>
            </a:r>
          </a:p>
          <a:p>
            <a:pPr marL="34290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en-GB" sz="2000" b="1" dirty="0">
                <a:solidFill>
                  <a:srgbClr val="5F295F"/>
                </a:solidFill>
                <a:latin typeface="Bitter" pitchFamily="2" charset="0"/>
              </a:rPr>
              <a:t>The highest graduate outcomes in the North West </a:t>
            </a: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(</a:t>
            </a:r>
            <a:r>
              <a:rPr lang="en-GB" sz="2000" b="1" dirty="0">
                <a:solidFill>
                  <a:srgbClr val="5F295F"/>
                </a:solidFill>
                <a:latin typeface="Bitter" pitchFamily="2" charset="0"/>
              </a:rPr>
              <a:t>96.2% </a:t>
            </a: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are in work or further study 15 months after graduation (Graduate Outcomes data released 2025 from 2022/23 graduates))</a:t>
            </a:r>
          </a:p>
          <a:p>
            <a:pPr marL="34290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en-GB" sz="2000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One of the UK’s </a:t>
            </a:r>
            <a:r>
              <a:rPr lang="en-GB" sz="2000" b="1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best green spaces for 15 years running </a:t>
            </a:r>
            <a:r>
              <a:rPr lang="en-GB" sz="2000" kern="0" dirty="0">
                <a:solidFill>
                  <a:srgbClr val="5F295F"/>
                </a:solidFill>
                <a:latin typeface="Bitter" pitchFamily="2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(Green Flag Award 2025)</a:t>
            </a:r>
            <a:endParaRPr lang="en-GB" sz="2000" dirty="0">
              <a:solidFill>
                <a:srgbClr val="5F295F"/>
              </a:solidFill>
              <a:latin typeface="Bitter" pitchFamily="2" charset="0"/>
            </a:endParaRPr>
          </a:p>
          <a:p>
            <a:pPr marL="34290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endParaRPr lang="en-GB" dirty="0"/>
          </a:p>
          <a:p>
            <a:pPr marL="342900" lvl="0" indent="-342900" defTabSz="2438338" hangingPunct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endParaRPr lang="en-GB" sz="2000" kern="0" dirty="0">
              <a:solidFill>
                <a:srgbClr val="5F295F"/>
              </a:solidFill>
              <a:latin typeface="Bitter" pitchFamily="2" charset="0"/>
              <a:ea typeface="Calibri" panose="020F050202020403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Picture 1" descr="Drone picture of Edge Hill campus from above">
            <a:extLst>
              <a:ext uri="{FF2B5EF4-FFF2-40B4-BE49-F238E27FC236}">
                <a16:creationId xmlns:a16="http://schemas.microsoft.com/office/drawing/2014/main" id="{E9431EDD-613D-EF11-58BD-D766C92BF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" t="7574" r="1238" b="43126"/>
          <a:stretch>
            <a:fillRect/>
          </a:stretch>
        </p:blipFill>
        <p:spPr>
          <a:xfrm>
            <a:off x="-6195" y="4178808"/>
            <a:ext cx="12198195" cy="26791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7388C5A-7277-AB81-0205-E613075276CA}"/>
              </a:ext>
            </a:extLst>
          </p:cNvPr>
          <p:cNvSpPr txBox="1">
            <a:spLocks/>
          </p:cNvSpPr>
          <p:nvPr/>
        </p:nvSpPr>
        <p:spPr>
          <a:xfrm>
            <a:off x="128258" y="174394"/>
            <a:ext cx="9144000" cy="110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rgbClr val="5F295F"/>
                </a:solidFill>
                <a:latin typeface="Bitter" pitchFamily="2" charset="0"/>
              </a:rPr>
              <a:t>A home from home</a:t>
            </a:r>
          </a:p>
        </p:txBody>
      </p:sp>
    </p:spTree>
    <p:extLst>
      <p:ext uri="{BB962C8B-B14F-4D97-AF65-F5344CB8AC3E}">
        <p14:creationId xmlns:p14="http://schemas.microsoft.com/office/powerpoint/2010/main" val="265958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5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F5B2F-E333-847F-53D9-95AF9115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48643A-656B-4D98-B372-14BB38BB6BC1}"/>
              </a:ext>
            </a:extLst>
          </p:cNvPr>
          <p:cNvSpPr txBox="1"/>
          <p:nvPr/>
        </p:nvSpPr>
        <p:spPr>
          <a:xfrm>
            <a:off x="192266" y="1200418"/>
            <a:ext cx="60256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Throughout Autumn and Spring/Summer </a:t>
            </a:r>
            <a:r>
              <a:rPr lang="en-GB" altLang="en-US" sz="2000" b="1" dirty="0">
                <a:solidFill>
                  <a:srgbClr val="5F295F"/>
                </a:solidFill>
                <a:latin typeface="Bitter" pitchFamily="2" charset="0"/>
                <a:ea typeface="Cambria" panose="02040503050406030204" pitchFamily="18" charset="0"/>
              </a:rPr>
              <a:t>terms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2000" noProof="0" dirty="0">
              <a:solidFill>
                <a:srgbClr val="5F295F"/>
              </a:solidFill>
              <a:latin typeface="Bitter" pitchFamily="2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295F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attend introduction and taster sessions in their chosen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F295F"/>
              </a:solidFill>
              <a:latin typeface="Bitt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explore how school and university subjects relate to different career paths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F295F"/>
              </a:solidFill>
              <a:latin typeface="Bitt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find out about Edge Hill University’s facilities, accommodation and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F295F"/>
              </a:solidFill>
              <a:latin typeface="Bitt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find out more about Higher Education (HE)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F295F"/>
              </a:solidFill>
              <a:latin typeface="Bitt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speak to current students and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F295F"/>
              </a:solidFill>
              <a:latin typeface="Bitt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F295F"/>
                </a:solidFill>
                <a:latin typeface="Bitter" pitchFamily="2" charset="0"/>
              </a:rPr>
              <a:t>ask any questions you may have.</a:t>
            </a:r>
          </a:p>
        </p:txBody>
      </p:sp>
      <p:pic>
        <p:nvPicPr>
          <p:cNvPr id="2050" name="Picture 2" descr="Edge Hill University portraits">
            <a:extLst>
              <a:ext uri="{FF2B5EF4-FFF2-40B4-BE49-F238E27FC236}">
                <a16:creationId xmlns:a16="http://schemas.microsoft.com/office/drawing/2014/main" id="{AB07406B-27C5-BD1F-4139-FD501F54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9BA3A13-10E3-5102-27B7-FADC1B2EC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70" y="4337052"/>
            <a:ext cx="2231659" cy="2187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B9132-66B7-A3C0-60BF-98891C51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68" y="0"/>
            <a:ext cx="9144000" cy="1105789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solidFill>
                  <a:srgbClr val="5F295F"/>
                </a:solidFill>
                <a:latin typeface="Bitter" pitchFamily="2" charset="0"/>
              </a:rPr>
              <a:t>Subject taster days</a:t>
            </a:r>
          </a:p>
        </p:txBody>
      </p:sp>
    </p:spTree>
    <p:extLst>
      <p:ext uri="{BB962C8B-B14F-4D97-AF65-F5344CB8AC3E}">
        <p14:creationId xmlns:p14="http://schemas.microsoft.com/office/powerpoint/2010/main" val="372024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29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09FD1-9C4D-86B8-43CC-5C937B527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598A-8534-E117-EEDA-56A8511864B9}"/>
              </a:ext>
            </a:extLst>
          </p:cNvPr>
          <p:cNvSpPr txBox="1"/>
          <p:nvPr/>
        </p:nvSpPr>
        <p:spPr>
          <a:xfrm>
            <a:off x="280657" y="1462871"/>
            <a:ext cx="6175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Join us at an upcoming open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Saturday 16</a:t>
            </a:r>
            <a:r>
              <a:rPr kumimoji="0" lang="en-GB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 October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Saturday 18</a:t>
            </a:r>
            <a:r>
              <a:rPr kumimoji="0" lang="en-GB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th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 November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altLang="en-US" sz="2000" dirty="0">
              <a:solidFill>
                <a:prstClr val="white"/>
              </a:solidFill>
              <a:latin typeface="Bitter" pitchFamily="2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altLang="en-US" sz="2000" dirty="0">
              <a:solidFill>
                <a:prstClr val="white"/>
              </a:solidFill>
              <a:latin typeface="Bitter" pitchFamily="2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 pitchFamily="2" charset="0"/>
                <a:ea typeface="Cambria" panose="02040503050406030204" pitchFamily="18" charset="0"/>
                <a:cs typeface="+mn-cs"/>
              </a:rPr>
              <a:t>Monthly campus tours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altLang="en-US" sz="2000" dirty="0">
              <a:solidFill>
                <a:prstClr val="white"/>
              </a:solidFill>
              <a:latin typeface="Bitter" pitchFamily="2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tter" pitchFamily="2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Edge Hill University OPEN DAY">
            <a:extLst>
              <a:ext uri="{FF2B5EF4-FFF2-40B4-BE49-F238E27FC236}">
                <a16:creationId xmlns:a16="http://schemas.microsoft.com/office/drawing/2014/main" id="{9B2C99B8-B98E-0386-E505-3AE274CF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F3EA5A9-58B5-2D52-0406-BA339439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22" y="4425696"/>
            <a:ext cx="2176884" cy="2155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25762-635D-1978-19BC-AB33A2EEF9BB}"/>
              </a:ext>
            </a:extLst>
          </p:cNvPr>
          <p:cNvSpPr txBox="1">
            <a:spLocks/>
          </p:cNvSpPr>
          <p:nvPr/>
        </p:nvSpPr>
        <p:spPr>
          <a:xfrm>
            <a:off x="280657" y="133253"/>
            <a:ext cx="9144000" cy="1105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chemeClr val="bg1"/>
                </a:solidFill>
                <a:latin typeface="Bitter" pitchFamily="2" charset="0"/>
              </a:rPr>
              <a:t>Open days</a:t>
            </a:r>
          </a:p>
        </p:txBody>
      </p:sp>
    </p:spTree>
    <p:extLst>
      <p:ext uri="{BB962C8B-B14F-4D97-AF65-F5344CB8AC3E}">
        <p14:creationId xmlns:p14="http://schemas.microsoft.com/office/powerpoint/2010/main" val="819726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185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Bitter</vt:lpstr>
      <vt:lpstr>Wingdings</vt:lpstr>
      <vt:lpstr>Office Theme</vt:lpstr>
      <vt:lpstr>PowerPoint Presentation</vt:lpstr>
      <vt:lpstr>Subject taster days</vt:lpstr>
      <vt:lpstr>PowerPoint Presentation</vt:lpstr>
    </vt:vector>
  </TitlesOfParts>
  <Company>Edge Hill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Norfolk</dc:creator>
  <cp:lastModifiedBy>Chris Mullen</cp:lastModifiedBy>
  <cp:revision>10</cp:revision>
  <dcterms:created xsi:type="dcterms:W3CDTF">2025-06-24T13:12:46Z</dcterms:created>
  <dcterms:modified xsi:type="dcterms:W3CDTF">2025-08-12T11:43:31Z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E7B12BAF-0000-4614-A473-0785DC978376</vt:lpwstr>
  </property>
  <property fmtid="{D5CDD505-2E9C-101B-9397-08002B2CF9AE}" pid="3" name="ArticulatePath">
    <vt:lpwstr>Presentation1</vt:lpwstr>
  </property>
</Properties>
</file>