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6" r:id="rId2"/>
    <p:sldId id="258" r:id="rId3"/>
    <p:sldId id="260" r:id="rId4"/>
    <p:sldId id="259" r:id="rId5"/>
    <p:sldId id="261" r:id="rId6"/>
    <p:sldId id="257" r:id="rId7"/>
  </p:sldIdLst>
  <p:sldSz cx="9144000" cy="1219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13628-0785-74EB-F561-435C81352E5B}" v="2" dt="2024-04-10T09:19:56.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1311" autoAdjust="0"/>
  </p:normalViewPr>
  <p:slideViewPr>
    <p:cSldViewPr snapToGrid="0">
      <p:cViewPr>
        <p:scale>
          <a:sx n="90" d="100"/>
          <a:sy n="90" d="100"/>
        </p:scale>
        <p:origin x="207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82" cy="496882"/>
          </a:xfrm>
          <a:prstGeom prst="rect">
            <a:avLst/>
          </a:prstGeom>
        </p:spPr>
        <p:txBody>
          <a:bodyPr vert="horz" lIns="90425" tIns="45213" rIns="90425" bIns="45213" rtlCol="0"/>
          <a:lstStyle>
            <a:lvl1pPr algn="l">
              <a:defRPr sz="1200"/>
            </a:lvl1pPr>
          </a:lstStyle>
          <a:p>
            <a:endParaRPr lang="en-GB" dirty="0"/>
          </a:p>
        </p:txBody>
      </p:sp>
      <p:sp>
        <p:nvSpPr>
          <p:cNvPr id="3" name="Date Placeholder 2"/>
          <p:cNvSpPr>
            <a:spLocks noGrp="1"/>
          </p:cNvSpPr>
          <p:nvPr>
            <p:ph type="dt" idx="1"/>
          </p:nvPr>
        </p:nvSpPr>
        <p:spPr>
          <a:xfrm>
            <a:off x="3849927" y="0"/>
            <a:ext cx="2946182" cy="496882"/>
          </a:xfrm>
          <a:prstGeom prst="rect">
            <a:avLst/>
          </a:prstGeom>
        </p:spPr>
        <p:txBody>
          <a:bodyPr vert="horz" lIns="90425" tIns="45213" rIns="90425" bIns="45213" rtlCol="0"/>
          <a:lstStyle>
            <a:lvl1pPr algn="r">
              <a:defRPr sz="1200"/>
            </a:lvl1pPr>
          </a:lstStyle>
          <a:p>
            <a:fld id="{97EB9C2F-42EE-4CAC-B42F-5AFF362AE654}" type="datetimeFigureOut">
              <a:rPr lang="en-GB" smtClean="0"/>
              <a:t>10/04/2024</a:t>
            </a:fld>
            <a:endParaRPr lang="en-GB" dirty="0"/>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0425" tIns="45213" rIns="90425" bIns="45213" rtlCol="0" anchor="ctr"/>
          <a:lstStyle/>
          <a:p>
            <a:endParaRPr lang="en-GB" dirty="0"/>
          </a:p>
        </p:txBody>
      </p:sp>
      <p:sp>
        <p:nvSpPr>
          <p:cNvPr id="5" name="Notes Placeholder 4"/>
          <p:cNvSpPr>
            <a:spLocks noGrp="1"/>
          </p:cNvSpPr>
          <p:nvPr>
            <p:ph type="body" sz="quarter" idx="3"/>
          </p:nvPr>
        </p:nvSpPr>
        <p:spPr>
          <a:xfrm>
            <a:off x="679768" y="4776989"/>
            <a:ext cx="5438140" cy="3909016"/>
          </a:xfrm>
          <a:prstGeom prst="rect">
            <a:avLst/>
          </a:prstGeom>
        </p:spPr>
        <p:txBody>
          <a:bodyPr vert="horz" lIns="90425" tIns="45213" rIns="90425" bIns="452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6"/>
            <a:ext cx="2946182" cy="496882"/>
          </a:xfrm>
          <a:prstGeom prst="rect">
            <a:avLst/>
          </a:prstGeom>
        </p:spPr>
        <p:txBody>
          <a:bodyPr vert="horz" lIns="90425" tIns="45213" rIns="90425" bIns="4521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927" y="9429756"/>
            <a:ext cx="2946182" cy="496882"/>
          </a:xfrm>
          <a:prstGeom prst="rect">
            <a:avLst/>
          </a:prstGeom>
        </p:spPr>
        <p:txBody>
          <a:bodyPr vert="horz" lIns="90425" tIns="45213" rIns="90425" bIns="45213" rtlCol="0" anchor="b"/>
          <a:lstStyle>
            <a:lvl1pPr algn="r">
              <a:defRPr sz="1200"/>
            </a:lvl1pPr>
          </a:lstStyle>
          <a:p>
            <a:fld id="{12BA9FD9-8B11-47A5-A6A8-C48252FFDC88}" type="slidenum">
              <a:rPr lang="en-GB" smtClean="0"/>
              <a:t>‹#›</a:t>
            </a:fld>
            <a:endParaRPr lang="en-GB" dirty="0"/>
          </a:p>
        </p:txBody>
      </p:sp>
    </p:spTree>
    <p:extLst>
      <p:ext uri="{BB962C8B-B14F-4D97-AF65-F5344CB8AC3E}">
        <p14:creationId xmlns:p14="http://schemas.microsoft.com/office/powerpoint/2010/main" val="290305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A9FD9-8B11-47A5-A6A8-C48252FFDC88}" type="slidenum">
              <a:rPr lang="en-GB" smtClean="0"/>
              <a:t>1</a:t>
            </a:fld>
            <a:endParaRPr lang="en-GB" dirty="0"/>
          </a:p>
        </p:txBody>
      </p:sp>
    </p:spTree>
    <p:extLst>
      <p:ext uri="{BB962C8B-B14F-4D97-AF65-F5344CB8AC3E}">
        <p14:creationId xmlns:p14="http://schemas.microsoft.com/office/powerpoint/2010/main" val="233430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A9FD9-8B11-47A5-A6A8-C48252FFDC88}" type="slidenum">
              <a:rPr lang="en-GB" smtClean="0"/>
              <a:t>2</a:t>
            </a:fld>
            <a:endParaRPr lang="en-GB" dirty="0"/>
          </a:p>
        </p:txBody>
      </p:sp>
    </p:spTree>
    <p:extLst>
      <p:ext uri="{BB962C8B-B14F-4D97-AF65-F5344CB8AC3E}">
        <p14:creationId xmlns:p14="http://schemas.microsoft.com/office/powerpoint/2010/main" val="61845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5312"/>
            <a:ext cx="7772400" cy="4244622"/>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6403623"/>
            <a:ext cx="6858000" cy="294357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120696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365721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649111"/>
            <a:ext cx="1971675"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9111"/>
            <a:ext cx="5800725"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53345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107439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039537"/>
            <a:ext cx="7886700" cy="5071532"/>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8159048"/>
            <a:ext cx="7886700" cy="2666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187766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3245556"/>
            <a:ext cx="38862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3245556"/>
            <a:ext cx="38862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387557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9114"/>
            <a:ext cx="7886700"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988734"/>
            <a:ext cx="3868340" cy="146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4453467"/>
            <a:ext cx="3868340"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988734"/>
            <a:ext cx="3887391" cy="146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4453467"/>
            <a:ext cx="3887391"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325158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14151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171485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2800"/>
            <a:ext cx="2949178" cy="28448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755425"/>
            <a:ext cx="4629150" cy="866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57600"/>
            <a:ext cx="2949178" cy="6776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380267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2800"/>
            <a:ext cx="2949178" cy="28448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755425"/>
            <a:ext cx="4629150" cy="866422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657600"/>
            <a:ext cx="2949178" cy="6776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9F5BE-1847-4304-8B53-D1F1A43F0D8E}" type="datetimeFigureOut">
              <a:rPr lang="en-GB" smtClean="0"/>
              <a:t>10/04/2024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ADF7AA-5A50-416A-857C-A304210C51B2}" type="slidenum">
              <a:rPr lang="en-GB" smtClean="0"/>
              <a:t>‹#›</a:t>
            </a:fld>
            <a:endParaRPr lang="en-GB" dirty="0"/>
          </a:p>
        </p:txBody>
      </p:sp>
    </p:spTree>
    <p:extLst>
      <p:ext uri="{BB962C8B-B14F-4D97-AF65-F5344CB8AC3E}">
        <p14:creationId xmlns:p14="http://schemas.microsoft.com/office/powerpoint/2010/main" val="98258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49114"/>
            <a:ext cx="7886700"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245556"/>
            <a:ext cx="7886700"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11300181"/>
            <a:ext cx="2057400" cy="649111"/>
          </a:xfrm>
          <a:prstGeom prst="rect">
            <a:avLst/>
          </a:prstGeom>
        </p:spPr>
        <p:txBody>
          <a:bodyPr vert="horz" lIns="91440" tIns="45720" rIns="91440" bIns="45720" rtlCol="0" anchor="ctr"/>
          <a:lstStyle>
            <a:lvl1pPr algn="l">
              <a:defRPr sz="1200">
                <a:solidFill>
                  <a:schemeClr val="tx1">
                    <a:tint val="75000"/>
                  </a:schemeClr>
                </a:solidFill>
              </a:defRPr>
            </a:lvl1pPr>
          </a:lstStyle>
          <a:p>
            <a:fld id="{B269F5BE-1847-4304-8B53-D1F1A43F0D8E}" type="datetimeFigureOut">
              <a:rPr lang="en-GB" smtClean="0"/>
              <a:t>10/04/2024</a:t>
            </a:fld>
            <a:endParaRPr lang="en-GB" dirty="0"/>
          </a:p>
        </p:txBody>
      </p:sp>
      <p:sp>
        <p:nvSpPr>
          <p:cNvPr id="5" name="Footer Placeholder 4"/>
          <p:cNvSpPr>
            <a:spLocks noGrp="1"/>
          </p:cNvSpPr>
          <p:nvPr>
            <p:ph type="ftr" sz="quarter" idx="3"/>
          </p:nvPr>
        </p:nvSpPr>
        <p:spPr>
          <a:xfrm>
            <a:off x="3028950" y="11300181"/>
            <a:ext cx="3086100" cy="6491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11300181"/>
            <a:ext cx="2057400" cy="649111"/>
          </a:xfrm>
          <a:prstGeom prst="rect">
            <a:avLst/>
          </a:prstGeom>
        </p:spPr>
        <p:txBody>
          <a:bodyPr vert="horz" lIns="91440" tIns="45720" rIns="91440" bIns="45720" rtlCol="0" anchor="ctr"/>
          <a:lstStyle>
            <a:lvl1pPr algn="r">
              <a:defRPr sz="1200">
                <a:solidFill>
                  <a:schemeClr val="tx1">
                    <a:tint val="75000"/>
                  </a:schemeClr>
                </a:solidFill>
              </a:defRPr>
            </a:lvl1pPr>
          </a:lstStyle>
          <a:p>
            <a:fld id="{ACADF7AA-5A50-416A-857C-A304210C51B2}" type="slidenum">
              <a:rPr lang="en-GB" smtClean="0"/>
              <a:t>‹#›</a:t>
            </a:fld>
            <a:endParaRPr lang="en-GB" dirty="0"/>
          </a:p>
        </p:txBody>
      </p:sp>
    </p:spTree>
    <p:extLst>
      <p:ext uri="{BB962C8B-B14F-4D97-AF65-F5344CB8AC3E}">
        <p14:creationId xmlns:p14="http://schemas.microsoft.com/office/powerpoint/2010/main" val="24552364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https://londonmandir.baps.org/the-mandir/exhibition-understanding-hinduism/" TargetMode="External"/><Relationship Id="rId10" Type="http://schemas.openxmlformats.org/officeDocument/2006/relationships/image" Target="../media/image6.png"/><Relationship Id="rId4" Type="http://schemas.openxmlformats.org/officeDocument/2006/relationships/hyperlink" Target="https://iskconeducationalservices.org/HoH/concepts/key-concepts/god-perceived-in-three-ways/"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atre.org.uk/resources/termly-mailing/secondary-investigating-worldviews/investigating-hindu-worldviews-re-today-servi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8A11B7-3614-B7B0-D4A4-4716C4824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780" y="17414"/>
            <a:ext cx="520439" cy="388348"/>
          </a:xfrm>
          <a:prstGeom prst="rect">
            <a:avLst/>
          </a:prstGeom>
        </p:spPr>
      </p:pic>
      <p:sp>
        <p:nvSpPr>
          <p:cNvPr id="6" name="Text Box 2">
            <a:extLst>
              <a:ext uri="{FF2B5EF4-FFF2-40B4-BE49-F238E27FC236}">
                <a16:creationId xmlns:a16="http://schemas.microsoft.com/office/drawing/2014/main" id="{D8338A75-75F5-804C-7722-B86710C7DE6E}"/>
              </a:ext>
            </a:extLst>
          </p:cNvPr>
          <p:cNvSpPr txBox="1">
            <a:spLocks noChangeArrowheads="1"/>
          </p:cNvSpPr>
          <p:nvPr/>
        </p:nvSpPr>
        <p:spPr bwMode="auto">
          <a:xfrm>
            <a:off x="-70885" y="468352"/>
            <a:ext cx="9299945" cy="304043"/>
          </a:xfrm>
          <a:prstGeom prst="rect">
            <a:avLst/>
          </a:prstGeom>
          <a:solidFill>
            <a:sysClr val="window" lastClr="FFFFFF"/>
          </a:solidFill>
          <a:ln w="28575">
            <a:solidFill>
              <a:srgbClr val="008000"/>
            </a:solidFill>
            <a:miter lim="800000"/>
            <a:headEnd/>
            <a:tailEnd/>
          </a:ln>
        </p:spPr>
        <p:txBody>
          <a:bodyPr rot="0" vert="horz" wrap="square" lIns="91440" tIns="45720" rIns="91440" bIns="45720" anchor="ctr"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Y9 unit 1: Why do humans </a:t>
            </a:r>
            <a:r>
              <a:rPr lang="en-GB" sz="16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always want </a:t>
            </a:r>
            <a:r>
              <a:rPr kumimoji="0" lang="en-GB"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more? (Why isn’t it enough to be me?)</a:t>
            </a:r>
          </a:p>
        </p:txBody>
      </p:sp>
      <p:cxnSp>
        <p:nvCxnSpPr>
          <p:cNvPr id="25" name="Straight Connector 24">
            <a:extLst>
              <a:ext uri="{FF2B5EF4-FFF2-40B4-BE49-F238E27FC236}">
                <a16:creationId xmlns:a16="http://schemas.microsoft.com/office/drawing/2014/main" id="{41EC0BBF-2933-F6A9-CED8-D153793D9D1E}"/>
              </a:ext>
            </a:extLst>
          </p:cNvPr>
          <p:cNvCxnSpPr>
            <a:cxnSpLocks/>
          </p:cNvCxnSpPr>
          <p:nvPr/>
        </p:nvCxnSpPr>
        <p:spPr>
          <a:xfrm>
            <a:off x="2988281" y="2548389"/>
            <a:ext cx="4178" cy="5058911"/>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41881E-AEA6-00C1-5E5E-AE56E97FAAA1}"/>
              </a:ext>
            </a:extLst>
          </p:cNvPr>
          <p:cNvSpPr txBox="1"/>
          <p:nvPr/>
        </p:nvSpPr>
        <p:spPr>
          <a:xfrm>
            <a:off x="126943" y="803763"/>
            <a:ext cx="8948057" cy="1892826"/>
          </a:xfrm>
          <a:prstGeom prst="rect">
            <a:avLst/>
          </a:prstGeom>
          <a:noFill/>
        </p:spPr>
        <p:txBody>
          <a:bodyPr wrap="square" rtlCol="0">
            <a:spAutoFit/>
          </a:bodyPr>
          <a:lstStyle/>
          <a:p>
            <a:r>
              <a:rPr lang="en-GB" sz="1100" b="1" dirty="0"/>
              <a:t>Overview: </a:t>
            </a:r>
            <a:r>
              <a:rPr lang="en-GB" sz="1050" dirty="0"/>
              <a:t>The unit begins the year 9 programme of study with an exploration of different ideas about what it means to be human – in particular, the human desire for more – to have more, to be more, to live/experience more. We will explore ideas from both religious and non-religious perspectives. </a:t>
            </a:r>
          </a:p>
          <a:p>
            <a:r>
              <a:rPr lang="en-GB" sz="1050" dirty="0"/>
              <a:t> </a:t>
            </a:r>
          </a:p>
          <a:p>
            <a:r>
              <a:rPr lang="en-GB" sz="1050" b="1" dirty="0"/>
              <a:t>Key questions:</a:t>
            </a:r>
          </a:p>
          <a:p>
            <a:r>
              <a:rPr lang="en-GB" sz="1050" dirty="0"/>
              <a:t>What is desire? Is it a positive or negative force in human life? Is religion a human response to the desire for more – to transcend the mundane human experience? What is faith? Is it right to try to rationalise it? Is it possible or even desirable to attempt to prove the existence of God? What do philosophers mean when they talk about a ‘God-shaped vacuum’? How have non-religious thinkers responded to this idea? Why might some people claim that ‘God’ is a human construct to fill an innate human desire to be more? What do religious people base their faith on – upbringing, reason, experiences? Are these experiences valid, or could they be explained as a psychological expression of the desire for ‘God’? What might people fill the desire for more with in the 21</a:t>
            </a:r>
            <a:r>
              <a:rPr lang="en-GB" sz="1050" baseline="30000" dirty="0"/>
              <a:t>st</a:t>
            </a:r>
            <a:r>
              <a:rPr lang="en-GB" sz="1050" dirty="0"/>
              <a:t> century?</a:t>
            </a:r>
          </a:p>
          <a:p>
            <a:endParaRPr lang="en-GB" sz="1100" dirty="0"/>
          </a:p>
          <a:p>
            <a:r>
              <a:rPr lang="en-GB" sz="1100" dirty="0"/>
              <a:t> </a:t>
            </a:r>
          </a:p>
        </p:txBody>
      </p:sp>
      <p:sp>
        <p:nvSpPr>
          <p:cNvPr id="26" name="TextBox 25">
            <a:extLst>
              <a:ext uri="{FF2B5EF4-FFF2-40B4-BE49-F238E27FC236}">
                <a16:creationId xmlns:a16="http://schemas.microsoft.com/office/drawing/2014/main" id="{8E2391BA-3977-7EFE-A49D-8395E7EBDF1C}"/>
              </a:ext>
            </a:extLst>
          </p:cNvPr>
          <p:cNvSpPr txBox="1"/>
          <p:nvPr/>
        </p:nvSpPr>
        <p:spPr>
          <a:xfrm>
            <a:off x="67192" y="2483307"/>
            <a:ext cx="2869843" cy="5478423"/>
          </a:xfrm>
          <a:prstGeom prst="rect">
            <a:avLst/>
          </a:prstGeom>
          <a:noFill/>
        </p:spPr>
        <p:txBody>
          <a:bodyPr wrap="square" rtlCol="0">
            <a:spAutoFit/>
          </a:bodyPr>
          <a:lstStyle/>
          <a:p>
            <a:r>
              <a:rPr lang="en-GB" sz="1000" b="1" dirty="0"/>
              <a:t>Lesson breakdown:</a:t>
            </a:r>
          </a:p>
          <a:p>
            <a:r>
              <a:rPr lang="en-GB" sz="1000" dirty="0"/>
              <a:t>1. What is desire?</a:t>
            </a:r>
          </a:p>
          <a:p>
            <a:r>
              <a:rPr lang="en-GB" sz="1000" dirty="0"/>
              <a:t>2. Are people born with an innate desire  for God? Descartes, Paley: the idea of a God-shaped vacuum (What shape would this God be? – to what extent is this idea from an Abrahamic worldview?)</a:t>
            </a:r>
          </a:p>
          <a:p>
            <a:r>
              <a:rPr lang="en-GB" sz="1000" dirty="0"/>
              <a:t>3. Psychological explanations of the God shaped hole – The Masters of Suspicion.</a:t>
            </a:r>
          </a:p>
          <a:p>
            <a:r>
              <a:rPr lang="en-GB" sz="1000" dirty="0"/>
              <a:t>4. Kierkegaard – the leap of Faith. Is it possible or desirable to prove God? What is a good basis for faith in a Higher Power?</a:t>
            </a:r>
          </a:p>
          <a:p>
            <a:r>
              <a:rPr lang="en-GB" sz="1000" dirty="0"/>
              <a:t>5. Examples of Christian experiences of God: Teresa of Avila, Martin Luther King, Mick Fleming. Was it really God, or did their situations exacerbate their desire for God?</a:t>
            </a:r>
          </a:p>
          <a:p>
            <a:r>
              <a:rPr lang="en-GB" sz="1000" dirty="0"/>
              <a:t>6. Diverse examples of Christian worship – the need for God, the need to belong. How is worship changing in contemporary Christianity? How important is the desire to belong and be part of something greater – to transcend the mundane.</a:t>
            </a:r>
          </a:p>
          <a:p>
            <a:r>
              <a:rPr lang="en-GB" sz="1000" dirty="0"/>
              <a:t>7. ‘The Kingdom of heaven is within you’, Hindu beliefs about the connection between Brahman and the atman. If the Divine is within you, is the God-shaped vacuum simply a lack of God-consciousness?</a:t>
            </a:r>
          </a:p>
          <a:p>
            <a:r>
              <a:rPr lang="en-GB" sz="1000" dirty="0"/>
              <a:t>8. Radha and Krishna – an expression of intimate love between humans and the Divine (compare with Song of Songs). The story of Mirabai – a yearning to love and be loved by Krishna.</a:t>
            </a:r>
          </a:p>
          <a:p>
            <a:r>
              <a:rPr lang="en-GB" sz="1000" dirty="0"/>
              <a:t>9. Contemporary Hindu bhakti: Swaminarayan movement, ISKCON.</a:t>
            </a:r>
          </a:p>
          <a:p>
            <a:r>
              <a:rPr lang="en-GB" sz="1000" dirty="0"/>
              <a:t>10. Desire in the 21</a:t>
            </a:r>
            <a:r>
              <a:rPr lang="en-GB" sz="1000" baseline="30000" dirty="0"/>
              <a:t>st</a:t>
            </a:r>
            <a:r>
              <a:rPr lang="en-GB" sz="1000" dirty="0"/>
              <a:t> century. What do we fill the ‘God-shaped hole’ with? Has religious fulfilment been replaced with consumerism? </a:t>
            </a:r>
          </a:p>
          <a:p>
            <a:endParaRPr lang="en-GB" sz="1000" dirty="0"/>
          </a:p>
        </p:txBody>
      </p:sp>
      <p:sp>
        <p:nvSpPr>
          <p:cNvPr id="27" name="Rectangle 26">
            <a:extLst>
              <a:ext uri="{FF2B5EF4-FFF2-40B4-BE49-F238E27FC236}">
                <a16:creationId xmlns:a16="http://schemas.microsoft.com/office/drawing/2014/main" id="{DCCF36D2-4E54-3A3D-30F3-50DD2A2067E8}"/>
              </a:ext>
            </a:extLst>
          </p:cNvPr>
          <p:cNvSpPr/>
          <p:nvPr/>
        </p:nvSpPr>
        <p:spPr>
          <a:xfrm>
            <a:off x="67192" y="7943841"/>
            <a:ext cx="2822058" cy="2577287"/>
          </a:xfrm>
          <a:prstGeom prst="rect">
            <a:avLst/>
          </a:prstGeom>
          <a:solidFill>
            <a:schemeClr val="accent6">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050" b="1" dirty="0"/>
              <a:t>Suggested reading for teachers to enhance subject knowledge:</a:t>
            </a:r>
          </a:p>
          <a:p>
            <a:r>
              <a:rPr lang="en-GB" sz="1050" dirty="0"/>
              <a:t>‘Knowing religion: Philosophy and Ethics’ – Robert Orme</a:t>
            </a:r>
          </a:p>
          <a:p>
            <a:r>
              <a:rPr lang="en-GB" sz="1050" dirty="0"/>
              <a:t>‘Christian Faith and Practice in a Consumer Culture’ – Vincent J Miller</a:t>
            </a:r>
          </a:p>
          <a:p>
            <a:r>
              <a:rPr lang="en-GB" sz="1050" dirty="0"/>
              <a:t>‘Heart of Hinduism’ – book and/or website: </a:t>
            </a:r>
            <a:r>
              <a:rPr lang="en-GB" sz="800" dirty="0">
                <a:hlinkClick r:id="rId4"/>
              </a:rPr>
              <a:t>https://iskconeducationalservices.org/HoH/concepts/key-concepts/god-perceived-in-three-ways/</a:t>
            </a:r>
            <a:endParaRPr lang="en-GB" sz="800" dirty="0"/>
          </a:p>
          <a:p>
            <a:r>
              <a:rPr lang="en-GB" sz="1050" dirty="0"/>
              <a:t>‘A God who Dances’ – Kalakantha </a:t>
            </a:r>
            <a:r>
              <a:rPr lang="en-GB" sz="1050" dirty="0" err="1"/>
              <a:t>Dasa</a:t>
            </a:r>
            <a:endParaRPr lang="en-GB" sz="800" dirty="0"/>
          </a:p>
          <a:p>
            <a:pPr fontAlgn="base"/>
            <a:r>
              <a:rPr lang="en-GB" sz="1100" dirty="0">
                <a:solidFill>
                  <a:schemeClr val="bg1"/>
                </a:solidFill>
              </a:rPr>
              <a:t>‘Mirabai’ - Kamala </a:t>
            </a:r>
            <a:r>
              <a:rPr lang="en-GB" sz="1100" dirty="0" err="1">
                <a:solidFill>
                  <a:schemeClr val="bg1"/>
                </a:solidFill>
              </a:rPr>
              <a:t>Chandrakanta</a:t>
            </a:r>
            <a:endParaRPr lang="en-GB" sz="1100" dirty="0">
              <a:solidFill>
                <a:schemeClr val="bg1"/>
              </a:solidFill>
            </a:endParaRPr>
          </a:p>
          <a:p>
            <a:pPr fontAlgn="base"/>
            <a:r>
              <a:rPr lang="en-GB" sz="1100" dirty="0">
                <a:solidFill>
                  <a:schemeClr val="bg1"/>
                </a:solidFill>
              </a:rPr>
              <a:t>‘Understanding Hinduism’ booklet from the </a:t>
            </a:r>
            <a:r>
              <a:rPr lang="en-GB" sz="1100" dirty="0" err="1">
                <a:solidFill>
                  <a:schemeClr val="bg1"/>
                </a:solidFill>
              </a:rPr>
              <a:t>Neesden</a:t>
            </a:r>
            <a:r>
              <a:rPr lang="en-GB" sz="1100" dirty="0">
                <a:solidFill>
                  <a:schemeClr val="bg1"/>
                </a:solidFill>
              </a:rPr>
              <a:t> Temple Exhibition – downloadable here</a:t>
            </a:r>
            <a:r>
              <a:rPr lang="en-GB" sz="900" dirty="0">
                <a:solidFill>
                  <a:schemeClr val="bg1"/>
                </a:solidFill>
              </a:rPr>
              <a:t>: </a:t>
            </a:r>
            <a:r>
              <a:rPr lang="en-GB" sz="900" dirty="0">
                <a:solidFill>
                  <a:schemeClr val="bg1"/>
                </a:solidFill>
                <a:hlinkClick r:id="rId5"/>
              </a:rPr>
              <a:t>https://londonmandir.baps.org/the-mandir/exhibition-understanding-hinduism/</a:t>
            </a:r>
            <a:endParaRPr lang="en-GB" sz="900" dirty="0">
              <a:solidFill>
                <a:schemeClr val="bg1"/>
              </a:solidFill>
            </a:endParaRPr>
          </a:p>
          <a:p>
            <a:pPr fontAlgn="base"/>
            <a:endParaRPr lang="en-GB" sz="1100" dirty="0">
              <a:solidFill>
                <a:schemeClr val="bg1"/>
              </a:solidFill>
            </a:endParaRPr>
          </a:p>
          <a:p>
            <a:endParaRPr lang="en-GB" sz="1050" dirty="0"/>
          </a:p>
        </p:txBody>
      </p:sp>
      <p:sp>
        <p:nvSpPr>
          <p:cNvPr id="30" name="TextBox 29">
            <a:extLst>
              <a:ext uri="{FF2B5EF4-FFF2-40B4-BE49-F238E27FC236}">
                <a16:creationId xmlns:a16="http://schemas.microsoft.com/office/drawing/2014/main" id="{6A5335CC-9174-50B9-B3CD-9A01F4BABA83}"/>
              </a:ext>
            </a:extLst>
          </p:cNvPr>
          <p:cNvSpPr txBox="1"/>
          <p:nvPr/>
        </p:nvSpPr>
        <p:spPr>
          <a:xfrm>
            <a:off x="3061964" y="2548389"/>
            <a:ext cx="4007781" cy="261610"/>
          </a:xfrm>
          <a:prstGeom prst="rect">
            <a:avLst/>
          </a:prstGeom>
          <a:noFill/>
        </p:spPr>
        <p:txBody>
          <a:bodyPr wrap="square" rtlCol="0">
            <a:spAutoFit/>
          </a:bodyPr>
          <a:lstStyle/>
          <a:p>
            <a:r>
              <a:rPr lang="en-GB" sz="1100" b="1" dirty="0"/>
              <a:t>How does this fit into the bigger picture of learning? </a:t>
            </a:r>
          </a:p>
        </p:txBody>
      </p:sp>
      <p:sp>
        <p:nvSpPr>
          <p:cNvPr id="33" name="TextBox 32">
            <a:extLst>
              <a:ext uri="{FF2B5EF4-FFF2-40B4-BE49-F238E27FC236}">
                <a16:creationId xmlns:a16="http://schemas.microsoft.com/office/drawing/2014/main" id="{77B771BE-FB5F-994F-8FD9-D50573A90675}"/>
              </a:ext>
            </a:extLst>
          </p:cNvPr>
          <p:cNvSpPr txBox="1"/>
          <p:nvPr/>
        </p:nvSpPr>
        <p:spPr>
          <a:xfrm>
            <a:off x="3071077" y="2696101"/>
            <a:ext cx="6055165" cy="507831"/>
          </a:xfrm>
          <a:prstGeom prst="rect">
            <a:avLst/>
          </a:prstGeom>
          <a:noFill/>
        </p:spPr>
        <p:txBody>
          <a:bodyPr wrap="square" rtlCol="0">
            <a:spAutoFit/>
          </a:bodyPr>
          <a:lstStyle/>
          <a:p>
            <a:r>
              <a:rPr lang="en-GB" sz="900" dirty="0"/>
              <a:t>The enquiry question for Y9 is ‘What really matters (in the journey of life)? This unit begins by considering why faith really matters to some people and not at all to others. In terms of the overall question for KS3 RE – ‘What does it mean to be human?’ – this unit explores the idea that humans desire to be something more than just physical beings.</a:t>
            </a:r>
          </a:p>
        </p:txBody>
      </p:sp>
      <p:graphicFrame>
        <p:nvGraphicFramePr>
          <p:cNvPr id="39" name="Table 38">
            <a:extLst>
              <a:ext uri="{FF2B5EF4-FFF2-40B4-BE49-F238E27FC236}">
                <a16:creationId xmlns:a16="http://schemas.microsoft.com/office/drawing/2014/main" id="{AD9594DC-CD54-5071-0C0A-82B9D0F8EAD6}"/>
              </a:ext>
            </a:extLst>
          </p:cNvPr>
          <p:cNvGraphicFramePr>
            <a:graphicFrameLocks noGrp="1"/>
          </p:cNvGraphicFramePr>
          <p:nvPr>
            <p:extLst>
              <p:ext uri="{D42A27DB-BD31-4B8C-83A1-F6EECF244321}">
                <p14:modId xmlns:p14="http://schemas.microsoft.com/office/powerpoint/2010/main" val="1143870429"/>
              </p:ext>
            </p:extLst>
          </p:nvPr>
        </p:nvGraphicFramePr>
        <p:xfrm>
          <a:off x="3000603" y="7943841"/>
          <a:ext cx="6055157" cy="2577287"/>
        </p:xfrm>
        <a:graphic>
          <a:graphicData uri="http://schemas.openxmlformats.org/drawingml/2006/table">
            <a:tbl>
              <a:tblPr firstRow="1" firstCol="1" bandRow="1"/>
              <a:tblGrid>
                <a:gridCol w="1857644">
                  <a:extLst>
                    <a:ext uri="{9D8B030D-6E8A-4147-A177-3AD203B41FA5}">
                      <a16:colId xmlns:a16="http://schemas.microsoft.com/office/drawing/2014/main" val="4128245180"/>
                    </a:ext>
                  </a:extLst>
                </a:gridCol>
                <a:gridCol w="4197513">
                  <a:extLst>
                    <a:ext uri="{9D8B030D-6E8A-4147-A177-3AD203B41FA5}">
                      <a16:colId xmlns:a16="http://schemas.microsoft.com/office/drawing/2014/main" val="3740893981"/>
                    </a:ext>
                  </a:extLst>
                </a:gridCol>
              </a:tblGrid>
              <a:tr h="223313">
                <a:tc gridSpan="2">
                  <a:txBody>
                    <a:bodyPr/>
                    <a:lstStyle/>
                    <a:p>
                      <a:pPr marL="72000" indent="-72000"/>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Opportunities for Personal Development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82746"/>
                  </a:ext>
                </a:extLst>
              </a:tr>
              <a:tr h="2353974">
                <a:tc>
                  <a:txBody>
                    <a:bodyPr/>
                    <a:lstStyle/>
                    <a:p>
                      <a:pPr marL="108000" indent="-10800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Cultural Capital</a:t>
                      </a:r>
                    </a:p>
                    <a:p>
                      <a:pPr marL="108000" indent="-10800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Enrichment opportunities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8000" indent="-108000"/>
                      <a:r>
                        <a:rPr lang="en-GB" sz="1000" dirty="0">
                          <a:effectLst/>
                          <a:latin typeface="Calibri" panose="020F0502020204030204" pitchFamily="34" charset="0"/>
                          <a:ea typeface="Calibri" panose="020F0502020204030204" pitchFamily="34" charset="0"/>
                          <a:cs typeface="Calibri" panose="020F0502020204030204" pitchFamily="34" charset="0"/>
                        </a:rPr>
                        <a:t>•	British values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8000" indent="-108000"/>
                      <a:r>
                        <a:rPr lang="en-GB" sz="1000" dirty="0">
                          <a:effectLst/>
                          <a:latin typeface="Calibri" panose="020F0502020204030204" pitchFamily="34" charset="0"/>
                          <a:ea typeface="Calibri" panose="020F0502020204030204" pitchFamily="34" charset="0"/>
                          <a:cs typeface="Calibri" panose="020F0502020204030204" pitchFamily="34" charset="0"/>
                        </a:rPr>
                        <a:t>•	SMSC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8000" indent="-108000"/>
                      <a:r>
                        <a:rPr lang="en-GB" sz="1000" dirty="0">
                          <a:effectLst/>
                          <a:latin typeface="Calibri" panose="020F0502020204030204" pitchFamily="34" charset="0"/>
                          <a:ea typeface="Calibri" panose="020F0502020204030204" pitchFamily="34" charset="0"/>
                          <a:cs typeface="Calibri" panose="020F0502020204030204" pitchFamily="34" charset="0"/>
                        </a:rPr>
                        <a:t>•	development of character (eg. resilience, confidence, independence)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8000" indent="-108000"/>
                      <a:r>
                        <a:rPr lang="en-GB" sz="1000" dirty="0">
                          <a:effectLst/>
                          <a:latin typeface="Calibri" panose="020F0502020204030204" pitchFamily="34" charset="0"/>
                          <a:ea typeface="Calibri" panose="020F0502020204030204" pitchFamily="34" charset="0"/>
                          <a:cs typeface="Calibri" panose="020F0502020204030204" pitchFamily="34" charset="0"/>
                        </a:rPr>
                        <a:t>•	opportunities for high quality debate and discussion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8000" indent="-108000"/>
                      <a:r>
                        <a:rPr lang="en-GB" sz="1000" dirty="0">
                          <a:effectLst/>
                          <a:latin typeface="Calibri" panose="020F0502020204030204" pitchFamily="34" charset="0"/>
                          <a:ea typeface="Calibri" panose="020F0502020204030204" pitchFamily="34" charset="0"/>
                          <a:cs typeface="Calibri" panose="020F0502020204030204" pitchFamily="34" charset="0"/>
                        </a:rPr>
                        <a:t>•	understanding of the protected characteristics and how equality and diversity are promoted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8000" indent="-108000"/>
                      <a:r>
                        <a:rPr lang="en-GB" sz="1000" dirty="0">
                          <a:effectLst/>
                          <a:latin typeface="Calibri" panose="020F0502020204030204" pitchFamily="34" charset="0"/>
                          <a:ea typeface="Calibri" panose="020F0502020204030204" pitchFamily="34" charset="0"/>
                          <a:cs typeface="Calibri" panose="020F0502020204030204" pitchFamily="34" charset="0"/>
                        </a:rPr>
                        <a:t>•	preparing learners for future success in their next steps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000" dirty="0">
                          <a:effectLst/>
                          <a:latin typeface="Calibri" panose="020F0502020204030204" pitchFamily="34" charset="0"/>
                          <a:ea typeface="Calibri" panose="020F0502020204030204" pitchFamily="34" charset="0"/>
                          <a:cs typeface="Calibri" panose="020F0502020204030204" pitchFamily="34" charset="0"/>
                        </a:rPr>
                        <a:t>Awareness of some of the key thinkers who have contributed to the ‘best which has been thought and said’.</a:t>
                      </a:r>
                    </a:p>
                    <a:p>
                      <a:r>
                        <a:rPr lang="en-GB" sz="1000" dirty="0">
                          <a:effectLst/>
                          <a:latin typeface="Calibri" panose="020F0502020204030204" pitchFamily="34" charset="0"/>
                          <a:ea typeface="Calibri" panose="020F0502020204030204" pitchFamily="34" charset="0"/>
                          <a:cs typeface="Calibri" panose="020F0502020204030204" pitchFamily="34" charset="0"/>
                        </a:rPr>
                        <a:t>Reading anthology to go beyond the taught curriculum</a:t>
                      </a:r>
                    </a:p>
                    <a:p>
                      <a:r>
                        <a:rPr lang="en-GB" sz="1000" dirty="0">
                          <a:effectLst/>
                          <a:latin typeface="Calibri" panose="020F0502020204030204" pitchFamily="34" charset="0"/>
                          <a:ea typeface="Calibri" panose="020F0502020204030204" pitchFamily="34" charset="0"/>
                          <a:cs typeface="Calibri" panose="020F0502020204030204" pitchFamily="34" charset="0"/>
                        </a:rPr>
                        <a:t>Visit to the Preston BAPS mandir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Freedom of religion and belief in 21</a:t>
                      </a:r>
                      <a:r>
                        <a:rPr lang="en-GB" sz="10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000" dirty="0">
                          <a:effectLst/>
                          <a:latin typeface="Calibri" panose="020F0502020204030204" pitchFamily="34" charset="0"/>
                          <a:ea typeface="Calibri" panose="020F0502020204030204" pitchFamily="34" charset="0"/>
                          <a:cs typeface="Calibri" panose="020F0502020204030204" pitchFamily="34" charset="0"/>
                        </a:rPr>
                        <a:t> century Britain – freedom of personal faith – and to question faith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Changing attitudes towards religiosity and ideas about spiritual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Social and moral choices – an understanding that desire can be both positive and negative.</a:t>
                      </a:r>
                    </a:p>
                    <a:p>
                      <a:r>
                        <a:rPr lang="en-GB" sz="1000" dirty="0">
                          <a:effectLst/>
                          <a:latin typeface="Calibri" panose="020F0502020204030204" pitchFamily="34" charset="0"/>
                          <a:ea typeface="Calibri" panose="020F0502020204030204" pitchFamily="34" charset="0"/>
                          <a:cs typeface="Calibri" panose="020F0502020204030204" pitchFamily="34" charset="0"/>
                        </a:rPr>
                        <a:t>An understanding that Philosophy involves engaging in ongoing discussions. Respectful debate between those who have opposing ideas and beliefs.</a:t>
                      </a:r>
                    </a:p>
                    <a:p>
                      <a:r>
                        <a:rPr lang="en-GB" sz="1000" dirty="0">
                          <a:effectLst/>
                          <a:latin typeface="Calibri" panose="020F0502020204030204" pitchFamily="34" charset="0"/>
                          <a:ea typeface="Calibri" panose="020F0502020204030204" pitchFamily="34" charset="0"/>
                          <a:cs typeface="Calibri" panose="020F0502020204030204" pitchFamily="34" charset="0"/>
                        </a:rPr>
                        <a:t>An understanding of consumerism and its importance to human life. </a:t>
                      </a:r>
                    </a:p>
                    <a:p>
                      <a:r>
                        <a:rPr lang="en-GB" sz="1000" dirty="0">
                          <a:effectLst/>
                          <a:latin typeface="Calibri" panose="020F0502020204030204" pitchFamily="34" charset="0"/>
                          <a:ea typeface="Calibri" panose="020F0502020204030204" pitchFamily="34" charset="0"/>
                          <a:cs typeface="Calibri" panose="020F0502020204030204" pitchFamily="34" charset="0"/>
                        </a:rPr>
                        <a:t>Considering the idea that future life is not just about a career, but also about having a fulfilled life. </a:t>
                      </a:r>
                    </a:p>
                    <a:p>
                      <a:r>
                        <a:rPr lang="en-GB" sz="1000" dirty="0">
                          <a:effectLst/>
                          <a:latin typeface="Calibri" panose="020F0502020204030204" pitchFamily="34" charset="0"/>
                          <a:ea typeface="Calibri" panose="020F0502020204030204" pitchFamily="34" charset="0"/>
                          <a:cs typeface="Calibri" panose="020F0502020204030204" pitchFamily="34" charset="0"/>
                        </a:rPr>
                        <a:t>Links with Psychology.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028635"/>
                  </a:ext>
                </a:extLst>
              </a:tr>
            </a:tbl>
          </a:graphicData>
        </a:graphic>
      </p:graphicFrame>
      <p:cxnSp>
        <p:nvCxnSpPr>
          <p:cNvPr id="41" name="Straight Connector 40">
            <a:extLst>
              <a:ext uri="{FF2B5EF4-FFF2-40B4-BE49-F238E27FC236}">
                <a16:creationId xmlns:a16="http://schemas.microsoft.com/office/drawing/2014/main" id="{EDB03DF3-8524-B5A7-C871-E594643B41B2}"/>
              </a:ext>
            </a:extLst>
          </p:cNvPr>
          <p:cNvCxnSpPr>
            <a:cxnSpLocks/>
          </p:cNvCxnSpPr>
          <p:nvPr/>
        </p:nvCxnSpPr>
        <p:spPr>
          <a:xfrm>
            <a:off x="4265140" y="10702456"/>
            <a:ext cx="0" cy="1418872"/>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B2C7E36-F107-317E-7235-50851D7E2443}"/>
              </a:ext>
            </a:extLst>
          </p:cNvPr>
          <p:cNvSpPr txBox="1"/>
          <p:nvPr/>
        </p:nvSpPr>
        <p:spPr>
          <a:xfrm>
            <a:off x="62897" y="10669123"/>
            <a:ext cx="4197948" cy="1361911"/>
          </a:xfrm>
          <a:prstGeom prst="rect">
            <a:avLst/>
          </a:prstGeom>
          <a:noFill/>
        </p:spPr>
        <p:txBody>
          <a:bodyPr wrap="square" rtlCol="0">
            <a:spAutoFit/>
          </a:bodyPr>
          <a:lstStyle/>
          <a:p>
            <a:r>
              <a:rPr lang="en-GB" sz="1050" b="1" dirty="0"/>
              <a:t>Cross curricular links:</a:t>
            </a:r>
          </a:p>
          <a:p>
            <a:r>
              <a:rPr lang="en-GB" sz="1050" dirty="0"/>
              <a:t>Reading enrichment : The Enlightenment</a:t>
            </a:r>
          </a:p>
          <a:p>
            <a:r>
              <a:rPr lang="en-GB" sz="1050" dirty="0"/>
              <a:t>English: Internal and external conflict</a:t>
            </a:r>
          </a:p>
          <a:p>
            <a:r>
              <a:rPr lang="en-GB" sz="1050" dirty="0"/>
              <a:t>History: ideologies and their impact on human history</a:t>
            </a:r>
          </a:p>
          <a:p>
            <a:r>
              <a:rPr lang="en-GB" sz="1050" dirty="0"/>
              <a:t>Science: Evolution and the survival of the fittest, science and Pseudo-science</a:t>
            </a:r>
          </a:p>
          <a:p>
            <a:r>
              <a:rPr lang="en-GB" sz="1050" dirty="0"/>
              <a:t>CPSHE – healthy lifestyles, mental health</a:t>
            </a:r>
          </a:p>
          <a:p>
            <a:endParaRPr lang="en-GB" sz="900" dirty="0"/>
          </a:p>
        </p:txBody>
      </p:sp>
      <p:sp>
        <p:nvSpPr>
          <p:cNvPr id="47" name="TextBox 46">
            <a:extLst>
              <a:ext uri="{FF2B5EF4-FFF2-40B4-BE49-F238E27FC236}">
                <a16:creationId xmlns:a16="http://schemas.microsoft.com/office/drawing/2014/main" id="{3A1BA09E-AFC5-F385-67BA-7A321E8B2E47}"/>
              </a:ext>
            </a:extLst>
          </p:cNvPr>
          <p:cNvSpPr txBox="1"/>
          <p:nvPr/>
        </p:nvSpPr>
        <p:spPr>
          <a:xfrm>
            <a:off x="4376495" y="10582706"/>
            <a:ext cx="4663903" cy="1546577"/>
          </a:xfrm>
          <a:prstGeom prst="rect">
            <a:avLst/>
          </a:prstGeom>
          <a:noFill/>
        </p:spPr>
        <p:txBody>
          <a:bodyPr wrap="square" rtlCol="0">
            <a:spAutoFit/>
          </a:bodyPr>
          <a:lstStyle/>
          <a:p>
            <a:r>
              <a:rPr lang="en-GB" sz="1050" b="1" dirty="0"/>
              <a:t>Signposting pupils to wider reading:</a:t>
            </a:r>
          </a:p>
          <a:p>
            <a:endParaRPr lang="en-GB" sz="1050" b="1" dirty="0"/>
          </a:p>
          <a:p>
            <a:endParaRPr lang="en-GB" sz="1050" b="1" dirty="0"/>
          </a:p>
          <a:p>
            <a:endParaRPr lang="en-GB" sz="1050" b="1" dirty="0"/>
          </a:p>
          <a:p>
            <a:endParaRPr lang="en-GB" sz="1050" b="1" dirty="0"/>
          </a:p>
          <a:p>
            <a:endParaRPr lang="en-GB" sz="1050" b="1" dirty="0"/>
          </a:p>
          <a:p>
            <a:endParaRPr lang="en-GB" sz="1050" b="1" dirty="0"/>
          </a:p>
          <a:p>
            <a:endParaRPr lang="en-GB" sz="1050" b="1" dirty="0"/>
          </a:p>
          <a:p>
            <a:r>
              <a:rPr lang="en-GB" sz="1050" dirty="0"/>
              <a:t>There is also a reading anthology for this unit </a:t>
            </a:r>
          </a:p>
        </p:txBody>
      </p:sp>
      <p:pic>
        <p:nvPicPr>
          <p:cNvPr id="3" name="Picture 2">
            <a:extLst>
              <a:ext uri="{FF2B5EF4-FFF2-40B4-BE49-F238E27FC236}">
                <a16:creationId xmlns:a16="http://schemas.microsoft.com/office/drawing/2014/main" id="{D8E2F75B-5AA0-3BA1-FD5A-BF05A34878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5845" y="10871710"/>
            <a:ext cx="641438" cy="851938"/>
          </a:xfrm>
          <a:prstGeom prst="rect">
            <a:avLst/>
          </a:prstGeom>
          <a:noFill/>
        </p:spPr>
      </p:pic>
      <p:pic>
        <p:nvPicPr>
          <p:cNvPr id="4" name="Picture 3">
            <a:extLst>
              <a:ext uri="{FF2B5EF4-FFF2-40B4-BE49-F238E27FC236}">
                <a16:creationId xmlns:a16="http://schemas.microsoft.com/office/drawing/2014/main" id="{8F7E77FA-E3DC-E085-8BAB-88E882A0AA9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2779" y="10871710"/>
            <a:ext cx="661950" cy="851937"/>
          </a:xfrm>
          <a:prstGeom prst="rect">
            <a:avLst/>
          </a:prstGeom>
          <a:noFill/>
        </p:spPr>
      </p:pic>
      <p:pic>
        <p:nvPicPr>
          <p:cNvPr id="5" name="Picture 4">
            <a:extLst>
              <a:ext uri="{FF2B5EF4-FFF2-40B4-BE49-F238E27FC236}">
                <a16:creationId xmlns:a16="http://schemas.microsoft.com/office/drawing/2014/main" id="{A13275A1-FFCD-8E0C-6B2B-A637961B267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0225" y="10869059"/>
            <a:ext cx="679102" cy="947215"/>
          </a:xfrm>
          <a:prstGeom prst="rect">
            <a:avLst/>
          </a:prstGeom>
          <a:noFill/>
        </p:spPr>
      </p:pic>
      <p:pic>
        <p:nvPicPr>
          <p:cNvPr id="9" name="Picture 8">
            <a:extLst>
              <a:ext uri="{FF2B5EF4-FFF2-40B4-BE49-F238E27FC236}">
                <a16:creationId xmlns:a16="http://schemas.microsoft.com/office/drawing/2014/main" id="{04ED18EB-1EC8-B5A8-FF8C-105E26B81B6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7671" y="10880051"/>
            <a:ext cx="600633" cy="843596"/>
          </a:xfrm>
          <a:prstGeom prst="rect">
            <a:avLst/>
          </a:prstGeom>
          <a:noFill/>
        </p:spPr>
      </p:pic>
      <p:pic>
        <p:nvPicPr>
          <p:cNvPr id="10" name="Picture 9">
            <a:extLst>
              <a:ext uri="{FF2B5EF4-FFF2-40B4-BE49-F238E27FC236}">
                <a16:creationId xmlns:a16="http://schemas.microsoft.com/office/drawing/2014/main" id="{03C30699-189A-8703-8A23-81C080C8F368}"/>
              </a:ext>
            </a:extLst>
          </p:cNvPr>
          <p:cNvPicPr>
            <a:picLocks noChangeAspect="1"/>
          </p:cNvPicPr>
          <p:nvPr/>
        </p:nvPicPr>
        <p:blipFill>
          <a:blip r:embed="rId10"/>
          <a:stretch>
            <a:fillRect/>
          </a:stretch>
        </p:blipFill>
        <p:spPr>
          <a:xfrm>
            <a:off x="7276649" y="10864043"/>
            <a:ext cx="600634" cy="859604"/>
          </a:xfrm>
          <a:prstGeom prst="rect">
            <a:avLst/>
          </a:prstGeom>
        </p:spPr>
      </p:pic>
      <p:pic>
        <p:nvPicPr>
          <p:cNvPr id="1026" name="Picture 2">
            <a:extLst>
              <a:ext uri="{FF2B5EF4-FFF2-40B4-BE49-F238E27FC236}">
                <a16:creationId xmlns:a16="http://schemas.microsoft.com/office/drawing/2014/main" id="{E9012F25-4C82-F3F8-6ADA-6868918D54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5504" y="10862832"/>
            <a:ext cx="600634" cy="8450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2C2E759-7B2D-A9F2-FD67-6885FA0BA4C7}"/>
              </a:ext>
            </a:extLst>
          </p:cNvPr>
          <p:cNvPicPr>
            <a:picLocks noChangeAspect="1"/>
          </p:cNvPicPr>
          <p:nvPr/>
        </p:nvPicPr>
        <p:blipFill rotWithShape="1">
          <a:blip r:embed="rId12"/>
          <a:srcRect t="42359"/>
          <a:stretch/>
        </p:blipFill>
        <p:spPr>
          <a:xfrm>
            <a:off x="4200074" y="3203932"/>
            <a:ext cx="3179133" cy="4599241"/>
          </a:xfrm>
          <a:prstGeom prst="rect">
            <a:avLst/>
          </a:prstGeom>
        </p:spPr>
      </p:pic>
      <p:sp>
        <p:nvSpPr>
          <p:cNvPr id="37" name="TextBox 36">
            <a:extLst>
              <a:ext uri="{FF2B5EF4-FFF2-40B4-BE49-F238E27FC236}">
                <a16:creationId xmlns:a16="http://schemas.microsoft.com/office/drawing/2014/main" id="{66076A0B-6B0B-9492-7555-F5265A265F71}"/>
              </a:ext>
            </a:extLst>
          </p:cNvPr>
          <p:cNvSpPr txBox="1"/>
          <p:nvPr/>
        </p:nvSpPr>
        <p:spPr>
          <a:xfrm>
            <a:off x="6927987" y="7095287"/>
            <a:ext cx="2072670" cy="707886"/>
          </a:xfrm>
          <a:prstGeom prst="rect">
            <a:avLst/>
          </a:prstGeom>
          <a:noFill/>
        </p:spPr>
        <p:txBody>
          <a:bodyPr wrap="square" rtlCol="0">
            <a:spAutoFit/>
          </a:bodyPr>
          <a:lstStyle/>
          <a:p>
            <a:r>
              <a:rPr lang="en-GB" sz="800" dirty="0"/>
              <a:t>At the start of year 7, pupils looked at different ways of defining ‘religion’. They also considered the factors that shape our world-views. This should be re-capped during this unit.</a:t>
            </a:r>
          </a:p>
        </p:txBody>
      </p:sp>
      <p:sp>
        <p:nvSpPr>
          <p:cNvPr id="35" name="TextBox 34">
            <a:extLst>
              <a:ext uri="{FF2B5EF4-FFF2-40B4-BE49-F238E27FC236}">
                <a16:creationId xmlns:a16="http://schemas.microsoft.com/office/drawing/2014/main" id="{043AF114-D81F-6A3E-7C20-0CACAADB2AB4}"/>
              </a:ext>
            </a:extLst>
          </p:cNvPr>
          <p:cNvSpPr txBox="1"/>
          <p:nvPr/>
        </p:nvSpPr>
        <p:spPr>
          <a:xfrm>
            <a:off x="3071077" y="6880263"/>
            <a:ext cx="1448230" cy="830997"/>
          </a:xfrm>
          <a:prstGeom prst="rect">
            <a:avLst/>
          </a:prstGeom>
          <a:noFill/>
        </p:spPr>
        <p:txBody>
          <a:bodyPr wrap="square" rtlCol="0">
            <a:spAutoFit/>
          </a:bodyPr>
          <a:lstStyle/>
          <a:p>
            <a:r>
              <a:rPr lang="en-GB" sz="800" dirty="0"/>
              <a:t>In Y7 pupils explored ways that religion might provide a sense of belonging – through celebrations, rituals and being part of a community of worship.  </a:t>
            </a:r>
          </a:p>
        </p:txBody>
      </p:sp>
      <p:sp>
        <p:nvSpPr>
          <p:cNvPr id="36" name="TextBox 35">
            <a:extLst>
              <a:ext uri="{FF2B5EF4-FFF2-40B4-BE49-F238E27FC236}">
                <a16:creationId xmlns:a16="http://schemas.microsoft.com/office/drawing/2014/main" id="{7FE42E14-EAAF-C12D-4814-9DC101018A56}"/>
              </a:ext>
            </a:extLst>
          </p:cNvPr>
          <p:cNvSpPr txBox="1"/>
          <p:nvPr/>
        </p:nvSpPr>
        <p:spPr>
          <a:xfrm>
            <a:off x="6952009" y="5167132"/>
            <a:ext cx="1855175" cy="954107"/>
          </a:xfrm>
          <a:prstGeom prst="rect">
            <a:avLst/>
          </a:prstGeom>
          <a:noFill/>
        </p:spPr>
        <p:txBody>
          <a:bodyPr wrap="square" rtlCol="0">
            <a:spAutoFit/>
          </a:bodyPr>
          <a:lstStyle/>
          <a:p>
            <a:r>
              <a:rPr lang="en-GB" sz="800" dirty="0"/>
              <a:t>In year 8 pupils learnt about the Hindu Dharma – including the concepts of Brahman, Samsara and Moksha, the stories of Krishna and the gopis, and the Yogas – including bhakti.</a:t>
            </a:r>
          </a:p>
          <a:p>
            <a:r>
              <a:rPr lang="en-GB" sz="800" dirty="0"/>
              <a:t>They should already understand the link between Brahman and the atman.</a:t>
            </a:r>
          </a:p>
        </p:txBody>
      </p:sp>
      <p:sp>
        <p:nvSpPr>
          <p:cNvPr id="34" name="TextBox 33">
            <a:extLst>
              <a:ext uri="{FF2B5EF4-FFF2-40B4-BE49-F238E27FC236}">
                <a16:creationId xmlns:a16="http://schemas.microsoft.com/office/drawing/2014/main" id="{E0AF136B-EC4E-A7D6-E8E2-6046C12699E7}"/>
              </a:ext>
            </a:extLst>
          </p:cNvPr>
          <p:cNvSpPr txBox="1"/>
          <p:nvPr/>
        </p:nvSpPr>
        <p:spPr>
          <a:xfrm>
            <a:off x="3160426" y="4840886"/>
            <a:ext cx="1305419" cy="1077218"/>
          </a:xfrm>
          <a:prstGeom prst="rect">
            <a:avLst/>
          </a:prstGeom>
          <a:noFill/>
        </p:spPr>
        <p:txBody>
          <a:bodyPr wrap="square" rtlCol="0">
            <a:spAutoFit/>
          </a:bodyPr>
          <a:lstStyle/>
          <a:p>
            <a:r>
              <a:rPr lang="en-GB" sz="800" dirty="0"/>
              <a:t>Pupils have learnt about some examples of revelation and religious experience as part of their learning in years 7 and 8 (Abraham and Moses, Guru Nanak, Prophet Muhammad)</a:t>
            </a:r>
          </a:p>
        </p:txBody>
      </p:sp>
      <p:sp>
        <p:nvSpPr>
          <p:cNvPr id="28" name="TextBox 27">
            <a:extLst>
              <a:ext uri="{FF2B5EF4-FFF2-40B4-BE49-F238E27FC236}">
                <a16:creationId xmlns:a16="http://schemas.microsoft.com/office/drawing/2014/main" id="{BF10521C-91B6-4204-8F1A-BDC82866CE11}"/>
              </a:ext>
            </a:extLst>
          </p:cNvPr>
          <p:cNvSpPr txBox="1"/>
          <p:nvPr/>
        </p:nvSpPr>
        <p:spPr>
          <a:xfrm>
            <a:off x="7209171" y="3335056"/>
            <a:ext cx="1855175" cy="1323439"/>
          </a:xfrm>
          <a:prstGeom prst="rect">
            <a:avLst/>
          </a:prstGeom>
          <a:noFill/>
        </p:spPr>
        <p:txBody>
          <a:bodyPr wrap="square" rtlCol="0">
            <a:spAutoFit/>
          </a:bodyPr>
          <a:lstStyle/>
          <a:p>
            <a:r>
              <a:rPr lang="en-GB" sz="800" dirty="0"/>
              <a:t>Later units in the year will link back to this first unit – To what extent does a faith influence a person’s sense of purpose and morality? How does faith survive when faced with suffering? Why do we suffer? Discontentment and dukkha.  Is this materialistic life all there is? Is craving more a positive or negative aspect of human life, or does it depend on what we crave?</a:t>
            </a:r>
          </a:p>
        </p:txBody>
      </p:sp>
    </p:spTree>
    <p:extLst>
      <p:ext uri="{BB962C8B-B14F-4D97-AF65-F5344CB8AC3E}">
        <p14:creationId xmlns:p14="http://schemas.microsoft.com/office/powerpoint/2010/main" val="213336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CDFF8-A556-0D37-B213-365D126E2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780" y="17414"/>
            <a:ext cx="520439" cy="388348"/>
          </a:xfrm>
          <a:prstGeom prst="rect">
            <a:avLst/>
          </a:prstGeom>
        </p:spPr>
      </p:pic>
      <p:graphicFrame>
        <p:nvGraphicFramePr>
          <p:cNvPr id="2" name="Table 2">
            <a:extLst>
              <a:ext uri="{FF2B5EF4-FFF2-40B4-BE49-F238E27FC236}">
                <a16:creationId xmlns:a16="http://schemas.microsoft.com/office/drawing/2014/main" id="{31FAF0AD-0D4A-1CF8-1997-82EADEDCD91D}"/>
              </a:ext>
            </a:extLst>
          </p:cNvPr>
          <p:cNvGraphicFramePr>
            <a:graphicFrameLocks noGrp="1"/>
          </p:cNvGraphicFramePr>
          <p:nvPr>
            <p:extLst>
              <p:ext uri="{D42A27DB-BD31-4B8C-83A1-F6EECF244321}">
                <p14:modId xmlns:p14="http://schemas.microsoft.com/office/powerpoint/2010/main" val="2124665240"/>
              </p:ext>
            </p:extLst>
          </p:nvPr>
        </p:nvGraphicFramePr>
        <p:xfrm>
          <a:off x="122954" y="820236"/>
          <a:ext cx="8898089" cy="11247120"/>
        </p:xfrm>
        <a:graphic>
          <a:graphicData uri="http://schemas.openxmlformats.org/drawingml/2006/table">
            <a:tbl>
              <a:tblPr firstRow="1" bandRow="1">
                <a:tableStyleId>{5940675A-B579-460E-94D1-54222C63F5DA}</a:tableStyleId>
              </a:tblPr>
              <a:tblGrid>
                <a:gridCol w="1146573">
                  <a:extLst>
                    <a:ext uri="{9D8B030D-6E8A-4147-A177-3AD203B41FA5}">
                      <a16:colId xmlns:a16="http://schemas.microsoft.com/office/drawing/2014/main" val="2698680659"/>
                    </a:ext>
                  </a:extLst>
                </a:gridCol>
                <a:gridCol w="2073745">
                  <a:extLst>
                    <a:ext uri="{9D8B030D-6E8A-4147-A177-3AD203B41FA5}">
                      <a16:colId xmlns:a16="http://schemas.microsoft.com/office/drawing/2014/main" val="2208462755"/>
                    </a:ext>
                  </a:extLst>
                </a:gridCol>
                <a:gridCol w="2275475">
                  <a:extLst>
                    <a:ext uri="{9D8B030D-6E8A-4147-A177-3AD203B41FA5}">
                      <a16:colId xmlns:a16="http://schemas.microsoft.com/office/drawing/2014/main" val="2563136215"/>
                    </a:ext>
                  </a:extLst>
                </a:gridCol>
                <a:gridCol w="2273969">
                  <a:extLst>
                    <a:ext uri="{9D8B030D-6E8A-4147-A177-3AD203B41FA5}">
                      <a16:colId xmlns:a16="http://schemas.microsoft.com/office/drawing/2014/main" val="1053825736"/>
                    </a:ext>
                  </a:extLst>
                </a:gridCol>
                <a:gridCol w="1128327">
                  <a:extLst>
                    <a:ext uri="{9D8B030D-6E8A-4147-A177-3AD203B41FA5}">
                      <a16:colId xmlns:a16="http://schemas.microsoft.com/office/drawing/2014/main" val="1611941049"/>
                    </a:ext>
                  </a:extLst>
                </a:gridCol>
              </a:tblGrid>
              <a:tr h="221755">
                <a:tc gridSpan="5">
                  <a:txBody>
                    <a:bodyPr/>
                    <a:lstStyle/>
                    <a:p>
                      <a:r>
                        <a:rPr lang="en-GB" sz="1000" dirty="0"/>
                        <a:t>Lesson sequence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16355629"/>
                  </a:ext>
                </a:extLst>
              </a:tr>
              <a:tr h="286082">
                <a:tc gridSpan="5">
                  <a:txBody>
                    <a:bodyPr/>
                    <a:lstStyle/>
                    <a:p>
                      <a:pPr marL="228600" indent="-228600">
                        <a:buAutoNum type="arabicPeriod"/>
                      </a:pPr>
                      <a:r>
                        <a:rPr lang="en-GB" sz="1000" b="1" dirty="0"/>
                        <a:t>What is desire?</a:t>
                      </a:r>
                    </a:p>
                    <a:p>
                      <a:pPr marL="0" indent="0">
                        <a:buNone/>
                      </a:pPr>
                      <a:r>
                        <a:rPr lang="en-GB" sz="1000" b="0" dirty="0"/>
                        <a:t>Desire is a fundamental aspect of human life that refers to a strong feeling of longing for something, whether it be a tangible object, a particular experience, an emotional connection. Desires can manifest in various forms, shaping human motivations, actions, and aspirations. They play a crucial role in driving people to pursue their goals and create meaning in their lives.</a:t>
                      </a:r>
                    </a:p>
                    <a:p>
                      <a:pPr marL="0" indent="0">
                        <a:buNone/>
                      </a:pPr>
                      <a:r>
                        <a:rPr lang="en-GB" sz="1000" b="0" dirty="0"/>
                        <a:t>Material Desire involves wanting physical possessions such as money, cars, houses, or other material goods. It is often associated with the pursuit of comfort, security, and status.</a:t>
                      </a:r>
                    </a:p>
                    <a:p>
                      <a:pPr marL="0" indent="0">
                        <a:buNone/>
                      </a:pPr>
                      <a:r>
                        <a:rPr lang="en-GB" sz="1000" b="0" dirty="0"/>
                        <a:t>Emotional desires involve seeking certain feelings or emotional states, such as love, happiness, joy, or contentment. These desires can drive people to seek meaningful relationships and experiences that fulfil their emotional needs. Intellectual desires pertain to the thirst for knowledge, learning, and understanding. It motivates individuals to explore new ideas, engage in academic pursuits, or seek intellectual challenges. Social desires are related to the need for belonging, acceptance, and recognition within a community or society. </a:t>
                      </a:r>
                    </a:p>
                    <a:p>
                      <a:pPr marL="0" indent="0">
                        <a:buNone/>
                      </a:pPr>
                      <a:r>
                        <a:rPr lang="en-GB" sz="1000" b="0" dirty="0"/>
                        <a:t>Desire serves as a powerful motivator. It fuels ambition, determination, and the drive to achieve success. The desire to improve oneself can lead to personal growth and development, as people strive to overcome challenges and acquire new skills. However, desire can also lead to impulsive behaviours. Uncontrolled desires can lead to obsession and addictive behaviour.</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5944966"/>
                  </a:ext>
                </a:extLst>
              </a:tr>
              <a:tr h="270694">
                <a:tc>
                  <a:txBody>
                    <a:bodyPr/>
                    <a:lstStyle/>
                    <a:p>
                      <a:r>
                        <a:rPr lang="en-GB" sz="1000" dirty="0"/>
                        <a:t>Resources</a:t>
                      </a:r>
                    </a:p>
                  </a:txBody>
                  <a:tcPr/>
                </a:tc>
                <a:tc>
                  <a:txBody>
                    <a:bodyPr/>
                    <a:lstStyle/>
                    <a:p>
                      <a:r>
                        <a:rPr lang="en-GB" sz="1000" dirty="0"/>
                        <a:t>Teaching notes/Potential misconceptions:</a:t>
                      </a:r>
                    </a:p>
                  </a:txBody>
                  <a:tcPr/>
                </a:tc>
                <a:tc>
                  <a:txBody>
                    <a:bodyPr/>
                    <a:lstStyle/>
                    <a:p>
                      <a:r>
                        <a:rPr lang="en-GB" sz="1000" dirty="0"/>
                        <a:t>In pupil books:</a:t>
                      </a:r>
                    </a:p>
                  </a:txBody>
                  <a:tcPr/>
                </a:tc>
                <a:tc>
                  <a:txBody>
                    <a:bodyPr/>
                    <a:lstStyle/>
                    <a:p>
                      <a:r>
                        <a:rPr lang="en-GB" sz="1000" dirty="0"/>
                        <a:t>Assessment opportunities:</a:t>
                      </a:r>
                    </a:p>
                  </a:txBody>
                  <a:tcPr/>
                </a:tc>
                <a:tc>
                  <a:txBody>
                    <a:bodyPr/>
                    <a:lstStyle/>
                    <a:p>
                      <a:r>
                        <a:rPr lang="en-GB" sz="1000"/>
                        <a:t>Homework:</a:t>
                      </a:r>
                      <a:endParaRPr lang="en-GB" sz="1000" dirty="0"/>
                    </a:p>
                  </a:txBody>
                  <a:tcPr/>
                </a:tc>
                <a:extLst>
                  <a:ext uri="{0D108BD9-81ED-4DB2-BD59-A6C34878D82A}">
                    <a16:rowId xmlns:a16="http://schemas.microsoft.com/office/drawing/2014/main" val="2811019911"/>
                  </a:ext>
                </a:extLst>
              </a:tr>
              <a:tr h="893602">
                <a:tc>
                  <a:txBody>
                    <a:bodyPr/>
                    <a:lstStyle/>
                    <a:p>
                      <a:r>
                        <a:rPr lang="en-GB" sz="1000" dirty="0"/>
                        <a:t>PPT  - Desire</a:t>
                      </a:r>
                    </a:p>
                    <a:p>
                      <a:endParaRPr lang="en-GB" sz="1000" dirty="0"/>
                    </a:p>
                    <a:p>
                      <a:r>
                        <a:rPr lang="en-GB" sz="1000" dirty="0"/>
                        <a:t>Four corners of logic notes sheet</a:t>
                      </a:r>
                    </a:p>
                  </a:txBody>
                  <a:tcPr/>
                </a:tc>
                <a:tc>
                  <a:txBody>
                    <a:bodyPr/>
                    <a:lstStyle/>
                    <a:p>
                      <a:r>
                        <a:rPr lang="en-GB" sz="1000" dirty="0"/>
                        <a:t>Challenge the idea that desire is linked with temptation and is therefore negative – something to be disciplined about.</a:t>
                      </a:r>
                    </a:p>
                    <a:p>
                      <a:r>
                        <a:rPr lang="en-GB" sz="1000" dirty="0"/>
                        <a:t>Desire can be seen as motivating force for improvement. </a:t>
                      </a:r>
                    </a:p>
                  </a:txBody>
                  <a:tcPr/>
                </a:tc>
                <a:tc>
                  <a:txBody>
                    <a:bodyPr/>
                    <a:lstStyle/>
                    <a:p>
                      <a:r>
                        <a:rPr lang="en-GB" sz="1000" dirty="0"/>
                        <a:t>Four corners of logic sheet with notes on desire</a:t>
                      </a:r>
                    </a:p>
                    <a:p>
                      <a:endParaRPr lang="en-GB" sz="1000" dirty="0"/>
                    </a:p>
                    <a:p>
                      <a:r>
                        <a:rPr lang="en-GB" sz="1000" dirty="0"/>
                        <a:t>Homework task (expectation is a side of A4)</a:t>
                      </a:r>
                    </a:p>
                  </a:txBody>
                  <a:tcPr/>
                </a:tc>
                <a:tc>
                  <a:txBody>
                    <a:bodyPr/>
                    <a:lstStyle/>
                    <a:p>
                      <a:r>
                        <a:rPr lang="en-GB" sz="1000" dirty="0"/>
                        <a:t>Starter task followed by think pair share and discussion activities to check understanding of the word desire (and different forms of desire).</a:t>
                      </a:r>
                    </a:p>
                    <a:p>
                      <a:r>
                        <a:rPr lang="en-GB" sz="1000" dirty="0"/>
                        <a:t>Four corners of logic sheet – to check understanding of the complexity of desire as part of human experience.</a:t>
                      </a:r>
                    </a:p>
                  </a:txBody>
                  <a:tcPr/>
                </a:tc>
                <a:tc>
                  <a:txBody>
                    <a:bodyPr/>
                    <a:lstStyle/>
                    <a:p>
                      <a:r>
                        <a:rPr lang="en-GB" sz="1000" dirty="0"/>
                        <a:t>Essay – What is desire?</a:t>
                      </a:r>
                    </a:p>
                    <a:p>
                      <a:r>
                        <a:rPr lang="en-GB" sz="1000" dirty="0"/>
                        <a:t>(this will allow teacher to see standard of writing at the start of the year)</a:t>
                      </a:r>
                    </a:p>
                  </a:txBody>
                  <a:tcPr/>
                </a:tc>
                <a:extLst>
                  <a:ext uri="{0D108BD9-81ED-4DB2-BD59-A6C34878D82A}">
                    <a16:rowId xmlns:a16="http://schemas.microsoft.com/office/drawing/2014/main" val="809876486"/>
                  </a:ext>
                </a:extLst>
              </a:tr>
              <a:tr h="537000">
                <a:tc gridSpan="5">
                  <a:txBody>
                    <a:bodyPr/>
                    <a:lstStyle/>
                    <a:p>
                      <a:r>
                        <a:rPr lang="en-GB" sz="1000" b="1" dirty="0"/>
                        <a:t>2. Are humans born with an innate desire for ‘God’?</a:t>
                      </a:r>
                    </a:p>
                    <a:p>
                      <a:r>
                        <a:rPr lang="en-GB" sz="1000" b="0" dirty="0"/>
                        <a:t>This lesson introduces philosophy and links the unit with the over-arching question of what it means to be human. The clip from Bill Gates illustrates that this is a question that many people have asked (the Bill Gates foundation ran a competition in 2015 for video responses to this question). The guided reading sheet specifically looks at philosophy of religion and ideas from Christian philosophers and theologians. Pupils should already have a good idea about what is meant by theology.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Augustine recognised that human beings have an inherent longing for God, and true fulfilment is found in a relationship with Him. "You have made us for yourself, O Lord, and our heart is restless until it rests in you." (Confessions). Descartes discusses the innate desire for God in ‘Meditations on First Philosophy.’ He claims that this desire is rooted in the very nature of human beings and is an inherent part of their consciousness. According to Descartes, this desire for God stems from the fact that humans possess an innate idea of God within them. He argues that since the idea of God is infinite and perfect, it cannot be a product of the finite and imperfect human mind. Instead, he concludes that the idea of God must be implanted in the human mind by a higher power.</a:t>
                      </a:r>
                    </a:p>
                    <a:p>
                      <a:r>
                        <a:rPr lang="en-GB" sz="1000" b="0" dirty="0"/>
                        <a:t>The phrase ‘God-shaped vacuum (or God-shaped hole) refers to Pascal's notion that there exists within every human being a deep-seated longing or emptiness that can only be filled by a relationship with God. Pascal argued that despite our pursuits of worldly pleasures, achievements, and distractions, there remains an inherent void within us that can only be satisfied by a connection with the divine. The concept emphasizes the idea that humans have a natural inclination towards seeking something greater than themselves, something transcendent, and that this longing points towards the existence of God. </a:t>
                      </a:r>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1697600"/>
                  </a:ext>
                </a:extLst>
              </a:tr>
              <a:tr h="537000">
                <a:tc>
                  <a:txBody>
                    <a:bodyPr/>
                    <a:lstStyle/>
                    <a:p>
                      <a:r>
                        <a:rPr lang="en-GB" sz="1000" dirty="0"/>
                        <a:t>PPT – The God shaped vacuum</a:t>
                      </a:r>
                    </a:p>
                    <a:p>
                      <a:endParaRPr lang="en-GB" sz="1000" dirty="0"/>
                    </a:p>
                    <a:p>
                      <a:r>
                        <a:rPr lang="en-GB" sz="1000" dirty="0"/>
                        <a:t>Guided </a:t>
                      </a:r>
                      <a:r>
                        <a:rPr lang="en-GB" sz="1000"/>
                        <a:t>reading sheet</a:t>
                      </a:r>
                      <a:endParaRPr lang="en-GB" sz="1000" dirty="0"/>
                    </a:p>
                    <a:p>
                      <a:endParaRPr lang="en-GB" sz="1000" dirty="0"/>
                    </a:p>
                  </a:txBody>
                  <a:tcPr/>
                </a:tc>
                <a:tc>
                  <a:txBody>
                    <a:bodyPr/>
                    <a:lstStyle/>
                    <a:p>
                      <a:r>
                        <a:rPr lang="en-GB" sz="1000" dirty="0">
                          <a:latin typeface="+mn-lt"/>
                        </a:rPr>
                        <a:t>That philosophy is just asking big questions and thinking about your own answers.</a:t>
                      </a:r>
                    </a:p>
                    <a:p>
                      <a:r>
                        <a:rPr lang="en-GB" sz="1000" dirty="0">
                          <a:latin typeface="+mn-lt"/>
                        </a:rPr>
                        <a:t>Philosophy is the love of wisdom. Philosophers engage in a conversation that has continued over centuries – ideas are written down, read and responded to. </a:t>
                      </a:r>
                    </a:p>
                  </a:txBody>
                  <a:tcPr/>
                </a:tc>
                <a:tc>
                  <a:txBody>
                    <a:bodyPr/>
                    <a:lstStyle/>
                    <a:p>
                      <a:r>
                        <a:rPr lang="en-GB" sz="1000" dirty="0">
                          <a:latin typeface="+mn-lt"/>
                        </a:rPr>
                        <a:t>Completed guided reading sheet – annotations and answers.</a:t>
                      </a:r>
                    </a:p>
                    <a:p>
                      <a:r>
                        <a:rPr lang="en-GB" sz="1000" dirty="0">
                          <a:latin typeface="+mn-lt"/>
                        </a:rPr>
                        <a:t>(Draw attention to the parts of the quotes in bold type – indicated the key idea that pupils should be able to recall in later lessons).</a:t>
                      </a:r>
                    </a:p>
                  </a:txBody>
                  <a:tcPr/>
                </a:tc>
                <a:tc>
                  <a:txBody>
                    <a:bodyPr/>
                    <a:lstStyle/>
                    <a:p>
                      <a:r>
                        <a:rPr lang="en-GB" sz="1000" dirty="0">
                          <a:latin typeface="+mn-lt"/>
                        </a:rPr>
                        <a:t>Think-pair-share: Why have I used the images I have on slide 1?</a:t>
                      </a:r>
                    </a:p>
                    <a:p>
                      <a:r>
                        <a:rPr lang="en-GB" sz="1000" dirty="0">
                          <a:latin typeface="+mn-lt"/>
                        </a:rPr>
                        <a:t>Questioning – What is a vacuum? What might people mean when they talk about a vacuum inside a human being?</a:t>
                      </a:r>
                    </a:p>
                    <a:p>
                      <a:r>
                        <a:rPr lang="en-GB" sz="1000" dirty="0">
                          <a:latin typeface="+mn-lt"/>
                        </a:rPr>
                        <a:t>Discussion of the quotations on the guided reading sheet</a:t>
                      </a:r>
                    </a:p>
                  </a:txBody>
                  <a:tcPr/>
                </a:tc>
                <a:tc>
                  <a:txBody>
                    <a:bodyPr/>
                    <a:lstStyle/>
                    <a:p>
                      <a:endParaRPr lang="en-GB" sz="1000" dirty="0">
                        <a:latin typeface="+mn-lt"/>
                      </a:endParaRPr>
                    </a:p>
                  </a:txBody>
                  <a:tcPr/>
                </a:tc>
                <a:extLst>
                  <a:ext uri="{0D108BD9-81ED-4DB2-BD59-A6C34878D82A}">
                    <a16:rowId xmlns:a16="http://schemas.microsoft.com/office/drawing/2014/main" val="1814680689"/>
                  </a:ext>
                </a:extLst>
              </a:tr>
              <a:tr h="537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3. Can the God shaped vacuum be explained psychologically?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From a psychological perspective, the idea of the God-shaped vacuum can be understood through various psychological concepts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Maslow's hierarchy of needs places self-actualisation and transcendence at the top of a pyramid of human needs - the need to connect with something greater than oneself. The God-shaped vacuum can be seen as an expression of this higher need for meaning and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The God-shaped vacuum can be seen as an existential longing for answers to profound questions about life, death, and the nature of existence.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Research in positive psychology has shown that spiritual well-being is associated with higher levels of life satisfaction, purpose, and overall mental health. The idea of the God-shaped vacuum could be an expression of the human desire for spiritual well-being and a sense of connection to something beyond the material and finite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The "masters of suspicion" refer to three influential thinkers—Friedrich Nietzsche, Sigmund Freud, and Karl Marx—who were critical of various aspects of human existence, including religion. Marx's critique of religion was deeply rooted in his analysis of societal structures. He referred to religion as the "opium of the people," suggesting that it acted as a form of social control that pacified the working class by offering them solace in their suffering while diverting attention away from the material and economic inequalities of society. Nietzsche was highly critical of organized religion, particularly Christianity, which he saw as promoting a morality that suppresses human instincts and potential. He famously declared that "God is dead," meaning that traditional religious beliefs were losing their influence in modern society. Nietzsche believed that religious values were used to control and repress human desires, hindering the development of individual creativity and authenticity. Freud's views on religion were complex. He saw religion as a manifestation of various psychological processes, including wish-fulfilment and the projection of human desires onto a divine figure. He argued that religion provided a sense of comfort and security, functioning as a defence mechanism against the anxiety caused by the uncertainties of life and the inevitability of death. </a:t>
                      </a:r>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436600"/>
                  </a:ext>
                </a:extLst>
              </a:tr>
              <a:tr h="537000">
                <a:tc>
                  <a:txBody>
                    <a:bodyPr/>
                    <a:lstStyle/>
                    <a:p>
                      <a:r>
                        <a:rPr lang="en-GB" sz="1000" dirty="0"/>
                        <a:t>PPT – The Masters of Suspicion</a:t>
                      </a:r>
                    </a:p>
                    <a:p>
                      <a:endParaRPr lang="en-GB" sz="1000" dirty="0"/>
                    </a:p>
                    <a:p>
                      <a:r>
                        <a:rPr lang="en-GB" sz="1000" dirty="0"/>
                        <a:t>Quotes analysis sheet</a:t>
                      </a:r>
                    </a:p>
                    <a:p>
                      <a:endParaRPr lang="en-GB" sz="1000" dirty="0"/>
                    </a:p>
                  </a:txBody>
                  <a:tcPr/>
                </a:tc>
                <a:tc>
                  <a:txBody>
                    <a:bodyPr/>
                    <a:lstStyle/>
                    <a:p>
                      <a:r>
                        <a:rPr lang="en-GB" sz="1000" dirty="0"/>
                        <a:t>Refer to the philosophers and use the timeline displayed in classroom to remind pupils of who’s who – and to give the sense of an ongoing dialogue over time.</a:t>
                      </a:r>
                    </a:p>
                    <a:p>
                      <a:r>
                        <a:rPr lang="en-GB" sz="1000" dirty="0"/>
                        <a:t>Careers link with psychology – Why might psychologists want to have a good knowledge and understanding of religion?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Completed quote analysis sheet</a:t>
                      </a:r>
                    </a:p>
                    <a:p>
                      <a:endParaRPr lang="en-GB" sz="1000" dirty="0"/>
                    </a:p>
                  </a:txBody>
                  <a:tcPr/>
                </a:tc>
                <a:tc>
                  <a:txBody>
                    <a:bodyPr/>
                    <a:lstStyle/>
                    <a:p>
                      <a:r>
                        <a:rPr lang="en-GB" sz="1000" dirty="0"/>
                        <a:t>Ask how Maslow’s Hierarchy of Needs links with prior learning – How and why does desire evolve?</a:t>
                      </a:r>
                    </a:p>
                    <a:p>
                      <a:r>
                        <a:rPr lang="en-GB" sz="1000" dirty="0"/>
                        <a:t>Discussion of quotations, making links between the ideas and the concept of a ‘God-shaped vacuum’.</a:t>
                      </a:r>
                    </a:p>
                    <a:p>
                      <a:r>
                        <a:rPr lang="en-GB" sz="1000" dirty="0"/>
                        <a:t>Recall information from last lesson by role playing conversation between 2 philosophers with opposing ideas.</a:t>
                      </a:r>
                    </a:p>
                  </a:txBody>
                  <a:tcPr/>
                </a:tc>
                <a:tc>
                  <a:txBody>
                    <a:bodyPr/>
                    <a:lstStyle/>
                    <a:p>
                      <a:r>
                        <a:rPr lang="en-GB" sz="1000" dirty="0"/>
                        <a:t>If there is such a thing as a God-shaped hole, what shape is it?</a:t>
                      </a:r>
                    </a:p>
                    <a:p>
                      <a:r>
                        <a:rPr lang="en-GB" sz="1000" dirty="0"/>
                        <a:t>Think about your ideas in response to this question and make notes.</a:t>
                      </a:r>
                    </a:p>
                  </a:txBody>
                  <a:tcPr/>
                </a:tc>
                <a:extLst>
                  <a:ext uri="{0D108BD9-81ED-4DB2-BD59-A6C34878D82A}">
                    <a16:rowId xmlns:a16="http://schemas.microsoft.com/office/drawing/2014/main" val="714240287"/>
                  </a:ext>
                </a:extLst>
              </a:tr>
            </a:tbl>
          </a:graphicData>
        </a:graphic>
      </p:graphicFrame>
      <p:sp>
        <p:nvSpPr>
          <p:cNvPr id="3" name="Text Box 2">
            <a:extLst>
              <a:ext uri="{FF2B5EF4-FFF2-40B4-BE49-F238E27FC236}">
                <a16:creationId xmlns:a16="http://schemas.microsoft.com/office/drawing/2014/main" id="{DCAE6707-0653-69F4-4A1A-6EE0472DFC22}"/>
              </a:ext>
            </a:extLst>
          </p:cNvPr>
          <p:cNvSpPr txBox="1">
            <a:spLocks noChangeArrowheads="1"/>
          </p:cNvSpPr>
          <p:nvPr/>
        </p:nvSpPr>
        <p:spPr bwMode="auto">
          <a:xfrm>
            <a:off x="-70885" y="468352"/>
            <a:ext cx="9299945" cy="304043"/>
          </a:xfrm>
          <a:prstGeom prst="rect">
            <a:avLst/>
          </a:prstGeom>
          <a:solidFill>
            <a:sysClr val="window" lastClr="FFFFFF"/>
          </a:solidFill>
          <a:ln w="28575">
            <a:solidFill>
              <a:srgbClr val="008000"/>
            </a:solidFill>
            <a:miter lim="800000"/>
            <a:headEnd/>
            <a:tailEnd/>
          </a:ln>
        </p:spPr>
        <p:txBody>
          <a:bodyPr rot="0" vert="horz" wrap="square" lIns="91440" tIns="45720" rIns="91440" bIns="45720" anchor="ctr"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Y9 unit 1: Why do humans </a:t>
            </a:r>
            <a:r>
              <a:rPr lang="en-GB" sz="16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always want </a:t>
            </a:r>
            <a:r>
              <a:rPr kumimoji="0" lang="en-GB"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more? (Why isn’t it enough to be me?)</a:t>
            </a:r>
          </a:p>
        </p:txBody>
      </p:sp>
    </p:spTree>
    <p:extLst>
      <p:ext uri="{BB962C8B-B14F-4D97-AF65-F5344CB8AC3E}">
        <p14:creationId xmlns:p14="http://schemas.microsoft.com/office/powerpoint/2010/main" val="409730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EE85B4-2500-4611-AEDF-289A67BF9CCD}"/>
              </a:ext>
            </a:extLst>
          </p:cNvPr>
          <p:cNvGraphicFramePr>
            <a:graphicFrameLocks noGrp="1"/>
          </p:cNvGraphicFramePr>
          <p:nvPr>
            <p:extLst>
              <p:ext uri="{D42A27DB-BD31-4B8C-83A1-F6EECF244321}">
                <p14:modId xmlns:p14="http://schemas.microsoft.com/office/powerpoint/2010/main" val="2226938076"/>
              </p:ext>
            </p:extLst>
          </p:nvPr>
        </p:nvGraphicFramePr>
        <p:xfrm>
          <a:off x="122955" y="212246"/>
          <a:ext cx="8898089" cy="11633872"/>
        </p:xfrm>
        <a:graphic>
          <a:graphicData uri="http://schemas.openxmlformats.org/drawingml/2006/table">
            <a:tbl>
              <a:tblPr firstRow="1" bandRow="1">
                <a:tableStyleId>{5940675A-B579-460E-94D1-54222C63F5DA}</a:tableStyleId>
              </a:tblPr>
              <a:tblGrid>
                <a:gridCol w="1146573">
                  <a:extLst>
                    <a:ext uri="{9D8B030D-6E8A-4147-A177-3AD203B41FA5}">
                      <a16:colId xmlns:a16="http://schemas.microsoft.com/office/drawing/2014/main" val="304817425"/>
                    </a:ext>
                  </a:extLst>
                </a:gridCol>
                <a:gridCol w="2073745">
                  <a:extLst>
                    <a:ext uri="{9D8B030D-6E8A-4147-A177-3AD203B41FA5}">
                      <a16:colId xmlns:a16="http://schemas.microsoft.com/office/drawing/2014/main" val="1481836321"/>
                    </a:ext>
                  </a:extLst>
                </a:gridCol>
                <a:gridCol w="2287506">
                  <a:extLst>
                    <a:ext uri="{9D8B030D-6E8A-4147-A177-3AD203B41FA5}">
                      <a16:colId xmlns:a16="http://schemas.microsoft.com/office/drawing/2014/main" val="1078492068"/>
                    </a:ext>
                  </a:extLst>
                </a:gridCol>
                <a:gridCol w="2249905">
                  <a:extLst>
                    <a:ext uri="{9D8B030D-6E8A-4147-A177-3AD203B41FA5}">
                      <a16:colId xmlns:a16="http://schemas.microsoft.com/office/drawing/2014/main" val="2077470060"/>
                    </a:ext>
                  </a:extLst>
                </a:gridCol>
                <a:gridCol w="1140360">
                  <a:extLst>
                    <a:ext uri="{9D8B030D-6E8A-4147-A177-3AD203B41FA5}">
                      <a16:colId xmlns:a16="http://schemas.microsoft.com/office/drawing/2014/main" val="1058509610"/>
                    </a:ext>
                  </a:extLst>
                </a:gridCol>
              </a:tblGrid>
              <a:tr h="264832">
                <a:tc>
                  <a:txBody>
                    <a:bodyPr/>
                    <a:lstStyle/>
                    <a:p>
                      <a:r>
                        <a:rPr lang="en-GB" sz="1000" dirty="0"/>
                        <a:t>Resources</a:t>
                      </a:r>
                    </a:p>
                  </a:txBody>
                  <a:tcPr/>
                </a:tc>
                <a:tc>
                  <a:txBody>
                    <a:bodyPr/>
                    <a:lstStyle/>
                    <a:p>
                      <a:r>
                        <a:rPr lang="en-GB" sz="1000" dirty="0"/>
                        <a:t>Potential misconceptions:</a:t>
                      </a:r>
                    </a:p>
                  </a:txBody>
                  <a:tcPr/>
                </a:tc>
                <a:tc>
                  <a:txBody>
                    <a:bodyPr/>
                    <a:lstStyle/>
                    <a:p>
                      <a:r>
                        <a:rPr lang="en-GB" sz="1000" dirty="0"/>
                        <a:t>In pupil books:</a:t>
                      </a:r>
                    </a:p>
                  </a:txBody>
                  <a:tcPr/>
                </a:tc>
                <a:tc>
                  <a:txBody>
                    <a:bodyPr/>
                    <a:lstStyle/>
                    <a:p>
                      <a:r>
                        <a:rPr lang="en-GB" sz="1000" dirty="0"/>
                        <a:t>Assessment opportunities:</a:t>
                      </a:r>
                    </a:p>
                  </a:txBody>
                  <a:tcPr/>
                </a:tc>
                <a:tc>
                  <a:txBody>
                    <a:bodyPr/>
                    <a:lstStyle/>
                    <a:p>
                      <a:r>
                        <a:rPr lang="en-GB" sz="1000" dirty="0"/>
                        <a:t>Homework:</a:t>
                      </a:r>
                    </a:p>
                  </a:txBody>
                  <a:tcPr/>
                </a:tc>
                <a:extLst>
                  <a:ext uri="{0D108BD9-81ED-4DB2-BD59-A6C34878D82A}">
                    <a16:rowId xmlns:a16="http://schemas.microsoft.com/office/drawing/2014/main" val="2447384002"/>
                  </a:ext>
                </a:extLst>
              </a:tr>
              <a:tr h="537000">
                <a:tc gridSpan="5">
                  <a:txBody>
                    <a:bodyPr/>
                    <a:lstStyle/>
                    <a:p>
                      <a:r>
                        <a:rPr lang="en-GB" sz="1000" dirty="0"/>
                        <a:t>4. </a:t>
                      </a:r>
                      <a:r>
                        <a:rPr lang="en-GB" sz="1000" b="1" dirty="0"/>
                        <a:t>Is it possible or desirable to prove the existence of God?</a:t>
                      </a:r>
                    </a:p>
                    <a:p>
                      <a:r>
                        <a:rPr lang="en-GB" sz="1000" b="0" i="0" kern="1200" dirty="0">
                          <a:solidFill>
                            <a:schemeClr val="tx1"/>
                          </a:solidFill>
                          <a:effectLst/>
                          <a:latin typeface="+mn-lt"/>
                          <a:ea typeface="+mn-ea"/>
                          <a:cs typeface="+mn-cs"/>
                        </a:rPr>
                        <a:t>Some philosophers, such as Thomas Aquinas, argue for the possibility of demonstrating God's existence through rational arguments like the Cosmological Argument (pupils have already learnt about this). Others, like Soren Kierkegaard and Immanuel Kant, maintain that God's existence transcends empirical proof and is a matter of faith, suggesting that attempting to prove God's existence through reason might limit the divine to human understanding. </a:t>
                      </a:r>
                    </a:p>
                    <a:p>
                      <a:r>
                        <a:rPr lang="en-GB" sz="1000" b="0" i="0" kern="1200" dirty="0">
                          <a:solidFill>
                            <a:schemeClr val="tx1"/>
                          </a:solidFill>
                          <a:effectLst/>
                          <a:latin typeface="+mn-lt"/>
                          <a:ea typeface="+mn-ea"/>
                          <a:cs typeface="+mn-cs"/>
                        </a:rPr>
                        <a:t>By definition, if there is a God that is a transcendent being, then it cannot be limited in time and space. In order to prove the existence of anything you need to be able to locate it. Therefore, in order to prove God’s existence, God would need to be limited in time and space – which would mean that God would no longer be God.</a:t>
                      </a:r>
                    </a:p>
                    <a:p>
                      <a:r>
                        <a:rPr lang="en-GB" sz="1000" b="0" i="0" kern="1200" dirty="0">
                          <a:solidFill>
                            <a:schemeClr val="tx1"/>
                          </a:solidFill>
                          <a:effectLst/>
                          <a:latin typeface="+mn-lt"/>
                          <a:ea typeface="+mn-ea"/>
                          <a:cs typeface="+mn-cs"/>
                        </a:rPr>
                        <a:t>T</a:t>
                      </a:r>
                      <a:r>
                        <a:rPr lang="en-GB" sz="1000" dirty="0"/>
                        <a:t>he desirability of proving God's existence varies. Some claim that faith becomes more meaningful when not contingent on empirical evidence, while others see value in offering logical grounds to address doubts and engage sceptics. You could use Pascal’s Wager to illustrate this – whilst the logic makes sense, the end result is belief in God as a gamble rather than any form of faith.</a:t>
                      </a:r>
                    </a:p>
                    <a:p>
                      <a:r>
                        <a:rPr lang="en-GB" sz="1000" b="0" i="0" kern="1200" dirty="0">
                          <a:solidFill>
                            <a:schemeClr val="tx1"/>
                          </a:solidFill>
                          <a:effectLst/>
                          <a:latin typeface="+mn-lt"/>
                          <a:ea typeface="+mn-ea"/>
                          <a:cs typeface="+mn-cs"/>
                        </a:rPr>
                        <a:t>If a transcendent and omnipotent God exists, there would be an epistemic distance between human understanding and the divine reality. Some philosophers argue that this epistemic distance is precisely why proving the existence of God through empirical means is challenging or even impossible. The limitations of human language and thought would render any attempt at direct proof futile. Instead, they suggest that philosophical arguments, personal experiences, and faith offer ways to navigate this epistemic distance. The concept of epistemic distance can also be used to justify the importance of faith. The mystery surrounding God's nature and existence necessitates a leap of faith beyond what empirical evidence alone can provide. </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6061486"/>
                  </a:ext>
                </a:extLst>
              </a:tr>
              <a:tr h="537000">
                <a:tc>
                  <a:txBody>
                    <a:bodyPr/>
                    <a:lstStyle/>
                    <a:p>
                      <a:r>
                        <a:rPr lang="en-GB" sz="1000" dirty="0"/>
                        <a:t>PPT – Kierkegaard and the Leap of Faith</a:t>
                      </a:r>
                    </a:p>
                  </a:txBody>
                  <a:tcPr/>
                </a:tc>
                <a:tc>
                  <a:txBody>
                    <a:bodyPr/>
                    <a:lstStyle/>
                    <a:p>
                      <a:r>
                        <a:rPr lang="en-GB" sz="1000" dirty="0"/>
                        <a:t>This would be a good point to ask what pupils notice about all the philosophers we have looked at have in common (all white men). Discuss reasons for this and how and why this might change as we move on to more recent thinkers.</a:t>
                      </a:r>
                    </a:p>
                  </a:txBody>
                  <a:tcPr/>
                </a:tc>
                <a:tc>
                  <a:txBody>
                    <a:bodyPr/>
                    <a:lstStyle/>
                    <a:p>
                      <a:r>
                        <a:rPr lang="en-GB" sz="1000" dirty="0"/>
                        <a:t>Answers to the questions on the final slide</a:t>
                      </a:r>
                    </a:p>
                    <a:p>
                      <a:endParaRPr lang="en-GB" sz="1000" dirty="0"/>
                    </a:p>
                    <a:p>
                      <a:r>
                        <a:rPr lang="en-GB" sz="1000" dirty="0"/>
                        <a:t>Knowledge organiser stuck in</a:t>
                      </a:r>
                    </a:p>
                  </a:txBody>
                  <a:tcPr/>
                </a:tc>
                <a:tc>
                  <a:txBody>
                    <a:bodyPr/>
                    <a:lstStyle/>
                    <a:p>
                      <a:r>
                        <a:rPr lang="en-GB" sz="1000" dirty="0"/>
                        <a:t>Starter – can they remember who said what? (refer to philosopher timeline)</a:t>
                      </a:r>
                    </a:p>
                    <a:p>
                      <a:r>
                        <a:rPr lang="en-GB" sz="1000" dirty="0"/>
                        <a:t>Discuss ideas generated as homework.</a:t>
                      </a:r>
                    </a:p>
                    <a:p>
                      <a:r>
                        <a:rPr lang="en-GB" sz="1000" dirty="0"/>
                        <a:t>Circulate and monitor discussions during T-P-T activities. </a:t>
                      </a:r>
                    </a:p>
                    <a:p>
                      <a:r>
                        <a:rPr lang="en-GB" sz="1000" dirty="0"/>
                        <a:t>Individual written answers to final questions – answers should include specific references to information and ideas from this lesson</a:t>
                      </a:r>
                    </a:p>
                  </a:txBody>
                  <a:tcPr/>
                </a:tc>
                <a:tc>
                  <a:txBody>
                    <a:bodyPr/>
                    <a:lstStyle/>
                    <a:p>
                      <a:r>
                        <a:rPr lang="en-GB" sz="1000" dirty="0"/>
                        <a:t>Revise sections 1-4 of the knowledge organiser. Complete the Who’s who section.</a:t>
                      </a:r>
                    </a:p>
                    <a:p>
                      <a:r>
                        <a:rPr lang="en-GB" sz="1000" dirty="0"/>
                        <a:t>Make sure all work so far is complete.</a:t>
                      </a:r>
                    </a:p>
                  </a:txBody>
                  <a:tcPr/>
                </a:tc>
                <a:extLst>
                  <a:ext uri="{0D108BD9-81ED-4DB2-BD59-A6C34878D82A}">
                    <a16:rowId xmlns:a16="http://schemas.microsoft.com/office/drawing/2014/main" val="1260661897"/>
                  </a:ext>
                </a:extLst>
              </a:tr>
              <a:tr h="537000">
                <a:tc gridSpan="5">
                  <a:txBody>
                    <a:bodyPr/>
                    <a:lstStyle/>
                    <a:p>
                      <a:r>
                        <a:rPr lang="en-GB" sz="1000" b="1" dirty="0"/>
                        <a:t>5. How can we explain religious experiences of God? </a:t>
                      </a:r>
                    </a:p>
                    <a:p>
                      <a:r>
                        <a:rPr lang="en-GB" sz="1000" b="0" dirty="0"/>
                        <a:t>What one person interprets as a divine encounter, another may interpret differently or attribute to psychological or naturalistic causes. People who already hold religious beliefs may be more inclined to interpret their experiences in a way that supports their existing beliefs. This confirmation bias can cloud an objective assessment of the experience's validity. Unlike scientific phenomena, religious experiences lack empirical evidence that can be observed and verified. In many cases, religious experiences are regarded as matters of faith, belief, and personal conviction rather than empirical evidence that can be objectively validated. </a:t>
                      </a:r>
                    </a:p>
                    <a:p>
                      <a:r>
                        <a:rPr lang="en-GB" sz="1000" b="1" dirty="0"/>
                        <a:t>Teresa of Ávila </a:t>
                      </a:r>
                      <a:r>
                        <a:rPr lang="en-GB" sz="1000" b="0" dirty="0"/>
                        <a:t>had a series of mystical experiences, including visions, ecstasies, and encounters with angels and Christ. Some individuals and religious authorities were (and still are) sceptical about the validity of these experiences, viewing them as psychological or emotional phenomena rather than genuine encounters with the divine. Teresa lived in a patriarchal society where women were often marginalised and their voices were not given the same level of authority as men. Her boldness in sharing her mystical experiences and her leadership in reforming the Carmelite order challenged traditional gender roles and ecclesiastical hierarchies. This led some to question her credibility within the Church. However, she also had many supporters who believed in the authenticity of her religious experiences and recognised her as a saint. Over time, her writings and teachings have been accepted within the Catholic Church, and she is now considered one of its most significant figures in the field of mysticism and spirituality.</a:t>
                      </a:r>
                    </a:p>
                    <a:p>
                      <a:r>
                        <a:rPr lang="en-GB" sz="1000" b="1" dirty="0"/>
                        <a:t>Martin Luther King </a:t>
                      </a:r>
                      <a:r>
                        <a:rPr lang="en-GB" sz="1000" b="0" dirty="0"/>
                        <a:t>believed that he had been called by God to lead the civil rights movement. He often referred to his work as a "divine mission" and saw himself as an instrument of God's will in the struggle for justice and equality. He saw the struggle for civil rights as a way to live out his faith and fulfil his moral duty as a Christian. </a:t>
                      </a:r>
                    </a:p>
                    <a:p>
                      <a:r>
                        <a:rPr lang="en-GB" sz="1000" b="1" dirty="0"/>
                        <a:t>Mick Fleming </a:t>
                      </a:r>
                      <a:r>
                        <a:rPr lang="en-GB" sz="1000" b="0" dirty="0"/>
                        <a:t>is a local and contemporary example. He first shot to fame during the 2020 pandemic, when his work delivering food and necessities to desperate families in Burnley became the subject of a BBC news report watched by 50 million people. But – he is also a controversial character due to his past. </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91173900"/>
                  </a:ext>
                </a:extLst>
              </a:tr>
              <a:tr h="537000">
                <a:tc>
                  <a:txBody>
                    <a:bodyPr/>
                    <a:lstStyle/>
                    <a:p>
                      <a:r>
                        <a:rPr lang="en-GB" sz="1000" dirty="0"/>
                        <a:t>PPT – The validity of religious experience</a:t>
                      </a:r>
                    </a:p>
                    <a:p>
                      <a:endParaRPr lang="en-GB" sz="1000" dirty="0"/>
                    </a:p>
                    <a:p>
                      <a:r>
                        <a:rPr lang="en-GB" sz="1000" dirty="0"/>
                        <a:t>Information sheet</a:t>
                      </a:r>
                    </a:p>
                    <a:p>
                      <a:endParaRPr lang="en-GB" sz="1000" dirty="0"/>
                    </a:p>
                    <a:p>
                      <a:r>
                        <a:rPr lang="en-GB" sz="1000" dirty="0"/>
                        <a:t>Notes page</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txBody>
                  <a:tcPr/>
                </a:tc>
                <a:tc>
                  <a:txBody>
                    <a:bodyPr/>
                    <a:lstStyle/>
                    <a:p>
                      <a:r>
                        <a:rPr lang="en-GB" sz="1000" dirty="0"/>
                        <a:t>Some pupils have the idea that anything that cannot be proven, anything not 100% fact is made up or ‘fake news’. They should be encouraged to understand that there is not always a clear fact/fiction distinction. ‘Truth’ is often subjective. </a:t>
                      </a:r>
                    </a:p>
                    <a:p>
                      <a:r>
                        <a:rPr lang="en-GB" sz="1000" dirty="0"/>
                        <a:t>It's important to note that scepticism regarding religious experiences is not inherently negative - it encourages critical thinking and the examination of evidence, which can lead to a deeper understanding. </a:t>
                      </a:r>
                    </a:p>
                  </a:txBody>
                  <a:tcPr/>
                </a:tc>
                <a:tc>
                  <a:txBody>
                    <a:bodyPr/>
                    <a:lstStyle/>
                    <a:p>
                      <a:r>
                        <a:rPr lang="en-GB" sz="1000" dirty="0"/>
                        <a:t>Double page spread on claims of religious experience – the examples from this lesson could be used and/or they could research and discuss others.</a:t>
                      </a:r>
                    </a:p>
                    <a:p>
                      <a:endParaRPr lang="en-GB" sz="1000" dirty="0"/>
                    </a:p>
                    <a:p>
                      <a:r>
                        <a:rPr lang="en-GB" sz="1000" dirty="0"/>
                        <a:t>Summarise, explain and analyse each claim.</a:t>
                      </a:r>
                    </a:p>
                  </a:txBody>
                  <a:tcPr/>
                </a:tc>
                <a:tc>
                  <a:txBody>
                    <a:bodyPr/>
                    <a:lstStyle/>
                    <a:p>
                      <a:r>
                        <a:rPr lang="en-GB" sz="1000" dirty="0"/>
                        <a:t>Starter task is retrieval practice – pick up any misconceptions and address before moving on.</a:t>
                      </a:r>
                    </a:p>
                    <a:p>
                      <a:endParaRPr lang="en-GB" sz="1000" dirty="0"/>
                    </a:p>
                    <a:p>
                      <a:r>
                        <a:rPr lang="en-GB" sz="1000" dirty="0"/>
                        <a:t>Circulate during paired reading and check understanding – especially if they can connect this lesson with the previous lessons.</a:t>
                      </a:r>
                    </a:p>
                    <a:p>
                      <a:endParaRPr lang="en-GB" sz="1000" dirty="0"/>
                    </a:p>
                    <a:p>
                      <a:r>
                        <a:rPr lang="en-GB" sz="1000" dirty="0"/>
                        <a:t>Task will be an opportunity for pupils to show what they have understood so far – they should not just regurgitate information from the sheet, but should be analytical in their writing.</a:t>
                      </a:r>
                    </a:p>
                  </a:txBody>
                  <a:tcPr/>
                </a:tc>
                <a:tc>
                  <a:txBody>
                    <a:bodyPr/>
                    <a:lstStyle/>
                    <a:p>
                      <a:r>
                        <a:rPr lang="en-GB" sz="1000" dirty="0"/>
                        <a:t>Complete double-page spread – 2 weeks to complete</a:t>
                      </a:r>
                      <a:endParaRPr lang="en-GB" dirty="0"/>
                    </a:p>
                  </a:txBody>
                  <a:tcPr/>
                </a:tc>
                <a:extLst>
                  <a:ext uri="{0D108BD9-81ED-4DB2-BD59-A6C34878D82A}">
                    <a16:rowId xmlns:a16="http://schemas.microsoft.com/office/drawing/2014/main" val="1274848203"/>
                  </a:ext>
                </a:extLst>
              </a:tr>
              <a:tr h="537000">
                <a:tc gridSpan="5">
                  <a:txBody>
                    <a:bodyPr/>
                    <a:lstStyle/>
                    <a:p>
                      <a:r>
                        <a:rPr lang="en-GB" sz="1000" b="1" dirty="0"/>
                        <a:t>6. How might some Christians today aim to connect with God through worship?</a:t>
                      </a:r>
                    </a:p>
                    <a:p>
                      <a:r>
                        <a:rPr lang="en-GB" sz="1000" b="0" dirty="0"/>
                        <a:t>Charismatic worship is important to some Christians as a way to experience a deep and personal connection with God – to feel a sense of transcendence. Believers often feel that through the manifestation of spiritual gifts and the intense emotional engagement in worship, they can draw closer to the divine and gain a heightened sense of God's presence in their lives.</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3223237"/>
                  </a:ext>
                </a:extLst>
              </a:tr>
              <a:tr h="537000">
                <a:tc>
                  <a:txBody>
                    <a:bodyPr/>
                    <a:lstStyle/>
                    <a:p>
                      <a:r>
                        <a:rPr lang="en-GB" sz="1000" dirty="0"/>
                        <a:t>PPT – examples of Charismatic worship</a:t>
                      </a:r>
                    </a:p>
                    <a:p>
                      <a:endParaRPr lang="en-GB" sz="1000" dirty="0"/>
                    </a:p>
                    <a:p>
                      <a:r>
                        <a:rPr lang="en-GB" sz="1000" dirty="0"/>
                        <a:t>Source analysis sheet</a:t>
                      </a:r>
                    </a:p>
                    <a:p>
                      <a:endParaRPr lang="en-GB" sz="1000" dirty="0"/>
                    </a:p>
                    <a:p>
                      <a:endParaRPr lang="en-GB" sz="1000" dirty="0"/>
                    </a:p>
                    <a:p>
                      <a:endParaRPr lang="en-GB" sz="1000" dirty="0"/>
                    </a:p>
                    <a:p>
                      <a:endParaRPr lang="en-GB" sz="1000" dirty="0"/>
                    </a:p>
                  </a:txBody>
                  <a:tcPr/>
                </a:tc>
                <a:tc>
                  <a:txBody>
                    <a:bodyPr/>
                    <a:lstStyle/>
                    <a:p>
                      <a:r>
                        <a:rPr lang="en-GB" sz="1000" dirty="0"/>
                        <a:t>Be clear that we are looking at some examples – by nature, charismatic worship is diverse.</a:t>
                      </a:r>
                    </a:p>
                    <a:p>
                      <a:r>
                        <a:rPr lang="en-GB" sz="1000" dirty="0"/>
                        <a:t>We are not looking at the more extreme examples.</a:t>
                      </a:r>
                    </a:p>
                    <a:p>
                      <a:endParaRPr lang="en-GB" sz="1000" dirty="0"/>
                    </a:p>
                    <a:p>
                      <a:r>
                        <a:rPr lang="en-GB" sz="1000" dirty="0"/>
                        <a:t>Ensure pupils understand the diverse nature of Christianity – when talking/writing they should use MOST/MANY/SOME, but not ALL</a:t>
                      </a:r>
                    </a:p>
                  </a:txBody>
                  <a:tcPr/>
                </a:tc>
                <a:tc>
                  <a:txBody>
                    <a:bodyPr/>
                    <a:lstStyle/>
                    <a:p>
                      <a:r>
                        <a:rPr lang="en-GB" sz="1000" dirty="0"/>
                        <a:t>Source analysis sheet to be annotated and stuck in books.</a:t>
                      </a:r>
                    </a:p>
                    <a:p>
                      <a:r>
                        <a:rPr lang="en-GB" sz="1000" dirty="0"/>
                        <a:t>You might also want to get them to write a paragraph using this information.</a:t>
                      </a:r>
                    </a:p>
                  </a:txBody>
                  <a:tcPr/>
                </a:tc>
                <a:tc>
                  <a:txBody>
                    <a:bodyPr/>
                    <a:lstStyle/>
                    <a:p>
                      <a:r>
                        <a:rPr lang="en-GB" sz="1000" dirty="0"/>
                        <a:t>Agree a definition of worship – and make links with previous learning about the desire to transcend the ordinary.</a:t>
                      </a:r>
                    </a:p>
                    <a:p>
                      <a:endParaRPr lang="en-GB" sz="1000" dirty="0"/>
                    </a:p>
                    <a:p>
                      <a:r>
                        <a:rPr lang="en-GB" sz="1000" dirty="0"/>
                        <a:t>Annotations should be clear about the importance of charismatic worship – not just rewording the sources. Make sure pupils understand the significance of ‘some’ in the question.</a:t>
                      </a:r>
                    </a:p>
                  </a:txBody>
                  <a:tcPr/>
                </a:tc>
                <a:tc>
                  <a:txBody>
                    <a:bodyPr/>
                    <a:lstStyle/>
                    <a:p>
                      <a:r>
                        <a:rPr lang="en-GB" sz="1000" dirty="0"/>
                        <a:t>No h/w this week as previous week’s work is a 2 week task</a:t>
                      </a:r>
                    </a:p>
                  </a:txBody>
                  <a:tcPr/>
                </a:tc>
                <a:extLst>
                  <a:ext uri="{0D108BD9-81ED-4DB2-BD59-A6C34878D82A}">
                    <a16:rowId xmlns:a16="http://schemas.microsoft.com/office/drawing/2014/main" val="3354979120"/>
                  </a:ext>
                </a:extLst>
              </a:tr>
            </a:tbl>
          </a:graphicData>
        </a:graphic>
      </p:graphicFrame>
    </p:spTree>
    <p:extLst>
      <p:ext uri="{BB962C8B-B14F-4D97-AF65-F5344CB8AC3E}">
        <p14:creationId xmlns:p14="http://schemas.microsoft.com/office/powerpoint/2010/main" val="35206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EE85B4-2500-4611-AEDF-289A67BF9CCD}"/>
              </a:ext>
            </a:extLst>
          </p:cNvPr>
          <p:cNvGraphicFramePr>
            <a:graphicFrameLocks noGrp="1"/>
          </p:cNvGraphicFramePr>
          <p:nvPr>
            <p:extLst>
              <p:ext uri="{D42A27DB-BD31-4B8C-83A1-F6EECF244321}">
                <p14:modId xmlns:p14="http://schemas.microsoft.com/office/powerpoint/2010/main" val="552533379"/>
              </p:ext>
            </p:extLst>
          </p:nvPr>
        </p:nvGraphicFramePr>
        <p:xfrm>
          <a:off x="122955" y="212246"/>
          <a:ext cx="8898089" cy="11329072"/>
        </p:xfrm>
        <a:graphic>
          <a:graphicData uri="http://schemas.openxmlformats.org/drawingml/2006/table">
            <a:tbl>
              <a:tblPr firstRow="1" bandRow="1">
                <a:tableStyleId>{5940675A-B579-460E-94D1-54222C63F5DA}</a:tableStyleId>
              </a:tblPr>
              <a:tblGrid>
                <a:gridCol w="1146573">
                  <a:extLst>
                    <a:ext uri="{9D8B030D-6E8A-4147-A177-3AD203B41FA5}">
                      <a16:colId xmlns:a16="http://schemas.microsoft.com/office/drawing/2014/main" val="304817425"/>
                    </a:ext>
                  </a:extLst>
                </a:gridCol>
                <a:gridCol w="2073745">
                  <a:extLst>
                    <a:ext uri="{9D8B030D-6E8A-4147-A177-3AD203B41FA5}">
                      <a16:colId xmlns:a16="http://schemas.microsoft.com/office/drawing/2014/main" val="1481836321"/>
                    </a:ext>
                  </a:extLst>
                </a:gridCol>
                <a:gridCol w="2671763">
                  <a:extLst>
                    <a:ext uri="{9D8B030D-6E8A-4147-A177-3AD203B41FA5}">
                      <a16:colId xmlns:a16="http://schemas.microsoft.com/office/drawing/2014/main" val="1078492068"/>
                    </a:ext>
                  </a:extLst>
                </a:gridCol>
                <a:gridCol w="2000251">
                  <a:extLst>
                    <a:ext uri="{9D8B030D-6E8A-4147-A177-3AD203B41FA5}">
                      <a16:colId xmlns:a16="http://schemas.microsoft.com/office/drawing/2014/main" val="3193012133"/>
                    </a:ext>
                  </a:extLst>
                </a:gridCol>
                <a:gridCol w="1005757">
                  <a:extLst>
                    <a:ext uri="{9D8B030D-6E8A-4147-A177-3AD203B41FA5}">
                      <a16:colId xmlns:a16="http://schemas.microsoft.com/office/drawing/2014/main" val="247652017"/>
                    </a:ext>
                  </a:extLst>
                </a:gridCol>
              </a:tblGrid>
              <a:tr h="264832">
                <a:tc>
                  <a:txBody>
                    <a:bodyPr/>
                    <a:lstStyle/>
                    <a:p>
                      <a:r>
                        <a:rPr lang="en-GB" sz="1000" dirty="0"/>
                        <a:t>Resources</a:t>
                      </a:r>
                    </a:p>
                  </a:txBody>
                  <a:tcPr/>
                </a:tc>
                <a:tc>
                  <a:txBody>
                    <a:bodyPr/>
                    <a:lstStyle/>
                    <a:p>
                      <a:r>
                        <a:rPr lang="en-GB" sz="1000" dirty="0"/>
                        <a:t>Potential misconceptions:</a:t>
                      </a:r>
                    </a:p>
                  </a:txBody>
                  <a:tcPr/>
                </a:tc>
                <a:tc>
                  <a:txBody>
                    <a:bodyPr/>
                    <a:lstStyle/>
                    <a:p>
                      <a:r>
                        <a:rPr lang="en-GB" sz="1000" dirty="0"/>
                        <a:t>In pupil books:</a:t>
                      </a:r>
                    </a:p>
                  </a:txBody>
                  <a:tcPr/>
                </a:tc>
                <a:tc>
                  <a:txBody>
                    <a:bodyPr/>
                    <a:lstStyle/>
                    <a:p>
                      <a:r>
                        <a:rPr lang="en-GB" sz="1000" dirty="0"/>
                        <a:t>Assessment opportunities:</a:t>
                      </a:r>
                    </a:p>
                  </a:txBody>
                  <a:tcPr/>
                </a:tc>
                <a:tc>
                  <a:txBody>
                    <a:bodyPr/>
                    <a:lstStyle/>
                    <a:p>
                      <a:r>
                        <a:rPr lang="en-GB" sz="1000" dirty="0"/>
                        <a:t>Homework:</a:t>
                      </a:r>
                    </a:p>
                  </a:txBody>
                  <a:tcPr/>
                </a:tc>
                <a:extLst>
                  <a:ext uri="{0D108BD9-81ED-4DB2-BD59-A6C34878D82A}">
                    <a16:rowId xmlns:a16="http://schemas.microsoft.com/office/drawing/2014/main" val="2447384002"/>
                  </a:ext>
                </a:extLst>
              </a:tr>
              <a:tr h="537000">
                <a:tc gridSpan="5">
                  <a:txBody>
                    <a:bodyPr/>
                    <a:lstStyle/>
                    <a:p>
                      <a:r>
                        <a:rPr lang="en-GB" sz="1000" b="1" dirty="0"/>
                        <a:t>7.  Seekers: If the Divine is already within, why do people feel a vacuum?</a:t>
                      </a:r>
                    </a:p>
                    <a:p>
                      <a:r>
                        <a:rPr lang="en-GB" sz="1000" b="0" dirty="0"/>
                        <a:t>Seekers are motivated by an inner longing or desire for something beyond the ordinary. They may be searching for deeper insights into life's mysteries, exploring different belief systems, or seeking a higher state of consciousness. </a:t>
                      </a:r>
                    </a:p>
                    <a:p>
                      <a:r>
                        <a:rPr lang="en-GB" sz="1000" b="0" dirty="0"/>
                        <a:t>Both Christianity and the Hindu dharma share the concept of a spiritual self – a soul – something within each person which connects them to the Divine. In this lesson, pupils will explore why - if God is already within - people often search for God outside of themselves.</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14956636"/>
                  </a:ext>
                </a:extLst>
              </a:tr>
              <a:tr h="270074">
                <a:tc>
                  <a:txBody>
                    <a:bodyPr/>
                    <a:lstStyle/>
                    <a:p>
                      <a:r>
                        <a:rPr lang="en-GB" sz="1000" dirty="0"/>
                        <a:t>PPT – The Divine within</a:t>
                      </a:r>
                    </a:p>
                    <a:p>
                      <a:endParaRPr lang="en-GB" sz="1000" dirty="0"/>
                    </a:p>
                    <a:p>
                      <a:r>
                        <a:rPr lang="en-GB" sz="1000" dirty="0"/>
                        <a:t>Concept of Brahman notes sheet</a:t>
                      </a:r>
                    </a:p>
                    <a:p>
                      <a:endParaRPr lang="en-GB" sz="1000" dirty="0"/>
                    </a:p>
                    <a:p>
                      <a:r>
                        <a:rPr lang="en-GB" sz="1000" dirty="0"/>
                        <a:t>Vocabulary list for h/w</a:t>
                      </a:r>
                    </a:p>
                    <a:p>
                      <a:endParaRPr lang="en-GB" sz="1000" dirty="0"/>
                    </a:p>
                    <a:p>
                      <a:endParaRPr lang="en-GB" sz="1000" dirty="0"/>
                    </a:p>
                    <a:p>
                      <a:endParaRPr lang="en-GB" sz="1000" dirty="0"/>
                    </a:p>
                    <a:p>
                      <a:endParaRPr lang="en-GB" sz="1000" dirty="0"/>
                    </a:p>
                  </a:txBody>
                  <a:tcPr/>
                </a:tc>
                <a:tc>
                  <a:txBody>
                    <a:bodyPr/>
                    <a:lstStyle/>
                    <a:p>
                      <a:r>
                        <a:rPr lang="en-GB" sz="1000" dirty="0"/>
                        <a:t>In years 7 and 8, the misconceptions that exist regarding the Hindu concept of ‘God’ should already have been tackled – this may need to be revisited if you have pupils who came to us at later points. </a:t>
                      </a:r>
                    </a:p>
                    <a:p>
                      <a:r>
                        <a:rPr lang="en-GB" sz="1000" dirty="0"/>
                        <a:t>Be clear that these ways of understanding are not different branches of Hinduism and that this is not something that causes division between Hindus.</a:t>
                      </a:r>
                    </a:p>
                  </a:txBody>
                  <a:tcPr/>
                </a:tc>
                <a:tc>
                  <a:txBody>
                    <a:bodyPr/>
                    <a:lstStyle/>
                    <a:p>
                      <a:r>
                        <a:rPr lang="en-GB" sz="1000" dirty="0"/>
                        <a:t>Notes on Hindu understandings of the Divine</a:t>
                      </a:r>
                    </a:p>
                  </a:txBody>
                  <a:tcPr/>
                </a:tc>
                <a:tc>
                  <a:txBody>
                    <a:bodyPr/>
                    <a:lstStyle/>
                    <a:p>
                      <a:r>
                        <a:rPr lang="en-GB" sz="1000" dirty="0"/>
                        <a:t>Looking at why Christians might seek connections with God in external places is an opportunity to check source analysis work from previous lesson. </a:t>
                      </a:r>
                    </a:p>
                    <a:p>
                      <a:endParaRPr lang="en-GB" sz="1000" dirty="0"/>
                    </a:p>
                    <a:p>
                      <a:r>
                        <a:rPr lang="en-GB" sz="1000" dirty="0"/>
                        <a:t>Use mini whiteboards to recall what pupils learned about Brahman in year 7 and 8. </a:t>
                      </a:r>
                    </a:p>
                    <a:p>
                      <a:r>
                        <a:rPr lang="en-GB" sz="1000" dirty="0"/>
                        <a:t>After going over prior learning and adding new content, ask pupils to complete the notes sheet to show their understanding.</a:t>
                      </a:r>
                    </a:p>
                    <a:p>
                      <a:endParaRPr lang="en-GB" sz="1000" dirty="0"/>
                    </a:p>
                    <a:p>
                      <a:r>
                        <a:rPr lang="en-GB" sz="1000" dirty="0"/>
                        <a:t>Discussion: If the Divine is already within, is the God-shaped vacuum simply a lack of God-consciousness?</a:t>
                      </a:r>
                    </a:p>
                  </a:txBody>
                  <a:tcPr/>
                </a:tc>
                <a:tc>
                  <a:txBody>
                    <a:bodyPr/>
                    <a:lstStyle/>
                    <a:p>
                      <a:r>
                        <a:rPr lang="en-GB" sz="1000" dirty="0"/>
                        <a:t>Learn key vocabulary</a:t>
                      </a:r>
                    </a:p>
                  </a:txBody>
                  <a:tcPr/>
                </a:tc>
                <a:extLst>
                  <a:ext uri="{0D108BD9-81ED-4DB2-BD59-A6C34878D82A}">
                    <a16:rowId xmlns:a16="http://schemas.microsoft.com/office/drawing/2014/main" val="768054808"/>
                  </a:ext>
                </a:extLst>
              </a:tr>
              <a:tr h="537000">
                <a:tc gridSpan="5">
                  <a:txBody>
                    <a:bodyPr/>
                    <a:lstStyle/>
                    <a:p>
                      <a:r>
                        <a:rPr lang="en-GB" sz="1000" b="1" dirty="0"/>
                        <a:t>8. Love and devotion for Krishna</a:t>
                      </a:r>
                    </a:p>
                    <a:p>
                      <a:r>
                        <a:rPr lang="en-GB" sz="1000" b="0" dirty="0"/>
                        <a:t>Radha and Krishna's relationship symbolises the highest form of love and devotion, transcending the boundaries of human emotions. Their love story serves as a powerful metaphor for the intense devotion and surrender that devotees should have towards God and inspires Hindus to cultivate a loving connection with the divine through bhakti practices.</a:t>
                      </a:r>
                    </a:p>
                    <a:p>
                      <a:r>
                        <a:rPr lang="en-GB" sz="1000" b="0" dirty="0"/>
                        <a:t>The Gita Govinda is a 12th-century Sanskrit poem composed by the Indian poet Jayadeva. The poem uses the love affair between Radha and Krishna as an allegory for the relationship between the individual soul and the Supreme Soul (Brahman). Their love is symbolic of the soul's yearning for spiritual union with the divine. Radha and Krishna experience both moments of divine union and the intense pain of separation, mirroring beliefs about the spiritual journey of the soul's longing for God.</a:t>
                      </a:r>
                    </a:p>
                    <a:p>
                      <a:r>
                        <a:rPr lang="en-GB" sz="1000" b="0" dirty="0"/>
                        <a:t>Mirabai is an iconic figure in Hindu tradition and regarded as a saint due to her profound devotion to Lord Krishna, her challenge of societal norms in pursuit of spiritual love, and her lasting influence on the Bhakti movement and Hindu culture. Her songs and stories continue to be celebrated in various forms of artistic expression, such as music, dance, and literature.</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23385754"/>
                  </a:ext>
                </a:extLst>
              </a:tr>
              <a:tr h="537000">
                <a:tc>
                  <a:txBody>
                    <a:bodyPr/>
                    <a:lstStyle/>
                    <a:p>
                      <a:r>
                        <a:rPr lang="en-GB" sz="1000" dirty="0"/>
                        <a:t>PPT – Radha and Krishna</a:t>
                      </a:r>
                    </a:p>
                    <a:p>
                      <a:endParaRPr lang="en-GB" sz="1000" dirty="0"/>
                    </a:p>
                    <a:p>
                      <a:r>
                        <a:rPr lang="en-GB" sz="1000" dirty="0"/>
                        <a:t>Guided reading: Mirabai</a:t>
                      </a:r>
                    </a:p>
                    <a:p>
                      <a:endParaRPr lang="en-GB" sz="1000" dirty="0"/>
                    </a:p>
                    <a:p>
                      <a:endParaRPr lang="en-GB" sz="1000" dirty="0"/>
                    </a:p>
                    <a:p>
                      <a:endParaRPr lang="en-GB" sz="1000" dirty="0"/>
                    </a:p>
                  </a:txBody>
                  <a:tcPr/>
                </a:tc>
                <a:tc>
                  <a:txBody>
                    <a:bodyPr/>
                    <a:lstStyle/>
                    <a:p>
                      <a:r>
                        <a:rPr lang="en-GB" sz="1000" dirty="0"/>
                        <a:t>Understanding of devotional literature as a source of wisdom and guidance – how stories, poetry and music might be seen as sacred text. (Some pupils seem to think that all sacred texts must be a direct revelation from God).</a:t>
                      </a:r>
                    </a:p>
                  </a:txBody>
                  <a:tcPr/>
                </a:tc>
                <a:tc>
                  <a:txBody>
                    <a:bodyPr/>
                    <a:lstStyle/>
                    <a:p>
                      <a:r>
                        <a:rPr lang="en-GB" sz="1000" dirty="0"/>
                        <a:t>Guided reading sheet on Mirabai completed</a:t>
                      </a:r>
                    </a:p>
                  </a:txBody>
                  <a:tcPr/>
                </a:tc>
                <a:tc>
                  <a:txBody>
                    <a:bodyPr/>
                    <a:lstStyle/>
                    <a:p>
                      <a:r>
                        <a:rPr lang="en-GB" sz="1000" dirty="0"/>
                        <a:t>Find out what they can remember about Krishna from Y8.</a:t>
                      </a:r>
                    </a:p>
                    <a:p>
                      <a:endParaRPr lang="en-GB" sz="1000" dirty="0"/>
                    </a:p>
                    <a:p>
                      <a:r>
                        <a:rPr lang="en-GB" sz="1000" dirty="0"/>
                        <a:t>Questioning to draw out the beliefs contained in the teachings from the Gita Govinda – and how these link with the idea of spiritual desire.</a:t>
                      </a:r>
                    </a:p>
                    <a:p>
                      <a:endParaRPr lang="en-GB" sz="1000" dirty="0"/>
                    </a:p>
                    <a:p>
                      <a:r>
                        <a:rPr lang="en-GB" sz="1000" dirty="0"/>
                        <a:t>Live marking of the guided reading work.</a:t>
                      </a:r>
                    </a:p>
                  </a:txBody>
                  <a:tcPr/>
                </a:tc>
                <a:tc>
                  <a:txBody>
                    <a:bodyPr/>
                    <a:lstStyle/>
                    <a:p>
                      <a:r>
                        <a:rPr lang="en-GB" sz="1000" dirty="0"/>
                        <a:t>Watch interview with Bobby Brazier</a:t>
                      </a:r>
                    </a:p>
                    <a:p>
                      <a:endParaRPr lang="en-GB" sz="1000" dirty="0"/>
                    </a:p>
                    <a:p>
                      <a:r>
                        <a:rPr lang="en-GB" sz="1000" dirty="0"/>
                        <a:t>Cornell notes reading task about ISKCON</a:t>
                      </a:r>
                    </a:p>
                  </a:txBody>
                  <a:tcPr/>
                </a:tc>
                <a:extLst>
                  <a:ext uri="{0D108BD9-81ED-4DB2-BD59-A6C34878D82A}">
                    <a16:rowId xmlns:a16="http://schemas.microsoft.com/office/drawing/2014/main" val="3361619462"/>
                  </a:ext>
                </a:extLst>
              </a:tr>
              <a:tr h="516514">
                <a:tc gridSpan="5">
                  <a:txBody>
                    <a:bodyPr/>
                    <a:lstStyle/>
                    <a:p>
                      <a:r>
                        <a:rPr lang="en-GB" sz="1000" b="1" dirty="0"/>
                        <a:t>9. Bhakti in modern Hinduism</a:t>
                      </a:r>
                    </a:p>
                    <a:p>
                      <a:r>
                        <a:rPr lang="en-GB" sz="1000" b="0" i="0" kern="1200" dirty="0">
                          <a:solidFill>
                            <a:schemeClr val="tx1"/>
                          </a:solidFill>
                          <a:effectLst/>
                          <a:latin typeface="+mn-lt"/>
                          <a:ea typeface="+mn-ea"/>
                          <a:cs typeface="+mn-cs"/>
                        </a:rPr>
                        <a:t>For many modern Hindus, bhakti is an important part of spiritual life as it provides a personal and emotional connection with the divine. It is seen a path to self-discovery, allowing individuals to express their love, surrender, and devotion to a chosen deity (ishtadeva). </a:t>
                      </a:r>
                    </a:p>
                    <a:p>
                      <a:r>
                        <a:rPr lang="en-GB" sz="1000" b="0" dirty="0"/>
                        <a:t>The BAPS Swaminarayan movement, like many other bhakti-oriented traditions, incorporates devotional practices such as singing hymns (bhajans), chanting prayers, and engaging in rituals that promote a deep connection with the divine. These practices are designed to evoke a sense of devotion and surrender. Bhakti is not just an individual pursuit; it often involves a sense of community and service (sewa). The Swaminarayan movement is known for its community service, charitable initiatives and the promotion of values that contribute to the well-being of society. Love and devotion for God should motivate a person to live a life of love and service to the world.</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350000130"/>
                  </a:ext>
                </a:extLst>
              </a:tr>
              <a:tr h="745129">
                <a:tc>
                  <a:txBody>
                    <a:bodyPr/>
                    <a:lstStyle/>
                    <a:p>
                      <a:r>
                        <a:rPr lang="en-GB" sz="1000" dirty="0"/>
                        <a:t>PPT – Bhakti movements</a:t>
                      </a:r>
                    </a:p>
                    <a:p>
                      <a:endParaRPr lang="en-GB" sz="1000" dirty="0"/>
                    </a:p>
                    <a:p>
                      <a:r>
                        <a:rPr lang="en-GB" sz="1000" dirty="0"/>
                        <a:t>Data on Hinduism in the UK (use RE Today graphics)</a:t>
                      </a:r>
                    </a:p>
                    <a:p>
                      <a:r>
                        <a:rPr lang="en-GB" sz="600" dirty="0">
                          <a:hlinkClick r:id="rId2"/>
                        </a:rPr>
                        <a:t>https://www.natre.org.uk/resources/termly-mailing/secondary-investigating-worldviews/investigating-hindu-worldviews-re-today-services/</a:t>
                      </a:r>
                      <a:endParaRPr lang="en-GB" sz="600" dirty="0"/>
                    </a:p>
                    <a:p>
                      <a:endParaRPr lang="en-GB" sz="1000" dirty="0"/>
                    </a:p>
                    <a:p>
                      <a:endParaRPr lang="en-GB" sz="1000" dirty="0"/>
                    </a:p>
                    <a:p>
                      <a:endParaRPr lang="en-GB" sz="1000" dirty="0"/>
                    </a:p>
                  </a:txBody>
                  <a:tcPr/>
                </a:tc>
                <a:tc>
                  <a:txBody>
                    <a:bodyPr/>
                    <a:lstStyle/>
                    <a:p>
                      <a:r>
                        <a:rPr lang="en-GB" sz="1000" dirty="0"/>
                        <a:t>‘Hinduism’ is not monolithic; it has no single founder, no one scripture, no single doctrine or unified code of conduct, no central authority. This was perplexing for early Western scholars of religion because they tended to perceive Hinduism through their own preconceived ideas of the nature of ‘religion’ – most often in relation to their own Abrahamic worldview.</a:t>
                      </a:r>
                    </a:p>
                    <a:p>
                      <a:r>
                        <a:rPr lang="en-GB" sz="1000" dirty="0"/>
                        <a:t>The Hindu Dharma is better understood as a family of many diverse traditions, each with its own way of being. Branches of the Hindu family are not splits in the way that denominations might be seen in Christianity.</a:t>
                      </a:r>
                    </a:p>
                  </a:txBody>
                  <a:tcPr/>
                </a:tc>
                <a:tc>
                  <a:txBody>
                    <a:bodyPr/>
                    <a:lstStyle/>
                    <a:p>
                      <a:r>
                        <a:rPr lang="en-GB" sz="1000" dirty="0"/>
                        <a:t>Summary of the BAPS Swaminarayan movement in the UK</a:t>
                      </a:r>
                    </a:p>
                    <a:p>
                      <a:endParaRPr lang="en-GB" sz="1000" dirty="0"/>
                    </a:p>
                    <a:p>
                      <a:r>
                        <a:rPr lang="en-GB" sz="1000" dirty="0"/>
                        <a:t>Data sheet annotated (h/w)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What can data tell us about Hindus life in modern Britain? – ability to interpret information from census and 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Frequently check out memory of Hindu terms (dharma, karma, bhakti, sewa, ahimsa, </a:t>
                      </a:r>
                      <a:r>
                        <a:rPr lang="en-GB" sz="1000" dirty="0" err="1"/>
                        <a:t>ishtadeva</a:t>
                      </a:r>
                      <a:r>
                        <a:rPr lang="en-GB" sz="1000" dirty="0"/>
                        <a:t>)</a:t>
                      </a:r>
                    </a:p>
                    <a:p>
                      <a:endParaRPr lang="en-GB" sz="1100" dirty="0"/>
                    </a:p>
                  </a:txBody>
                  <a:tcPr/>
                </a:tc>
                <a:tc>
                  <a:txBody>
                    <a:bodyPr/>
                    <a:lstStyle/>
                    <a:p>
                      <a:r>
                        <a:rPr lang="en-GB" sz="1000" dirty="0"/>
                        <a:t>Data sheet to be annotated – What does this tell us about ‘Hinduism’ in the UK?</a:t>
                      </a:r>
                    </a:p>
                  </a:txBody>
                  <a:tcPr/>
                </a:tc>
                <a:extLst>
                  <a:ext uri="{0D108BD9-81ED-4DB2-BD59-A6C34878D82A}">
                    <a16:rowId xmlns:a16="http://schemas.microsoft.com/office/drawing/2014/main" val="2859146722"/>
                  </a:ext>
                </a:extLst>
              </a:tr>
            </a:tbl>
          </a:graphicData>
        </a:graphic>
      </p:graphicFrame>
    </p:spTree>
    <p:extLst>
      <p:ext uri="{BB962C8B-B14F-4D97-AF65-F5344CB8AC3E}">
        <p14:creationId xmlns:p14="http://schemas.microsoft.com/office/powerpoint/2010/main" val="161517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EE85B4-2500-4611-AEDF-289A67BF9CCD}"/>
              </a:ext>
            </a:extLst>
          </p:cNvPr>
          <p:cNvGraphicFramePr>
            <a:graphicFrameLocks noGrp="1"/>
          </p:cNvGraphicFramePr>
          <p:nvPr>
            <p:extLst>
              <p:ext uri="{D42A27DB-BD31-4B8C-83A1-F6EECF244321}">
                <p14:modId xmlns:p14="http://schemas.microsoft.com/office/powerpoint/2010/main" val="4205401413"/>
              </p:ext>
            </p:extLst>
          </p:nvPr>
        </p:nvGraphicFramePr>
        <p:xfrm>
          <a:off x="122955" y="212246"/>
          <a:ext cx="8898089" cy="4410112"/>
        </p:xfrm>
        <a:graphic>
          <a:graphicData uri="http://schemas.openxmlformats.org/drawingml/2006/table">
            <a:tbl>
              <a:tblPr firstRow="1" bandRow="1">
                <a:tableStyleId>{5940675A-B579-460E-94D1-54222C63F5DA}</a:tableStyleId>
              </a:tblPr>
              <a:tblGrid>
                <a:gridCol w="1146573">
                  <a:extLst>
                    <a:ext uri="{9D8B030D-6E8A-4147-A177-3AD203B41FA5}">
                      <a16:colId xmlns:a16="http://schemas.microsoft.com/office/drawing/2014/main" val="304817425"/>
                    </a:ext>
                  </a:extLst>
                </a:gridCol>
                <a:gridCol w="2073745">
                  <a:extLst>
                    <a:ext uri="{9D8B030D-6E8A-4147-A177-3AD203B41FA5}">
                      <a16:colId xmlns:a16="http://schemas.microsoft.com/office/drawing/2014/main" val="1481836321"/>
                    </a:ext>
                  </a:extLst>
                </a:gridCol>
                <a:gridCol w="2671763">
                  <a:extLst>
                    <a:ext uri="{9D8B030D-6E8A-4147-A177-3AD203B41FA5}">
                      <a16:colId xmlns:a16="http://schemas.microsoft.com/office/drawing/2014/main" val="1078492068"/>
                    </a:ext>
                  </a:extLst>
                </a:gridCol>
                <a:gridCol w="2000251">
                  <a:extLst>
                    <a:ext uri="{9D8B030D-6E8A-4147-A177-3AD203B41FA5}">
                      <a16:colId xmlns:a16="http://schemas.microsoft.com/office/drawing/2014/main" val="3193012133"/>
                    </a:ext>
                  </a:extLst>
                </a:gridCol>
                <a:gridCol w="1005757">
                  <a:extLst>
                    <a:ext uri="{9D8B030D-6E8A-4147-A177-3AD203B41FA5}">
                      <a16:colId xmlns:a16="http://schemas.microsoft.com/office/drawing/2014/main" val="247652017"/>
                    </a:ext>
                  </a:extLst>
                </a:gridCol>
              </a:tblGrid>
              <a:tr h="264832">
                <a:tc>
                  <a:txBody>
                    <a:bodyPr/>
                    <a:lstStyle/>
                    <a:p>
                      <a:r>
                        <a:rPr lang="en-GB" sz="1000" dirty="0"/>
                        <a:t>Resources</a:t>
                      </a:r>
                    </a:p>
                  </a:txBody>
                  <a:tcPr/>
                </a:tc>
                <a:tc>
                  <a:txBody>
                    <a:bodyPr/>
                    <a:lstStyle/>
                    <a:p>
                      <a:r>
                        <a:rPr lang="en-GB" sz="1000" dirty="0"/>
                        <a:t>Potential misconceptions:</a:t>
                      </a:r>
                    </a:p>
                  </a:txBody>
                  <a:tcPr/>
                </a:tc>
                <a:tc>
                  <a:txBody>
                    <a:bodyPr/>
                    <a:lstStyle/>
                    <a:p>
                      <a:r>
                        <a:rPr lang="en-GB" sz="1000" dirty="0"/>
                        <a:t>In pupil books:</a:t>
                      </a:r>
                    </a:p>
                  </a:txBody>
                  <a:tcPr/>
                </a:tc>
                <a:tc>
                  <a:txBody>
                    <a:bodyPr/>
                    <a:lstStyle/>
                    <a:p>
                      <a:r>
                        <a:rPr lang="en-GB" sz="1000" dirty="0"/>
                        <a:t>Assessment opportunities:</a:t>
                      </a:r>
                    </a:p>
                  </a:txBody>
                  <a:tcPr/>
                </a:tc>
                <a:tc>
                  <a:txBody>
                    <a:bodyPr/>
                    <a:lstStyle/>
                    <a:p>
                      <a:r>
                        <a:rPr lang="en-GB" sz="1000" dirty="0"/>
                        <a:t>Homework:</a:t>
                      </a:r>
                    </a:p>
                  </a:txBody>
                  <a:tcPr/>
                </a:tc>
                <a:extLst>
                  <a:ext uri="{0D108BD9-81ED-4DB2-BD59-A6C34878D82A}">
                    <a16:rowId xmlns:a16="http://schemas.microsoft.com/office/drawing/2014/main" val="2447384002"/>
                  </a:ext>
                </a:extLst>
              </a:tr>
              <a:tr h="537000">
                <a:tc gridSpan="5">
                  <a:txBody>
                    <a:bodyPr/>
                    <a:lstStyle/>
                    <a:p>
                      <a:pPr marL="228600" indent="-228600">
                        <a:buAutoNum type="arabicPeriod" startAt="10"/>
                      </a:pPr>
                      <a:r>
                        <a:rPr lang="en-GB" sz="1000" b="1" dirty="0"/>
                        <a:t>Desire in the 21</a:t>
                      </a:r>
                      <a:r>
                        <a:rPr lang="en-GB" sz="1000" b="1" baseline="30000" dirty="0"/>
                        <a:t>st</a:t>
                      </a:r>
                      <a:r>
                        <a:rPr lang="en-GB" sz="1000" b="1" dirty="0"/>
                        <a:t> century: How do we fill the God shaped vacuum?</a:t>
                      </a:r>
                    </a:p>
                    <a:p>
                      <a:pPr marL="0" indent="0">
                        <a:buNone/>
                      </a:pPr>
                      <a:r>
                        <a:rPr lang="en-GB" sz="1000" b="0" dirty="0"/>
                        <a:t>From the time of the ‘Master of Suspicion’ there has been a decline in adherence to traditional religious beliefs and practices in Western Europe. As people move away from organised religion, they may seek alternative sources of to fill the ‘God-shaped’ void such as consumerism. Consumer culture is pervasive, with the media promoting the idea that material possessions, wealth, and lifestyle choices can bring happiness and fulfilment. Consumerism is often associated with immediate gratification. People may prioritise hedonistic pursuits, seeking pleasure and satisfaction through the acquisition and consumption of goods and experiences. The emphasis on individualism in modern Britain encourages people to define their identities through personal choices and consumption. Purchasing products and engaging in consumer activities can become a way for individuals to express their values, tastes, and identities, filling the void left by the decline of communal religious experiences.</a:t>
                      </a:r>
                    </a:p>
                  </a:txBody>
                  <a:tcPr/>
                </a:tc>
                <a:tc hMerge="1">
                  <a:txBody>
                    <a:bodyPr/>
                    <a:lstStyle/>
                    <a:p>
                      <a:endParaRPr lang="en-GB" sz="1000" dirty="0"/>
                    </a:p>
                  </a:txBody>
                  <a:tcPr/>
                </a:tc>
                <a:tc hMerge="1">
                  <a:txBody>
                    <a:bodyPr/>
                    <a:lstStyle/>
                    <a:p>
                      <a:endParaRPr lang="en-GB" sz="1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14956636"/>
                  </a:ext>
                </a:extLst>
              </a:tr>
              <a:tr h="537000">
                <a:tc>
                  <a:txBody>
                    <a:bodyPr/>
                    <a:lstStyle/>
                    <a:p>
                      <a:r>
                        <a:rPr lang="en-GB" sz="1000" dirty="0"/>
                        <a:t>PPT – Consumerism</a:t>
                      </a:r>
                    </a:p>
                    <a:p>
                      <a:endParaRPr lang="en-GB" sz="1000" dirty="0"/>
                    </a:p>
                    <a:p>
                      <a:endParaRPr lang="en-GB" sz="1000" dirty="0"/>
                    </a:p>
                    <a:p>
                      <a:endParaRPr lang="en-GB" sz="1000" dirty="0"/>
                    </a:p>
                    <a:p>
                      <a:endParaRPr lang="en-GB" sz="1000" dirty="0"/>
                    </a:p>
                    <a:p>
                      <a:endParaRPr lang="en-GB" sz="1000" dirty="0"/>
                    </a:p>
                    <a:p>
                      <a:endParaRPr lang="en-GB" sz="1000" dirty="0"/>
                    </a:p>
                  </a:txBody>
                  <a:tcPr/>
                </a:tc>
                <a:tc>
                  <a:txBody>
                    <a:bodyPr/>
                    <a:lstStyle/>
                    <a:p>
                      <a:r>
                        <a:rPr lang="en-GB" sz="1000" dirty="0"/>
                        <a:t>Some people argue that organised religions operate in a similar way, providing goods and services. In this sense, individuals may "consume" religious services and products. Financial contributions to religious institutions, can be viewed as a form of economic transaction.</a:t>
                      </a:r>
                    </a:p>
                    <a:p>
                      <a:r>
                        <a:rPr lang="en-GB" sz="1000" dirty="0"/>
                        <a:t>Others hand argue that reducing religious life to a consumer activity oversimplifies the complexity of religious beliefs and practices. Religion often involves deep-seated convictions, community participation, ethical considerations, and a sense of transcendence that goes beyond the transactional nature of consumerism.</a:t>
                      </a:r>
                    </a:p>
                  </a:txBody>
                  <a:tcPr/>
                </a:tc>
                <a:tc>
                  <a:txBody>
                    <a:bodyPr/>
                    <a:lstStyle/>
                    <a:p>
                      <a:r>
                        <a:rPr lang="en-GB" sz="1000" u="sng" dirty="0"/>
                        <a:t>Has consumerism replaced the need for God?</a:t>
                      </a:r>
                    </a:p>
                    <a:p>
                      <a:r>
                        <a:rPr lang="en-GB" sz="1000" u="none" dirty="0"/>
                        <a:t>A reflective piece of writing, drawing together the knowledge and ideas from this unit</a:t>
                      </a:r>
                    </a:p>
                  </a:txBody>
                  <a:tcPr/>
                </a:tc>
                <a:tc>
                  <a:txBody>
                    <a:bodyPr/>
                    <a:lstStyle/>
                    <a:p>
                      <a:r>
                        <a:rPr lang="en-GB" sz="1000" dirty="0"/>
                        <a:t>M/C test to check retention of knowledge from the unit.</a:t>
                      </a:r>
                    </a:p>
                    <a:p>
                      <a:endParaRPr lang="en-GB" sz="1000" dirty="0"/>
                    </a:p>
                    <a:p>
                      <a:r>
                        <a:rPr lang="en-GB" sz="1000" dirty="0"/>
                        <a:t>Questioning and discussion – What would the philosophers that we have looked at in this unit say about 21</a:t>
                      </a:r>
                      <a:r>
                        <a:rPr lang="en-GB" sz="1000" baseline="30000" dirty="0"/>
                        <a:t>st</a:t>
                      </a:r>
                      <a:r>
                        <a:rPr lang="en-GB" sz="1000" dirty="0"/>
                        <a:t> century society?</a:t>
                      </a:r>
                    </a:p>
                    <a:p>
                      <a:endParaRPr lang="en-GB" sz="1000" dirty="0"/>
                    </a:p>
                    <a:p>
                      <a:r>
                        <a:rPr lang="en-GB" sz="1000" dirty="0"/>
                        <a:t>Written task</a:t>
                      </a:r>
                    </a:p>
                  </a:txBody>
                  <a:tcPr/>
                </a:tc>
                <a:tc>
                  <a:txBody>
                    <a:bodyPr/>
                    <a:lstStyle/>
                    <a:p>
                      <a:r>
                        <a:rPr lang="en-GB" sz="1000" dirty="0"/>
                        <a:t>Check all work from this unit is completed – and improved where appropriate.</a:t>
                      </a:r>
                    </a:p>
                  </a:txBody>
                  <a:tcPr/>
                </a:tc>
                <a:extLst>
                  <a:ext uri="{0D108BD9-81ED-4DB2-BD59-A6C34878D82A}">
                    <a16:rowId xmlns:a16="http://schemas.microsoft.com/office/drawing/2014/main" val="768054808"/>
                  </a:ext>
                </a:extLst>
              </a:tr>
            </a:tbl>
          </a:graphicData>
        </a:graphic>
      </p:graphicFrame>
    </p:spTree>
    <p:extLst>
      <p:ext uri="{BB962C8B-B14F-4D97-AF65-F5344CB8AC3E}">
        <p14:creationId xmlns:p14="http://schemas.microsoft.com/office/powerpoint/2010/main" val="402898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AB0CE47-D9C4-8C49-395D-D1E231E874E6}"/>
              </a:ext>
            </a:extLst>
          </p:cNvPr>
          <p:cNvSpPr txBox="1">
            <a:spLocks noChangeArrowheads="1"/>
          </p:cNvSpPr>
          <p:nvPr/>
        </p:nvSpPr>
        <p:spPr bwMode="auto">
          <a:xfrm>
            <a:off x="-182881" y="468352"/>
            <a:ext cx="9509760" cy="293092"/>
          </a:xfrm>
          <a:prstGeom prst="rect">
            <a:avLst/>
          </a:prstGeom>
          <a:solidFill>
            <a:sysClr val="window" lastClr="FFFFFF"/>
          </a:solidFill>
          <a:ln w="28575">
            <a:solidFill>
              <a:srgbClr val="008000"/>
            </a:solidFill>
            <a:miter lim="800000"/>
            <a:headEnd/>
            <a:tailEnd/>
          </a:ln>
        </p:spPr>
        <p:txBody>
          <a:bodyPr rot="0" vert="horz" wrap="square" lIns="91440" tIns="45720" rIns="91440" bIns="45720" anchor="ctr"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Y8 unit 4: Does religion promote or hinder equality?</a:t>
            </a:r>
          </a:p>
        </p:txBody>
      </p:sp>
      <p:pic>
        <p:nvPicPr>
          <p:cNvPr id="7" name="Picture 6">
            <a:extLst>
              <a:ext uri="{FF2B5EF4-FFF2-40B4-BE49-F238E27FC236}">
                <a16:creationId xmlns:a16="http://schemas.microsoft.com/office/drawing/2014/main" id="{513CDFF8-A556-0D37-B213-365D126E2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186" y="-630724"/>
            <a:ext cx="5810645" cy="4277175"/>
          </a:xfrm>
          <a:prstGeom prst="rect">
            <a:avLst/>
          </a:prstGeom>
        </p:spPr>
      </p:pic>
      <p:pic>
        <p:nvPicPr>
          <p:cNvPr id="2050" name="Picture 2" descr="Lancashire SACRE (@LancsSACRE) / Twitter">
            <a:extLst>
              <a:ext uri="{FF2B5EF4-FFF2-40B4-BE49-F238E27FC236}">
                <a16:creationId xmlns:a16="http://schemas.microsoft.com/office/drawing/2014/main" id="{C1E25FD9-9F98-7CDA-96BD-1C1024C79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4" y="928796"/>
            <a:ext cx="571312" cy="5713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897FB1B-AC32-4E11-F457-6FF137F6E194}"/>
              </a:ext>
            </a:extLst>
          </p:cNvPr>
          <p:cNvSpPr txBox="1"/>
          <p:nvPr/>
        </p:nvSpPr>
        <p:spPr>
          <a:xfrm>
            <a:off x="141923" y="1667460"/>
            <a:ext cx="3216131" cy="8817799"/>
          </a:xfrm>
          <a:prstGeom prst="rect">
            <a:avLst/>
          </a:prstGeom>
          <a:noFill/>
        </p:spPr>
        <p:txBody>
          <a:bodyPr wrap="square" rtlCol="0">
            <a:spAutoFit/>
          </a:bodyPr>
          <a:lstStyle/>
          <a:p>
            <a:r>
              <a:rPr lang="en-GB" sz="1050" b="1" dirty="0"/>
              <a:t>How does this unit meet the requirements of the Lancashire Agreed Syllabus?</a:t>
            </a:r>
          </a:p>
          <a:p>
            <a:endParaRPr lang="en-GB" sz="1050" b="1" dirty="0"/>
          </a:p>
          <a:p>
            <a:r>
              <a:rPr lang="en-GB" sz="1050" dirty="0"/>
              <a:t>The substantive content from the Lancashire field of enquiry planning has been incorporated into this unit – exploring what we mean by the term faith and the impact that faith might have on a believer.</a:t>
            </a:r>
          </a:p>
          <a:p>
            <a:r>
              <a:rPr lang="en-GB" sz="1050" dirty="0"/>
              <a:t>The field of enquiry sits in the thinking behind the planning and in how teachers deliver lessons. </a:t>
            </a:r>
          </a:p>
          <a:p>
            <a:r>
              <a:rPr lang="en-GB" sz="1050" dirty="0"/>
              <a:t>These aspects may be referred to using other terms such as theology (beliefs and values), philosophy (for shared human experience when dealing with questions of meaning and purpose), social sciences (when looking at living religious traditions), and personal knowledge (search for personal meaning).</a:t>
            </a:r>
          </a:p>
          <a:p>
            <a:endParaRPr lang="en-GB" sz="1050" dirty="0"/>
          </a:p>
          <a:p>
            <a:endParaRPr lang="en-GB" sz="1050" dirty="0"/>
          </a:p>
          <a:p>
            <a:endParaRPr lang="en-GB" sz="1050" dirty="0"/>
          </a:p>
          <a:p>
            <a:endParaRPr lang="en-GB" sz="1050" dirty="0"/>
          </a:p>
          <a:p>
            <a:endParaRPr lang="en-GB" sz="1050" dirty="0"/>
          </a:p>
          <a:p>
            <a:endParaRPr lang="en-GB" sz="1050" dirty="0"/>
          </a:p>
          <a:p>
            <a:r>
              <a:rPr lang="en-GB" sz="1050" dirty="0"/>
              <a:t>Christianity is a progressed study in the Lancashire Agreed Syllabus. </a:t>
            </a:r>
          </a:p>
          <a:p>
            <a:r>
              <a:rPr lang="en-GB" sz="1050" dirty="0"/>
              <a:t>This unit has taken the progression grid into account both in terms of content and skills to be taught as part of this unit.</a:t>
            </a:r>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r>
              <a:rPr lang="en-GB" sz="1050" dirty="0"/>
              <a:t>This unit incorporates some of the suggested content from the Hindu Dharma progression grid.</a:t>
            </a:r>
          </a:p>
          <a:p>
            <a:endParaRPr lang="en-GB" sz="1050" dirty="0"/>
          </a:p>
          <a:p>
            <a:endParaRPr lang="en-GB" sz="1050" dirty="0"/>
          </a:p>
          <a:p>
            <a:endParaRPr lang="en-GB" sz="1050" dirty="0"/>
          </a:p>
          <a:p>
            <a:endParaRPr lang="en-GB" sz="1050" dirty="0"/>
          </a:p>
          <a:p>
            <a:endParaRPr lang="en-GB" sz="1050" dirty="0"/>
          </a:p>
          <a:p>
            <a:endParaRPr lang="en-GB" sz="1050" dirty="0"/>
          </a:p>
          <a:p>
            <a:r>
              <a:rPr lang="en-GB" sz="1050" dirty="0"/>
              <a:t>Other aspects from both these grids will be covered at a later point in year 9.</a:t>
            </a:r>
          </a:p>
        </p:txBody>
      </p:sp>
      <p:graphicFrame>
        <p:nvGraphicFramePr>
          <p:cNvPr id="3" name="Table 2">
            <a:extLst>
              <a:ext uri="{FF2B5EF4-FFF2-40B4-BE49-F238E27FC236}">
                <a16:creationId xmlns:a16="http://schemas.microsoft.com/office/drawing/2014/main" id="{31C94091-4889-4247-97C0-39AA3276111C}"/>
              </a:ext>
            </a:extLst>
          </p:cNvPr>
          <p:cNvGraphicFramePr>
            <a:graphicFrameLocks noGrp="1"/>
          </p:cNvGraphicFramePr>
          <p:nvPr>
            <p:extLst>
              <p:ext uri="{D42A27DB-BD31-4B8C-83A1-F6EECF244321}">
                <p14:modId xmlns:p14="http://schemas.microsoft.com/office/powerpoint/2010/main" val="2122139200"/>
              </p:ext>
            </p:extLst>
          </p:nvPr>
        </p:nvGraphicFramePr>
        <p:xfrm>
          <a:off x="3523558" y="4847037"/>
          <a:ext cx="5478517" cy="3627120"/>
        </p:xfrm>
        <a:graphic>
          <a:graphicData uri="http://schemas.openxmlformats.org/drawingml/2006/table">
            <a:tbl>
              <a:tblPr firstRow="1" firstCol="1" bandRow="1">
                <a:tableStyleId>{69CF1AB2-1976-4502-BF36-3FF5EA218861}</a:tableStyleId>
              </a:tblPr>
              <a:tblGrid>
                <a:gridCol w="244222">
                  <a:extLst>
                    <a:ext uri="{9D8B030D-6E8A-4147-A177-3AD203B41FA5}">
                      <a16:colId xmlns:a16="http://schemas.microsoft.com/office/drawing/2014/main" val="1414258885"/>
                    </a:ext>
                  </a:extLst>
                </a:gridCol>
                <a:gridCol w="229465">
                  <a:extLst>
                    <a:ext uri="{9D8B030D-6E8A-4147-A177-3AD203B41FA5}">
                      <a16:colId xmlns:a16="http://schemas.microsoft.com/office/drawing/2014/main" val="3555289333"/>
                    </a:ext>
                  </a:extLst>
                </a:gridCol>
                <a:gridCol w="1271016">
                  <a:extLst>
                    <a:ext uri="{9D8B030D-6E8A-4147-A177-3AD203B41FA5}">
                      <a16:colId xmlns:a16="http://schemas.microsoft.com/office/drawing/2014/main" val="24078307"/>
                    </a:ext>
                  </a:extLst>
                </a:gridCol>
                <a:gridCol w="1387088">
                  <a:extLst>
                    <a:ext uri="{9D8B030D-6E8A-4147-A177-3AD203B41FA5}">
                      <a16:colId xmlns:a16="http://schemas.microsoft.com/office/drawing/2014/main" val="2704896610"/>
                    </a:ext>
                  </a:extLst>
                </a:gridCol>
                <a:gridCol w="1299887">
                  <a:extLst>
                    <a:ext uri="{9D8B030D-6E8A-4147-A177-3AD203B41FA5}">
                      <a16:colId xmlns:a16="http://schemas.microsoft.com/office/drawing/2014/main" val="681680338"/>
                    </a:ext>
                  </a:extLst>
                </a:gridCol>
                <a:gridCol w="1046839">
                  <a:extLst>
                    <a:ext uri="{9D8B030D-6E8A-4147-A177-3AD203B41FA5}">
                      <a16:colId xmlns:a16="http://schemas.microsoft.com/office/drawing/2014/main" val="3965310619"/>
                    </a:ext>
                  </a:extLst>
                </a:gridCol>
              </a:tblGrid>
              <a:tr h="204688">
                <a:tc gridSpan="6">
                  <a:txBody>
                    <a:bodyPr/>
                    <a:lstStyle/>
                    <a:p>
                      <a:pPr marL="144145" algn="l">
                        <a:spcAft>
                          <a:spcPts val="0"/>
                        </a:spcAft>
                      </a:pPr>
                      <a:r>
                        <a:rPr lang="en-GB" sz="1100" dirty="0">
                          <a:effectLst/>
                        </a:rPr>
                        <a:t>Religious Education (Lancashire Agreed Syllabus) </a:t>
                      </a:r>
                      <a:endParaRPr lang="en-GB" sz="900" dirty="0">
                        <a:effectLst/>
                      </a:endParaRPr>
                    </a:p>
                    <a:p>
                      <a:pPr marL="144145" algn="l">
                        <a:spcAft>
                          <a:spcPts val="0"/>
                        </a:spcAft>
                      </a:pPr>
                      <a:r>
                        <a:rPr lang="en-GB" sz="1100" dirty="0">
                          <a:effectLst/>
                        </a:rPr>
                        <a:t>KS3 Expected standards: Christianity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nchor="ct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25591739"/>
                  </a:ext>
                </a:extLst>
              </a:tr>
              <a:tr h="772512">
                <a:tc rowSpan="2">
                  <a:txBody>
                    <a:bodyPr/>
                    <a:lstStyle/>
                    <a:p>
                      <a:pPr marL="71755" marR="71755" algn="ctr">
                        <a:spcAft>
                          <a:spcPts val="0"/>
                        </a:spcAft>
                      </a:pPr>
                      <a:r>
                        <a:rPr lang="en-GB" sz="800" dirty="0">
                          <a:effectLst/>
                        </a:rPr>
                        <a:t>Y9: What really matters?</a:t>
                      </a: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vert="vert270" anchor="ctr">
                    <a:solidFill>
                      <a:schemeClr val="accent1"/>
                    </a:solidFill>
                  </a:tcPr>
                </a:tc>
                <a:tc>
                  <a:txBody>
                    <a:bodyPr/>
                    <a:lstStyle/>
                    <a:p>
                      <a:pPr marL="71755" marR="71755" algn="ctr">
                        <a:spcAft>
                          <a:spcPts val="0"/>
                        </a:spcAft>
                      </a:pPr>
                      <a:r>
                        <a:rPr lang="en-GB" sz="800" dirty="0">
                          <a:effectLst/>
                        </a:rPr>
                        <a:t>RE skills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vert="vert270" anchor="ctr"/>
                </a:tc>
                <a:tc>
                  <a:txBody>
                    <a:bodyPr/>
                    <a:lstStyle/>
                    <a:p>
                      <a:pPr marL="72000" lvl="0" indent="-72000" algn="l">
                        <a:spcAft>
                          <a:spcPts val="0"/>
                        </a:spcAft>
                        <a:buFont typeface="Symbol" panose="05050102010706020507" pitchFamily="18" charset="2"/>
                        <a:buChar char=""/>
                      </a:pPr>
                      <a:r>
                        <a:rPr lang="en-GB" sz="600" dirty="0">
                          <a:effectLst/>
                        </a:rPr>
                        <a:t>Analyse differing ways of thinking about God and make comparisons within and between different religious traditions and schools of thought. </a:t>
                      </a:r>
                      <a:endParaRPr lang="en-GB" sz="900" dirty="0">
                        <a:effectLst/>
                      </a:endParaRPr>
                    </a:p>
                    <a:p>
                      <a:pPr marL="72000" lvl="0" indent="-72000" algn="l">
                        <a:spcAft>
                          <a:spcPts val="0"/>
                        </a:spcAft>
                        <a:buFont typeface="Symbol" panose="05050102010706020507" pitchFamily="18" charset="2"/>
                        <a:buChar char=""/>
                      </a:pPr>
                      <a:r>
                        <a:rPr lang="en-GB" sz="600" dirty="0">
                          <a:effectLst/>
                        </a:rPr>
                        <a:t>Explain (using a range of examples) what we mean by the term ‘religion’ – what similarities and key distinctions are there between the religions studied so far.</a:t>
                      </a:r>
                      <a:endParaRPr lang="en-GB" sz="900" dirty="0">
                        <a:effectLst/>
                      </a:endParaRPr>
                    </a:p>
                    <a:p>
                      <a:pPr marL="72000" lvl="0" indent="-72000" algn="l">
                        <a:spcAft>
                          <a:spcPts val="0"/>
                        </a:spcAft>
                        <a:buFont typeface="Symbol" panose="05050102010706020507" pitchFamily="18" charset="2"/>
                        <a:buChar char=""/>
                      </a:pPr>
                      <a:r>
                        <a:rPr lang="en-GB" sz="600" dirty="0">
                          <a:effectLst/>
                        </a:rPr>
                        <a:t>Explain why members of the same faith may differ in their interpretations and emphases of different aspects of beliefs, teachings and values.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tc>
                  <a:txBody>
                    <a:bodyPr/>
                    <a:lstStyle/>
                    <a:p>
                      <a:pPr marL="72000" lvl="0" indent="-72000" algn="l">
                        <a:spcAft>
                          <a:spcPts val="0"/>
                        </a:spcAft>
                        <a:buFont typeface="Symbol" panose="05050102010706020507" pitchFamily="18" charset="2"/>
                        <a:buChar char=""/>
                      </a:pPr>
                      <a:r>
                        <a:rPr lang="en-GB" sz="600" dirty="0">
                          <a:effectLst/>
                        </a:rPr>
                        <a:t>Analyse and explain the complexity of faith and belonging to a religious tradition in the modern world. </a:t>
                      </a:r>
                      <a:endParaRPr lang="en-GB" sz="900" dirty="0">
                        <a:effectLst/>
                      </a:endParaRPr>
                    </a:p>
                    <a:p>
                      <a:pPr marL="72000" lvl="0" indent="-72000" algn="l">
                        <a:spcAft>
                          <a:spcPts val="0"/>
                        </a:spcAft>
                        <a:buFont typeface="Symbol" panose="05050102010706020507" pitchFamily="18" charset="2"/>
                        <a:buChar char=""/>
                      </a:pPr>
                      <a:r>
                        <a:rPr lang="en-GB" sz="600" dirty="0">
                          <a:effectLst/>
                        </a:rPr>
                        <a:t>Give a range of examples to demonstrate knowledge of how religious beliefs and teachings might influence an individual’s world view and responses to the question of what it means to be human.</a:t>
                      </a:r>
                      <a:endParaRPr lang="en-GB" sz="900" dirty="0">
                        <a:effectLst/>
                      </a:endParaRPr>
                    </a:p>
                    <a:p>
                      <a:pPr marL="72000" lvl="0" indent="-72000" algn="l">
                        <a:spcAft>
                          <a:spcPts val="0"/>
                        </a:spcAft>
                        <a:buFont typeface="Symbol" panose="05050102010706020507" pitchFamily="18" charset="2"/>
                        <a:buChar char=""/>
                      </a:pPr>
                      <a:r>
                        <a:rPr lang="en-GB" sz="600" dirty="0">
                          <a:effectLst/>
                        </a:rPr>
                        <a:t>Use a wide religious vocabulary to show accurate and coherent understanding of religious and non-religious responses to philosophical, ethical and social issues.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tc>
                  <a:txBody>
                    <a:bodyPr/>
                    <a:lstStyle/>
                    <a:p>
                      <a:pPr marL="72000" lvl="0" indent="-72000" algn="l">
                        <a:spcAft>
                          <a:spcPts val="0"/>
                        </a:spcAft>
                        <a:buFont typeface="Symbol" panose="05050102010706020507" pitchFamily="18" charset="2"/>
                        <a:buChar char=""/>
                      </a:pPr>
                      <a:r>
                        <a:rPr lang="en-GB" sz="600" dirty="0">
                          <a:effectLst/>
                        </a:rPr>
                        <a:t>Express thoughtful and articulate views based on a wide knowledge about varied ways humans answer their ultimate questions (philosophy). </a:t>
                      </a:r>
                      <a:endParaRPr lang="en-GB" sz="900" dirty="0">
                        <a:effectLst/>
                      </a:endParaRPr>
                    </a:p>
                    <a:p>
                      <a:pPr marL="72000" lvl="0" indent="-72000" algn="l">
                        <a:spcAft>
                          <a:spcPts val="0"/>
                        </a:spcAft>
                        <a:buFont typeface="Symbol" panose="05050102010706020507" pitchFamily="18" charset="2"/>
                        <a:buChar char=""/>
                      </a:pPr>
                      <a:r>
                        <a:rPr lang="en-GB" sz="600" dirty="0">
                          <a:effectLst/>
                        </a:rPr>
                        <a:t>Debate and interpret different human responses to the question of what really matters.</a:t>
                      </a:r>
                      <a:endParaRPr lang="en-GB" sz="900" dirty="0">
                        <a:effectLst/>
                      </a:endParaRPr>
                    </a:p>
                    <a:p>
                      <a:pPr marL="72000" lvl="0" indent="-72000" algn="l">
                        <a:spcAft>
                          <a:spcPts val="0"/>
                        </a:spcAft>
                        <a:buFont typeface="Symbol" panose="05050102010706020507" pitchFamily="18" charset="2"/>
                        <a:buChar char=""/>
                      </a:pPr>
                      <a:r>
                        <a:rPr lang="en-GB" sz="600" dirty="0">
                          <a:effectLst/>
                        </a:rPr>
                        <a:t>Compare different ideas about what constitutes a good life.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tc>
                  <a:txBody>
                    <a:bodyPr/>
                    <a:lstStyle/>
                    <a:p>
                      <a:pPr marL="72000" lvl="0" indent="-72000" algn="l">
                        <a:spcAft>
                          <a:spcPts val="0"/>
                        </a:spcAft>
                        <a:buFont typeface="Symbol" panose="05050102010706020507" pitchFamily="18" charset="2"/>
                        <a:buChar char=""/>
                      </a:pPr>
                      <a:r>
                        <a:rPr lang="en-GB" sz="600" dirty="0">
                          <a:effectLst/>
                        </a:rPr>
                        <a:t>Research and debate coherent responses to issues about ultimate questions, evaluating a range of answers.</a:t>
                      </a:r>
                      <a:endParaRPr lang="en-GB" sz="900" dirty="0">
                        <a:effectLst/>
                      </a:endParaRPr>
                    </a:p>
                    <a:p>
                      <a:pPr marL="72000" lvl="0" indent="-72000" algn="l">
                        <a:spcAft>
                          <a:spcPts val="0"/>
                        </a:spcAft>
                        <a:buFont typeface="Symbol" panose="05050102010706020507" pitchFamily="18" charset="2"/>
                        <a:buChar char=""/>
                      </a:pPr>
                      <a:r>
                        <a:rPr lang="en-GB" sz="600" dirty="0">
                          <a:effectLst/>
                        </a:rPr>
                        <a:t>Use insights from different disciplines (e.g. philosophy, sociology, theology) to reflect on own answers to ultimate questions.</a:t>
                      </a:r>
                      <a:endParaRPr lang="en-GB" sz="900" dirty="0">
                        <a:effectLst/>
                      </a:endParaRPr>
                    </a:p>
                    <a:p>
                      <a:pPr marL="72000" lvl="0" indent="-72000" algn="l">
                        <a:spcAft>
                          <a:spcPts val="0"/>
                        </a:spcAft>
                        <a:buFont typeface="Symbol" panose="05050102010706020507" pitchFamily="18" charset="2"/>
                        <a:buChar char=""/>
                      </a:pPr>
                      <a:r>
                        <a:rPr lang="en-GB" sz="600" dirty="0">
                          <a:effectLst/>
                        </a:rPr>
                        <a:t>Develop insights and supporting arguments to explain own view of the world, and to discuss the questions that matter most.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extLst>
                  <a:ext uri="{0D108BD9-81ED-4DB2-BD59-A6C34878D82A}">
                    <a16:rowId xmlns:a16="http://schemas.microsoft.com/office/drawing/2014/main" val="2697783105"/>
                  </a:ext>
                </a:extLst>
              </a:tr>
              <a:tr h="999779">
                <a:tc vMerge="1">
                  <a:txBody>
                    <a:bodyPr/>
                    <a:lstStyle/>
                    <a:p>
                      <a:endParaRPr lang="en-GB"/>
                    </a:p>
                  </a:txBody>
                  <a:tcPr/>
                </a:tc>
                <a:tc>
                  <a:txBody>
                    <a:bodyPr/>
                    <a:lstStyle/>
                    <a:p>
                      <a:pPr marL="71755" marR="71755" algn="ctr">
                        <a:spcAft>
                          <a:spcPts val="0"/>
                        </a:spcAft>
                      </a:pPr>
                      <a:r>
                        <a:rPr lang="en-GB" sz="800" dirty="0">
                          <a:effectLst/>
                        </a:rPr>
                        <a:t>content </a:t>
                      </a:r>
                      <a:endParaRPr lang="en-GB" sz="900" dirty="0">
                        <a:effectLst/>
                      </a:endParaRPr>
                    </a:p>
                  </a:txBody>
                  <a:tcPr marL="54132" marR="54132" marT="0" marB="0" vert="vert270" anchor="ctr"/>
                </a:tc>
                <a:tc>
                  <a:txBody>
                    <a:bodyPr/>
                    <a:lstStyle/>
                    <a:p>
                      <a:pPr marL="72000" lvl="0" indent="-72000" algn="l">
                        <a:spcAft>
                          <a:spcPts val="0"/>
                        </a:spcAft>
                        <a:buFont typeface="Symbol" panose="05050102010706020507" pitchFamily="18" charset="2"/>
                        <a:buChar char=""/>
                      </a:pPr>
                      <a:r>
                        <a:rPr lang="en-GB" sz="600" dirty="0">
                          <a:effectLst/>
                        </a:rPr>
                        <a:t>Explain (using technical terms) the different ways that Christians might interpret and apply sources of wisdom and authority when making moral decisions.</a:t>
                      </a:r>
                      <a:endParaRPr lang="en-GB" sz="900" dirty="0">
                        <a:effectLst/>
                      </a:endParaRPr>
                    </a:p>
                    <a:p>
                      <a:pPr marL="72000" lvl="0" indent="-72000" algn="l">
                        <a:spcAft>
                          <a:spcPts val="0"/>
                        </a:spcAft>
                        <a:buFont typeface="Symbol" panose="05050102010706020507" pitchFamily="18" charset="2"/>
                        <a:buChar char=""/>
                      </a:pPr>
                      <a:r>
                        <a:rPr lang="en-GB" sz="600" dirty="0">
                          <a:effectLst/>
                          <a:highlight>
                            <a:srgbClr val="FFFF00"/>
                          </a:highlight>
                        </a:rPr>
                        <a:t>Be able to give a range of examples of sources of wisdom and authority that a Christian may turn to (eg. the Bible, Church teachings and leaders, Christian philosophers, and ethicists). </a:t>
                      </a:r>
                      <a:endParaRPr lang="en-GB" sz="900" dirty="0">
                        <a:effectLst/>
                        <a:highlight>
                          <a:srgbClr val="FFFF00"/>
                        </a:highlight>
                      </a:endParaRPr>
                    </a:p>
                    <a:p>
                      <a:pPr marL="72000" lvl="0" indent="-72000" algn="l">
                        <a:spcAft>
                          <a:spcPts val="0"/>
                        </a:spcAft>
                        <a:buFont typeface="Symbol" panose="05050102010706020507" pitchFamily="18" charset="2"/>
                        <a:buChar char=""/>
                      </a:pPr>
                      <a:r>
                        <a:rPr lang="en-GB" sz="600" dirty="0">
                          <a:effectLst/>
                          <a:highlight>
                            <a:srgbClr val="FFFF00"/>
                          </a:highlight>
                        </a:rPr>
                        <a:t>Explain what is meant by faith in the context of Christianity and Christian life.</a:t>
                      </a:r>
                      <a:endParaRPr lang="en-GB" sz="900" dirty="0">
                        <a:effectLst/>
                        <a:highlight>
                          <a:srgbClr val="FFFF00"/>
                        </a:highlight>
                      </a:endParaRPr>
                    </a:p>
                    <a:p>
                      <a:pPr marL="72000" lvl="0" indent="-72000" algn="l">
                        <a:spcAft>
                          <a:spcPts val="0"/>
                        </a:spcAft>
                        <a:buFont typeface="Symbol" panose="05050102010706020507" pitchFamily="18" charset="2"/>
                        <a:buChar char=""/>
                      </a:pPr>
                      <a:r>
                        <a:rPr lang="en-GB" sz="600" dirty="0">
                          <a:effectLst/>
                          <a:highlight>
                            <a:srgbClr val="FFFF00"/>
                          </a:highlight>
                        </a:rPr>
                        <a:t>Explain and analyse Christian beliefs and teachings about God as an active presence in the world through the power of the Holy Spirit.</a:t>
                      </a:r>
                      <a:endParaRPr lang="en-GB"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tc>
                  <a:txBody>
                    <a:bodyPr/>
                    <a:lstStyle/>
                    <a:p>
                      <a:pPr marL="72000" lvl="0" indent="-72000" algn="l">
                        <a:spcAft>
                          <a:spcPts val="0"/>
                        </a:spcAft>
                        <a:buFont typeface="Symbol" panose="05050102010706020507" pitchFamily="18" charset="2"/>
                        <a:buChar char=""/>
                      </a:pPr>
                      <a:r>
                        <a:rPr lang="en-GB" sz="600" dirty="0">
                          <a:effectLst/>
                        </a:rPr>
                        <a:t>Analyse and evaluate how belief in the Bible as ‘the word of God’ might be interpreted by different Christians – and the impact this may have on their responses to ethical and social issues.</a:t>
                      </a:r>
                      <a:endParaRPr lang="en-GB" sz="900" dirty="0">
                        <a:effectLst/>
                      </a:endParaRPr>
                    </a:p>
                    <a:p>
                      <a:pPr marL="72000" lvl="0" indent="-72000" algn="l">
                        <a:spcAft>
                          <a:spcPts val="0"/>
                        </a:spcAft>
                        <a:buFont typeface="Symbol" panose="05050102010706020507" pitchFamily="18" charset="2"/>
                        <a:buChar char=""/>
                      </a:pPr>
                      <a:r>
                        <a:rPr lang="en-GB" sz="600" dirty="0">
                          <a:effectLst/>
                        </a:rPr>
                        <a:t>Explain how and why some Christians might focus on trying to live a life based on love for all – and the potential difficulties this might involve.</a:t>
                      </a:r>
                      <a:endParaRPr lang="en-GB" sz="900" dirty="0">
                        <a:effectLst/>
                      </a:endParaRPr>
                    </a:p>
                    <a:p>
                      <a:pPr marL="72000" lvl="0" indent="-72000" algn="l">
                        <a:spcAft>
                          <a:spcPts val="0"/>
                        </a:spcAft>
                        <a:buFont typeface="Symbol" panose="05050102010706020507" pitchFamily="18" charset="2"/>
                        <a:buChar char=""/>
                      </a:pPr>
                      <a:r>
                        <a:rPr lang="en-GB" sz="600" dirty="0">
                          <a:effectLst/>
                          <a:highlight>
                            <a:srgbClr val="FFFF00"/>
                          </a:highlight>
                        </a:rPr>
                        <a:t>Analyse a selection of religious experiences from Christian individuals and communities and consider the impact that these may have on the faith of the person.</a:t>
                      </a:r>
                      <a:endParaRPr lang="en-GB"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tc>
                  <a:txBody>
                    <a:bodyPr/>
                    <a:lstStyle/>
                    <a:p>
                      <a:pPr marL="72000" lvl="0" indent="-72000" algn="l">
                        <a:spcAft>
                          <a:spcPts val="0"/>
                        </a:spcAft>
                        <a:buFont typeface="Symbol" panose="05050102010706020507" pitchFamily="18" charset="2"/>
                        <a:buChar char=""/>
                      </a:pPr>
                      <a:r>
                        <a:rPr lang="en-GB" sz="600" dirty="0">
                          <a:effectLst/>
                        </a:rPr>
                        <a:t>Analyse and evaluate the importance of having a moral compass.</a:t>
                      </a:r>
                      <a:endParaRPr lang="en-GB" sz="900" dirty="0">
                        <a:effectLst/>
                      </a:endParaRPr>
                    </a:p>
                    <a:p>
                      <a:pPr marL="72000" lvl="0" indent="-72000" algn="l">
                        <a:spcAft>
                          <a:spcPts val="0"/>
                        </a:spcAft>
                        <a:buFont typeface="Symbol" panose="05050102010706020507" pitchFamily="18" charset="2"/>
                        <a:buChar char=""/>
                      </a:pPr>
                      <a:r>
                        <a:rPr lang="en-GB" sz="600" dirty="0">
                          <a:effectLst/>
                        </a:rPr>
                        <a:t>Consider a range of differing religious and non-religious views about morality and how humans make moral decisions.</a:t>
                      </a:r>
                      <a:endParaRPr lang="en-GB" sz="900" dirty="0">
                        <a:effectLst/>
                      </a:endParaRPr>
                    </a:p>
                    <a:p>
                      <a:pPr marL="72000" lvl="0" indent="-72000" algn="l">
                        <a:spcAft>
                          <a:spcPts val="0"/>
                        </a:spcAft>
                        <a:buFont typeface="Symbol" panose="05050102010706020507" pitchFamily="18" charset="2"/>
                        <a:buChar char=""/>
                      </a:pPr>
                      <a:r>
                        <a:rPr lang="en-GB" sz="600" dirty="0">
                          <a:effectLst/>
                          <a:highlight>
                            <a:srgbClr val="FFFF00"/>
                          </a:highlight>
                        </a:rPr>
                        <a:t>Consider the role of religion in modern society and the extent to which it has influenced society and culture – and how this is changing in an increasing secular and multi-faith Britain.</a:t>
                      </a:r>
                      <a:endParaRPr lang="en-GB" sz="900" dirty="0">
                        <a:effectLst/>
                        <a:highlight>
                          <a:srgbClr val="FFFF00"/>
                        </a:highlight>
                      </a:endParaRPr>
                    </a:p>
                    <a:p>
                      <a:pPr marL="72000" lvl="0" indent="-72000" algn="l">
                        <a:spcAft>
                          <a:spcPts val="0"/>
                        </a:spcAft>
                        <a:buFont typeface="Symbol" panose="05050102010706020507" pitchFamily="18" charset="2"/>
                        <a:buChar char=""/>
                      </a:pPr>
                      <a:r>
                        <a:rPr lang="en-GB" sz="600" dirty="0">
                          <a:effectLst/>
                          <a:highlight>
                            <a:srgbClr val="FFFF00"/>
                          </a:highlight>
                        </a:rPr>
                        <a:t>Discuss how humans make decisions about what to believe in and who or what we put our trust in. Consider whether all the important aspects of human life are a ‘leap of faith’ and if it is possible to ever fully know the truth.</a:t>
                      </a:r>
                      <a:endParaRPr lang="en-GB"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tc>
                  <a:txBody>
                    <a:bodyPr/>
                    <a:lstStyle/>
                    <a:p>
                      <a:pPr marL="72000" lvl="0" indent="-72000" algn="l">
                        <a:spcAft>
                          <a:spcPts val="0"/>
                        </a:spcAft>
                        <a:buFont typeface="Symbol" panose="05050102010706020507" pitchFamily="18" charset="2"/>
                        <a:buChar char=""/>
                      </a:pPr>
                      <a:r>
                        <a:rPr lang="en-GB" sz="600" dirty="0">
                          <a:effectLst/>
                        </a:rPr>
                        <a:t>Articulate own answers to ethical questions, making insightful comparisons to the ideas and theories of others.</a:t>
                      </a:r>
                      <a:endParaRPr lang="en-GB" sz="900" dirty="0">
                        <a:effectLst/>
                      </a:endParaRPr>
                    </a:p>
                    <a:p>
                      <a:pPr marL="72000" lvl="0" indent="-72000" algn="l">
                        <a:spcAft>
                          <a:spcPts val="0"/>
                        </a:spcAft>
                        <a:buFont typeface="Symbol" panose="05050102010706020507" pitchFamily="18" charset="2"/>
                        <a:buChar char=""/>
                      </a:pPr>
                      <a:r>
                        <a:rPr lang="en-GB" sz="600" dirty="0">
                          <a:effectLst/>
                        </a:rPr>
                        <a:t>Use knowledge of religious and non-religious word-views to consider the questions: What matters most to me? What are my core values? Why are they similar to or different to those of other people? Where does my sense of right and wrong come from? Who or what do I put my trust in?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tc>
                <a:extLst>
                  <a:ext uri="{0D108BD9-81ED-4DB2-BD59-A6C34878D82A}">
                    <a16:rowId xmlns:a16="http://schemas.microsoft.com/office/drawing/2014/main" val="2193349342"/>
                  </a:ext>
                </a:extLst>
              </a:tr>
            </a:tbl>
          </a:graphicData>
        </a:graphic>
      </p:graphicFrame>
      <p:graphicFrame>
        <p:nvGraphicFramePr>
          <p:cNvPr id="5" name="Table 4">
            <a:extLst>
              <a:ext uri="{FF2B5EF4-FFF2-40B4-BE49-F238E27FC236}">
                <a16:creationId xmlns:a16="http://schemas.microsoft.com/office/drawing/2014/main" id="{8EB33321-2B38-4D16-8C69-3A42ACA196C3}"/>
              </a:ext>
            </a:extLst>
          </p:cNvPr>
          <p:cNvGraphicFramePr>
            <a:graphicFrameLocks noGrp="1"/>
          </p:cNvGraphicFramePr>
          <p:nvPr>
            <p:extLst>
              <p:ext uri="{D42A27DB-BD31-4B8C-83A1-F6EECF244321}">
                <p14:modId xmlns:p14="http://schemas.microsoft.com/office/powerpoint/2010/main" val="3445869580"/>
              </p:ext>
            </p:extLst>
          </p:nvPr>
        </p:nvGraphicFramePr>
        <p:xfrm>
          <a:off x="3523557" y="8557808"/>
          <a:ext cx="5478518" cy="3262900"/>
        </p:xfrm>
        <a:graphic>
          <a:graphicData uri="http://schemas.openxmlformats.org/drawingml/2006/table">
            <a:tbl>
              <a:tblPr firstRow="1" firstCol="1" bandRow="1"/>
              <a:tblGrid>
                <a:gridCol w="254707">
                  <a:extLst>
                    <a:ext uri="{9D8B030D-6E8A-4147-A177-3AD203B41FA5}">
                      <a16:colId xmlns:a16="http://schemas.microsoft.com/office/drawing/2014/main" val="2855592791"/>
                    </a:ext>
                  </a:extLst>
                </a:gridCol>
                <a:gridCol w="233979">
                  <a:extLst>
                    <a:ext uri="{9D8B030D-6E8A-4147-A177-3AD203B41FA5}">
                      <a16:colId xmlns:a16="http://schemas.microsoft.com/office/drawing/2014/main" val="1247847548"/>
                    </a:ext>
                  </a:extLst>
                </a:gridCol>
                <a:gridCol w="1281292">
                  <a:extLst>
                    <a:ext uri="{9D8B030D-6E8A-4147-A177-3AD203B41FA5}">
                      <a16:colId xmlns:a16="http://schemas.microsoft.com/office/drawing/2014/main" val="3464981226"/>
                    </a:ext>
                  </a:extLst>
                </a:gridCol>
                <a:gridCol w="1371201">
                  <a:extLst>
                    <a:ext uri="{9D8B030D-6E8A-4147-A177-3AD203B41FA5}">
                      <a16:colId xmlns:a16="http://schemas.microsoft.com/office/drawing/2014/main" val="277244320"/>
                    </a:ext>
                  </a:extLst>
                </a:gridCol>
                <a:gridCol w="1320650">
                  <a:extLst>
                    <a:ext uri="{9D8B030D-6E8A-4147-A177-3AD203B41FA5}">
                      <a16:colId xmlns:a16="http://schemas.microsoft.com/office/drawing/2014/main" val="2861456375"/>
                    </a:ext>
                  </a:extLst>
                </a:gridCol>
                <a:gridCol w="1016689">
                  <a:extLst>
                    <a:ext uri="{9D8B030D-6E8A-4147-A177-3AD203B41FA5}">
                      <a16:colId xmlns:a16="http://schemas.microsoft.com/office/drawing/2014/main" val="2934697876"/>
                    </a:ext>
                  </a:extLst>
                </a:gridCol>
              </a:tblGrid>
              <a:tr h="336820">
                <a:tc gridSpan="6">
                  <a:txBody>
                    <a:bodyPr/>
                    <a:lstStyle/>
                    <a:p>
                      <a:pPr marL="144145" algn="l">
                        <a:spcAft>
                          <a:spcPts val="0"/>
                        </a:spcAft>
                      </a:pPr>
                      <a:r>
                        <a:rPr lang="en-GB" sz="1100" b="1" dirty="0">
                          <a:solidFill>
                            <a:srgbClr val="E7E6E6"/>
                          </a:solidFill>
                          <a:effectLst/>
                          <a:latin typeface="Calibri" panose="020F0502020204030204" pitchFamily="34" charset="0"/>
                          <a:ea typeface="Calibri" panose="020F0502020204030204" pitchFamily="34" charset="0"/>
                          <a:cs typeface="Arial" panose="020B0604020202020204" pitchFamily="34" charset="0"/>
                        </a:rPr>
                        <a:t>Religious Education (Lancashire Agreed Syllabus)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144145" algn="l">
                        <a:spcAft>
                          <a:spcPts val="0"/>
                        </a:spcAft>
                      </a:pPr>
                      <a:r>
                        <a:rPr lang="en-GB" sz="1100" b="1" dirty="0">
                          <a:solidFill>
                            <a:srgbClr val="E7E6E6"/>
                          </a:solidFill>
                          <a:effectLst/>
                          <a:latin typeface="Calibri" panose="020F0502020204030204" pitchFamily="34" charset="0"/>
                          <a:ea typeface="Calibri" panose="020F0502020204030204" pitchFamily="34" charset="0"/>
                          <a:cs typeface="Arial" panose="020B0604020202020204" pitchFamily="34" charset="0"/>
                        </a:rPr>
                        <a:t>KS3 Expected standards: Hindu dharma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454512"/>
                  </a:ext>
                </a:extLst>
              </a:tr>
              <a:tr h="1539748">
                <a:tc rowSpan="2">
                  <a:txBody>
                    <a:bodyPr/>
                    <a:lstStyle/>
                    <a:p>
                      <a:pPr marL="71755" marR="71755" algn="ctr">
                        <a:spcAft>
                          <a:spcPts val="0"/>
                        </a:spcAft>
                      </a:pPr>
                      <a:r>
                        <a:rPr lang="en-GB" sz="800" b="1" dirty="0">
                          <a:solidFill>
                            <a:srgbClr val="E7E6E6"/>
                          </a:solidFill>
                          <a:effectLst/>
                          <a:latin typeface="Calibri" panose="020F0502020204030204" pitchFamily="34" charset="0"/>
                          <a:ea typeface="Calibri" panose="020F0502020204030204" pitchFamily="34" charset="0"/>
                          <a:cs typeface="Times New Roman" panose="02020603050405020304" pitchFamily="18" charset="0"/>
                        </a:rPr>
                        <a:t>Y9: What really matters?</a:t>
                      </a:r>
                      <a:r>
                        <a:rPr lang="en-GB" sz="900" dirty="0">
                          <a:solidFill>
                            <a:srgbClr val="E7E6E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00000"/>
                    </a:solidFill>
                  </a:tcPr>
                </a:tc>
                <a:tc>
                  <a:txBody>
                    <a:bodyPr/>
                    <a:lstStyle/>
                    <a:p>
                      <a:pPr marL="71755" marR="71755" algn="ctr">
                        <a:spcAft>
                          <a:spcPts val="0"/>
                        </a:spcAft>
                      </a:pP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 skills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8E6"/>
                    </a:solidFill>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Analyse differing ways of thinking about God and make comparisons within and between different religious traditions and schools of thought.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Explain (using a range of examples) what we mean by the term ‘religion’ – what similarities and key distinctions are there between the religions studied so far.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Explain why members of the same faith may differ in their interpretations and emphases of different aspects of beliefs, teachings and values.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8E6"/>
                    </a:solidFill>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Analyse and explain the complexity of faith and belonging to a religious tradition in the modern world.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Give a range of examples to demonstrate knowledge of how religious beliefs and teachings might influence an individual’s world view and responses to the question of what it means to be human.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Use a wide religious vocabulary to show accurate and coherent understanding of religious and non-religious responses to philosophical, ethical and social issues.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8E6"/>
                    </a:solidFill>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Express thoughtful and articulate views based on a wide knowledge about varied ways humans answer their ultimate questions (philosophy).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Debate and interpret different human responses to the question of what really matters.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Compare different ideas about what constitutes a good life.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8E6"/>
                    </a:solidFill>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Research and debate coherent responses to issues about ultimate questions, evaluating a range of answers.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Use insights from different disciplines (e.g. philosophy, sociology, theology) to reflect on own answers to ultimate questions.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Develop insights and supporting arguments to explain own view of the world, and to discuss the questions that matter most.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8E6"/>
                    </a:solidFill>
                  </a:tcPr>
                </a:tc>
                <a:extLst>
                  <a:ext uri="{0D108BD9-81ED-4DB2-BD59-A6C34878D82A}">
                    <a16:rowId xmlns:a16="http://schemas.microsoft.com/office/drawing/2014/main" val="3702456640"/>
                  </a:ext>
                </a:extLst>
              </a:tr>
              <a:tr h="1347280">
                <a:tc vMerge="1">
                  <a:txBody>
                    <a:bodyPr/>
                    <a:lstStyle/>
                    <a:p>
                      <a:endParaRPr lang="en-GB"/>
                    </a:p>
                  </a:txBody>
                  <a:tcPr/>
                </a:tc>
                <a:tc>
                  <a:txBody>
                    <a:bodyPr/>
                    <a:lstStyle/>
                    <a:p>
                      <a:pPr marL="71755" marR="71755" algn="ctr">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content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72000" lvl="0" indent="-72000" algn="l">
                        <a:spcAft>
                          <a:spcPts val="0"/>
                        </a:spcAft>
                        <a:buFont typeface="Symbol" panose="05050102010706020507" pitchFamily="18" charset="2"/>
                        <a:buChar char=""/>
                      </a:pPr>
                      <a:r>
                        <a:rPr lang="en-GB" sz="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Explain (using technical terms) the different ways that Brahman might be understood (i.e. as nirguna or saguna). Apply this to their prior learning about Brahman to deepen understanding.</a:t>
                      </a:r>
                      <a:endParaRPr lang="en-GB"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Explain what is meant by theism in the context of the Hindu Dharma</a:t>
                      </a:r>
                      <a:r>
                        <a:rPr lang="en-GB" sz="600" dirty="0">
                          <a:effectLst/>
                          <a:latin typeface="Calibri" panose="020F0502020204030204" pitchFamily="34" charset="0"/>
                          <a:ea typeface="Calibri" panose="020F0502020204030204" pitchFamily="34" charset="0"/>
                          <a:cs typeface="Times New Roman" panose="02020603050405020304" pitchFamily="18" charset="0"/>
                        </a:rPr>
                        <a: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Analyse the role of Shiva in the Trimurti.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Explain Hindu beliefs and teachings about the cyclical nature of time.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Analyse the Hindu concept of Maya.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Analyse and evaluate how belief in maya might impact on the world-view of a Hindu.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Explain the aims of Hindu life (moksha, dharma, kama, artha) and how these might impact the life of a believer.</a:t>
                      </a:r>
                      <a:endParaRPr lang="en-GB"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Explain how and why some Hindus might focus on trying to achieve moksha.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Analyse how Hindu beliefs about the cyclical nature of existence might influence attitudes towards death and the funeral rites.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Arial" panose="020B0604020202020204" pitchFamily="34" charset="0"/>
                        </a:rPr>
                        <a:t>Analyse and evaluate the importance of having clear aims in life.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Consider a range of differing world-views about the nature of time, the origins of the universe, if there is an Ultimate Reality, how we know what is true.</a:t>
                      </a:r>
                      <a:endParaRPr lang="en-GB"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Compare differing attitudes towards the idea that religions and religious identity might change over time.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Articulate own answers to philosophical and ethical questions, making insightful comparisons to the ideas and work of others.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2000" lvl="0" indent="-72000" algn="l">
                        <a:spcAft>
                          <a:spcPts val="0"/>
                        </a:spcAft>
                        <a:buFont typeface="Symbol" panose="05050102010706020507" pitchFamily="18" charset="2"/>
                        <a:buChar char=""/>
                      </a:pPr>
                      <a:r>
                        <a:rPr lang="en-GB" sz="600" dirty="0">
                          <a:effectLst/>
                          <a:latin typeface="Calibri" panose="020F0502020204030204" pitchFamily="34" charset="0"/>
                          <a:ea typeface="Calibri" panose="020F0502020204030204" pitchFamily="34" charset="0"/>
                          <a:cs typeface="Times New Roman" panose="02020603050405020304" pitchFamily="18" charset="0"/>
                        </a:rPr>
                        <a:t>Use knowledge of religious and non-religious word-views to consider the questions: What matters most to me? What are my core commitments? Why are they similar to or different to those of other people?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727746"/>
                  </a:ext>
                </a:extLst>
              </a:tr>
            </a:tbl>
          </a:graphicData>
        </a:graphic>
      </p:graphicFrame>
      <p:pic>
        <p:nvPicPr>
          <p:cNvPr id="4" name="Picture 3" descr="A close up of a cross&#10;&#10;Description automatically generated with medium confidence">
            <a:extLst>
              <a:ext uri="{FF2B5EF4-FFF2-40B4-BE49-F238E27FC236}">
                <a16:creationId xmlns:a16="http://schemas.microsoft.com/office/drawing/2014/main" id="{2599CD5B-74BB-A52D-15CE-C7BDE1E76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557" y="846408"/>
            <a:ext cx="5478518" cy="3916978"/>
          </a:xfrm>
          <a:prstGeom prst="rect">
            <a:avLst/>
          </a:prstGeom>
        </p:spPr>
      </p:pic>
    </p:spTree>
    <p:extLst>
      <p:ext uri="{BB962C8B-B14F-4D97-AF65-F5344CB8AC3E}">
        <p14:creationId xmlns:p14="http://schemas.microsoft.com/office/powerpoint/2010/main" val="25593287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19909</TotalTime>
  <Words>6773</Words>
  <Application>Microsoft Office PowerPoint</Application>
  <PresentationFormat>Custom</PresentationFormat>
  <Paragraphs>373</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dc:creator>
  <cp:lastModifiedBy>J Harris</cp:lastModifiedBy>
  <cp:revision>155</cp:revision>
  <cp:lastPrinted>2023-11-13T12:58:21Z</cp:lastPrinted>
  <dcterms:created xsi:type="dcterms:W3CDTF">2023-04-14T13:15:27Z</dcterms:created>
  <dcterms:modified xsi:type="dcterms:W3CDTF">2024-04-10T09:30:49Z</dcterms:modified>
</cp:coreProperties>
</file>